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2" r:id="rId2"/>
  </p:sldMasterIdLst>
  <p:notesMasterIdLst>
    <p:notesMasterId r:id="rId52"/>
  </p:notesMasterIdLst>
  <p:sldIdLst>
    <p:sldId id="256" r:id="rId3"/>
    <p:sldId id="259" r:id="rId4"/>
    <p:sldId id="260" r:id="rId5"/>
    <p:sldId id="258" r:id="rId6"/>
    <p:sldId id="261" r:id="rId7"/>
    <p:sldId id="268" r:id="rId8"/>
    <p:sldId id="270" r:id="rId9"/>
    <p:sldId id="269" r:id="rId10"/>
    <p:sldId id="271" r:id="rId11"/>
    <p:sldId id="272" r:id="rId12"/>
    <p:sldId id="274" r:id="rId13"/>
    <p:sldId id="275" r:id="rId14"/>
    <p:sldId id="277" r:id="rId15"/>
    <p:sldId id="276" r:id="rId16"/>
    <p:sldId id="263" r:id="rId17"/>
    <p:sldId id="279" r:id="rId18"/>
    <p:sldId id="278" r:id="rId19"/>
    <p:sldId id="280" r:id="rId20"/>
    <p:sldId id="281" r:id="rId21"/>
    <p:sldId id="262" r:id="rId22"/>
    <p:sldId id="282" r:id="rId23"/>
    <p:sldId id="283" r:id="rId24"/>
    <p:sldId id="285" r:id="rId25"/>
    <p:sldId id="287" r:id="rId26"/>
    <p:sldId id="288" r:id="rId27"/>
    <p:sldId id="289" r:id="rId28"/>
    <p:sldId id="284" r:id="rId29"/>
    <p:sldId id="286" r:id="rId30"/>
    <p:sldId id="291" r:id="rId31"/>
    <p:sldId id="294" r:id="rId32"/>
    <p:sldId id="295" r:id="rId33"/>
    <p:sldId id="264" r:id="rId34"/>
    <p:sldId id="296" r:id="rId35"/>
    <p:sldId id="297" r:id="rId36"/>
    <p:sldId id="298" r:id="rId37"/>
    <p:sldId id="299" r:id="rId38"/>
    <p:sldId id="300" r:id="rId39"/>
    <p:sldId id="301" r:id="rId40"/>
    <p:sldId id="302" r:id="rId41"/>
    <p:sldId id="265" r:id="rId42"/>
    <p:sldId id="304" r:id="rId43"/>
    <p:sldId id="305" r:id="rId44"/>
    <p:sldId id="306" r:id="rId45"/>
    <p:sldId id="308" r:id="rId46"/>
    <p:sldId id="266" r:id="rId47"/>
    <p:sldId id="307" r:id="rId48"/>
    <p:sldId id="310" r:id="rId49"/>
    <p:sldId id="309" r:id="rId50"/>
    <p:sldId id="312" r:id="rId51"/>
  </p:sldIdLst>
  <p:sldSz cx="9144000" cy="5143500" type="screen16x9"/>
  <p:notesSz cx="6858000" cy="9144000"/>
  <p:embeddedFontLst>
    <p:embeddedFont>
      <p:font typeface="Bodoni MT" charset="0"/>
      <p:regular r:id="rId53"/>
      <p:bold r:id="rId54"/>
      <p:italic r:id="rId55"/>
      <p:boldItalic r:id="rId56"/>
    </p:embeddedFont>
    <p:embeddedFont>
      <p:font typeface="微软雅黑" pitchFamily="34" charset="-122"/>
      <p:regular r:id="rId57"/>
      <p:bold r:id="rId58"/>
    </p:embeddedFont>
    <p:embeddedFont>
      <p:font typeface="方正硬笔行书简体" charset="-122"/>
      <p:regular r:id="rId59"/>
    </p:embeddedFont>
    <p:embeddedFont>
      <p:font typeface="Calibri" pitchFamily="34" charset="0"/>
      <p:regular r:id="rId60"/>
      <p:bold r:id="rId61"/>
      <p:italic r:id="rId62"/>
      <p:boldItalic r:id="rId63"/>
    </p:embeddedFont>
    <p:embeddedFont>
      <p:font typeface="Impact" pitchFamily="34" charset="0"/>
      <p:regular r:id="rId64"/>
    </p:embeddedFont>
    <p:embeddedFont>
      <p:font typeface="GulimChe" pitchFamily="49" charset="-127"/>
      <p:regular r:id="rId65"/>
    </p:embeddedFont>
    <p:embeddedFont>
      <p:font typeface="Bell MT" charset="0"/>
      <p:regular r:id="rId66"/>
      <p:bold r:id="rId67"/>
      <p:italic r:id="rId68"/>
    </p:embeddedFont>
    <p:embeddedFont>
      <p:font typeface="Constantia" pitchFamily="18" charset="0"/>
      <p:regular r:id="rId69"/>
      <p:bold r:id="rId70"/>
      <p:italic r:id="rId71"/>
      <p:boldItalic r:id="rId72"/>
    </p:embeddedFont>
    <p:embeddedFont>
      <p:font typeface="Microsoft Sans Serif" pitchFamily="34" charset="0"/>
      <p:regular r:id="rId7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9BDA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34" d="100"/>
          <a:sy n="134" d="100"/>
        </p:scale>
        <p:origin x="-306" y="-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font" Target="fonts/font3.fntdata"/><Relationship Id="rId63" Type="http://schemas.openxmlformats.org/officeDocument/2006/relationships/font" Target="fonts/font11.fntdata"/><Relationship Id="rId68" Type="http://schemas.openxmlformats.org/officeDocument/2006/relationships/font" Target="fonts/font16.fntdata"/><Relationship Id="rId76" Type="http://schemas.openxmlformats.org/officeDocument/2006/relationships/theme" Target="theme/theme1.xml"/><Relationship Id="rId7" Type="http://schemas.openxmlformats.org/officeDocument/2006/relationships/slide" Target="slides/slide5.xml"/><Relationship Id="rId71" Type="http://schemas.openxmlformats.org/officeDocument/2006/relationships/font" Target="fonts/font19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font" Target="fonts/font1.fntdata"/><Relationship Id="rId58" Type="http://schemas.openxmlformats.org/officeDocument/2006/relationships/font" Target="fonts/font6.fntdata"/><Relationship Id="rId66" Type="http://schemas.openxmlformats.org/officeDocument/2006/relationships/font" Target="fonts/font14.fntdata"/><Relationship Id="rId7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font" Target="fonts/font5.fntdata"/><Relationship Id="rId61" Type="http://schemas.openxmlformats.org/officeDocument/2006/relationships/font" Target="fonts/font9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notesMaster" Target="notesMasters/notesMaster1.xml"/><Relationship Id="rId60" Type="http://schemas.openxmlformats.org/officeDocument/2006/relationships/font" Target="fonts/font8.fntdata"/><Relationship Id="rId65" Type="http://schemas.openxmlformats.org/officeDocument/2006/relationships/font" Target="fonts/font13.fntdata"/><Relationship Id="rId73" Type="http://schemas.openxmlformats.org/officeDocument/2006/relationships/font" Target="fonts/font21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font" Target="fonts/font4.fntdata"/><Relationship Id="rId64" Type="http://schemas.openxmlformats.org/officeDocument/2006/relationships/font" Target="fonts/font12.fntdata"/><Relationship Id="rId69" Type="http://schemas.openxmlformats.org/officeDocument/2006/relationships/font" Target="fonts/font17.fntdata"/><Relationship Id="rId77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font" Target="fonts/font20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font" Target="fonts/font7.fntdata"/><Relationship Id="rId67" Type="http://schemas.openxmlformats.org/officeDocument/2006/relationships/font" Target="fonts/font15.fntdata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font" Target="fonts/font2.fntdata"/><Relationship Id="rId62" Type="http://schemas.openxmlformats.org/officeDocument/2006/relationships/font" Target="fonts/font10.fntdata"/><Relationship Id="rId70" Type="http://schemas.openxmlformats.org/officeDocument/2006/relationships/font" Target="fonts/font18.fntdata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1DC673-7851-4F93-AEB5-FB8D1D36E988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31CBC6-B690-462E-93CA-5BEEA97508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0694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我们每天会有</a:t>
            </a:r>
            <a:r>
              <a:rPr lang="en-US" altLang="zh-CN" dirty="0" smtClean="0"/>
              <a:t>50000</a:t>
            </a:r>
            <a:r>
              <a:rPr lang="zh-CN" altLang="en-US" dirty="0" smtClean="0"/>
              <a:t>个念头，产生的原因有很多</a:t>
            </a:r>
            <a:endParaRPr lang="en-US" altLang="zh-CN" dirty="0" smtClean="0"/>
          </a:p>
          <a:p>
            <a:r>
              <a:rPr lang="en-US" altLang="zh-CN" dirty="0" smtClean="0"/>
              <a:t>1</a:t>
            </a:r>
            <a:r>
              <a:rPr lang="zh-CN" altLang="en-US" dirty="0" smtClean="0"/>
              <a:t>、回忆的闪现和视觉图像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、字词、谈话中的片言只语</a:t>
            </a:r>
            <a:endParaRPr lang="en-US" altLang="zh-CN" dirty="0" smtClean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、熟悉或不熟悉的物体、风景、图案、问题、人物或人</a:t>
            </a:r>
            <a:endParaRPr lang="en-US" altLang="zh-CN" dirty="0" smtClean="0"/>
          </a:p>
          <a:p>
            <a:r>
              <a:rPr lang="en-US" altLang="zh-CN" dirty="0" smtClean="0"/>
              <a:t>4</a:t>
            </a:r>
            <a:r>
              <a:rPr lang="zh-CN" altLang="en-US" dirty="0" smtClean="0"/>
              <a:t>、情感</a:t>
            </a:r>
            <a:r>
              <a:rPr lang="en-US" altLang="zh-CN" dirty="0" smtClean="0"/>
              <a:t>—</a:t>
            </a:r>
            <a:r>
              <a:rPr lang="zh-CN" altLang="en-US" dirty="0" smtClean="0"/>
              <a:t>好奇的、焦虑的、后悔的、愤怒的、悲哀的</a:t>
            </a:r>
            <a:endParaRPr lang="en-US" altLang="zh-CN" dirty="0" smtClean="0"/>
          </a:p>
          <a:p>
            <a:r>
              <a:rPr lang="en-US" altLang="zh-CN" dirty="0" smtClean="0"/>
              <a:t>5</a:t>
            </a:r>
            <a:r>
              <a:rPr lang="zh-CN" altLang="en-US" dirty="0" smtClean="0"/>
              <a:t>、什么也不做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1CBC6-B690-462E-93CA-5BEEA97508FC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405254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1CBC6-B690-462E-93CA-5BEEA97508FC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73593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每天一开始，就要先抱有挑战消极的观点，建议，以及别人对你的贬低的决心。这样有助于增强你的积极型思维。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1CBC6-B690-462E-93CA-5BEEA97508FC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303234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两种思维来自左右脑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1CBC6-B690-462E-93CA-5BEEA97508FC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316319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1CBC6-B690-462E-93CA-5BEEA97508FC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181209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1CBC6-B690-462E-93CA-5BEEA97508FC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0045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31CBC6-B690-462E-93CA-5BEEA97508FC}" type="slidenum">
              <a:rPr lang="zh-CN" altLang="en-US" smtClean="0"/>
              <a:pPr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374316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03299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75823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1083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09023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05002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57746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5155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7596336" y="658892"/>
            <a:ext cx="1547664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 userDrawn="1"/>
        </p:nvSpPr>
        <p:spPr>
          <a:xfrm>
            <a:off x="8010128" y="474226"/>
            <a:ext cx="72008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C00000"/>
                </a:solidFill>
                <a:latin typeface="华康俪金黑W8"/>
                <a:ea typeface="华康俪金黑W8"/>
              </a:rPr>
              <a:t>右脑</a:t>
            </a:r>
            <a:endParaRPr lang="zh-CN" altLang="en-US" dirty="0">
              <a:solidFill>
                <a:srgbClr val="C00000"/>
              </a:solidFill>
              <a:latin typeface="华康俪金黑W8"/>
              <a:ea typeface="华康俪金黑W8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650088" y="186194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prstClr val="black"/>
                </a:solidFill>
                <a:latin typeface="方正硬笔行书简体" pitchFamily="65" charset="-122"/>
                <a:ea typeface="方正硬笔行书简体" pitchFamily="65" charset="-122"/>
              </a:rPr>
              <a:t>创造性思维</a:t>
            </a:r>
            <a:endParaRPr lang="zh-CN" altLang="en-US" dirty="0">
              <a:solidFill>
                <a:prstClr val="black"/>
              </a:solidFill>
              <a:latin typeface="方正硬笔行书简体" pitchFamily="65" charset="-122"/>
              <a:ea typeface="方正硬笔行书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1461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0" y="658892"/>
            <a:ext cx="1547664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 userDrawn="1"/>
        </p:nvSpPr>
        <p:spPr>
          <a:xfrm>
            <a:off x="413792" y="474226"/>
            <a:ext cx="72008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0070C0"/>
                </a:solidFill>
                <a:latin typeface="华康俪金黑W8"/>
                <a:ea typeface="华康俪金黑W8"/>
              </a:rPr>
              <a:t>左脑</a:t>
            </a:r>
            <a:endParaRPr lang="zh-CN" altLang="en-US" dirty="0">
              <a:solidFill>
                <a:srgbClr val="0070C0"/>
              </a:solidFill>
              <a:latin typeface="华康俪金黑W8"/>
              <a:ea typeface="华康俪金黑W8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53752" y="186194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prstClr val="black"/>
                </a:solidFill>
                <a:latin typeface="方正硬笔行书简体" pitchFamily="65" charset="-122"/>
                <a:ea typeface="方正硬笔行书简体" pitchFamily="65" charset="-122"/>
              </a:rPr>
              <a:t>逻辑思维</a:t>
            </a:r>
            <a:endParaRPr lang="zh-CN" altLang="en-US" dirty="0">
              <a:solidFill>
                <a:prstClr val="black"/>
              </a:solidFill>
              <a:latin typeface="方正硬笔行书简体" pitchFamily="65" charset="-122"/>
              <a:ea typeface="方正硬笔行书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84148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929052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913645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95811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67809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7596336" y="658892"/>
            <a:ext cx="1547664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 userDrawn="1"/>
        </p:nvSpPr>
        <p:spPr>
          <a:xfrm>
            <a:off x="8010128" y="474226"/>
            <a:ext cx="72008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C00000"/>
                </a:solidFill>
                <a:latin typeface="+mj-ea"/>
                <a:ea typeface="+mj-ea"/>
              </a:rPr>
              <a:t>右脑</a:t>
            </a:r>
            <a:endParaRPr lang="zh-CN" altLang="en-US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650088" y="186194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方正硬笔行书简体" pitchFamily="65" charset="-122"/>
                <a:ea typeface="方正硬笔行书简体" pitchFamily="65" charset="-122"/>
              </a:rPr>
              <a:t>创造性思维</a:t>
            </a:r>
            <a:endParaRPr lang="zh-CN" altLang="en-US" dirty="0">
              <a:latin typeface="方正硬笔行书简体" pitchFamily="65" charset="-122"/>
              <a:ea typeface="方正硬笔行书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77911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0" y="658892"/>
            <a:ext cx="1547664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 userDrawn="1"/>
        </p:nvSpPr>
        <p:spPr>
          <a:xfrm>
            <a:off x="413792" y="474226"/>
            <a:ext cx="72008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0070C0"/>
                </a:solidFill>
                <a:latin typeface="+mj-ea"/>
                <a:ea typeface="+mj-ea"/>
              </a:rPr>
              <a:t>左脑</a:t>
            </a:r>
            <a:endParaRPr lang="zh-CN" altLang="en-US" dirty="0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53752" y="186194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方正硬笔行书简体" pitchFamily="65" charset="-122"/>
                <a:ea typeface="方正硬笔行书简体" pitchFamily="65" charset="-122"/>
              </a:rPr>
              <a:t>逻辑思维</a:t>
            </a:r>
            <a:endParaRPr lang="zh-CN" altLang="en-US" dirty="0">
              <a:latin typeface="方正硬笔行书简体" pitchFamily="65" charset="-122"/>
              <a:ea typeface="方正硬笔行书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58150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61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4410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0"/>
            <a:ext cx="9163081" cy="5143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971600" y="915566"/>
            <a:ext cx="3528392" cy="252289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84382" y="3459281"/>
            <a:ext cx="330282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dirty="0" smtClean="0">
                <a:solidFill>
                  <a:schemeClr val="bg1"/>
                </a:solidFill>
                <a:latin typeface="+mj-ea"/>
                <a:ea typeface="+mj-ea"/>
              </a:rPr>
              <a:t>思维技巧</a:t>
            </a:r>
            <a:endParaRPr lang="zh-CN" altLang="en-US" sz="6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632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1275606"/>
            <a:ext cx="4627289" cy="386635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788024" y="627534"/>
            <a:ext cx="34022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0070C0"/>
                </a:solidFill>
                <a:latin typeface="+mj-ea"/>
                <a:ea typeface="+mj-ea"/>
              </a:rPr>
              <a:t>【</a:t>
            </a:r>
            <a:r>
              <a:rPr lang="zh-CN" altLang="en-US" dirty="0" smtClean="0">
                <a:solidFill>
                  <a:srgbClr val="0070C0"/>
                </a:solidFill>
                <a:latin typeface="+mj-ea"/>
                <a:ea typeface="+mj-ea"/>
              </a:rPr>
              <a:t>词汇</a:t>
            </a:r>
            <a:r>
              <a:rPr lang="en-US" altLang="zh-CN" dirty="0" smtClean="0">
                <a:solidFill>
                  <a:srgbClr val="0070C0"/>
                </a:solidFill>
                <a:latin typeface="+mj-ea"/>
                <a:ea typeface="+mj-ea"/>
              </a:rPr>
              <a:t>】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积极乐观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0070C0"/>
                </a:solidFill>
              </a:rPr>
              <a:t>【</a:t>
            </a:r>
            <a:r>
              <a:rPr lang="zh-CN" altLang="en-US" dirty="0" smtClean="0">
                <a:solidFill>
                  <a:srgbClr val="0070C0"/>
                </a:solidFill>
                <a:latin typeface="+mj-ea"/>
                <a:ea typeface="+mj-ea"/>
              </a:rPr>
              <a:t>语调</a:t>
            </a:r>
            <a:r>
              <a:rPr lang="en-US" altLang="zh-CN" dirty="0" smtClean="0">
                <a:solidFill>
                  <a:srgbClr val="0070C0"/>
                </a:solidFill>
              </a:rPr>
              <a:t>】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活泼、热情、友善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88024" y="1824812"/>
            <a:ext cx="3402244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0070C0"/>
                </a:solidFill>
                <a:latin typeface="+mj-ea"/>
                <a:ea typeface="+mj-ea"/>
              </a:rPr>
              <a:t>【</a:t>
            </a:r>
            <a:r>
              <a:rPr lang="zh-CN" altLang="en-US" dirty="0" smtClean="0">
                <a:solidFill>
                  <a:srgbClr val="0070C0"/>
                </a:solidFill>
                <a:latin typeface="+mj-ea"/>
                <a:ea typeface="+mj-ea"/>
              </a:rPr>
              <a:t>肢体语言</a:t>
            </a:r>
            <a:r>
              <a:rPr lang="en-US" altLang="zh-CN" dirty="0" smtClean="0">
                <a:solidFill>
                  <a:srgbClr val="0070C0"/>
                </a:solidFill>
                <a:latin typeface="+mj-ea"/>
                <a:ea typeface="+mj-ea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    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微笑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/ 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点头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     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走路停滞身子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     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使用富有表现力的手势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88024" y="3760752"/>
            <a:ext cx="4104456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0070C0"/>
                </a:solidFill>
                <a:latin typeface="+mj-ea"/>
                <a:ea typeface="+mj-ea"/>
              </a:rPr>
              <a:t>【</a:t>
            </a:r>
            <a:r>
              <a:rPr lang="zh-CN" altLang="en-US" dirty="0" smtClean="0">
                <a:solidFill>
                  <a:srgbClr val="0070C0"/>
                </a:solidFill>
                <a:latin typeface="+mj-ea"/>
                <a:ea typeface="+mj-ea"/>
              </a:rPr>
              <a:t>内心</a:t>
            </a:r>
            <a:r>
              <a:rPr lang="en-US" altLang="zh-CN" dirty="0" smtClean="0">
                <a:solidFill>
                  <a:srgbClr val="0070C0"/>
                </a:solidFill>
                <a:latin typeface="+mj-ea"/>
                <a:ea typeface="+mj-ea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    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关心怎样将自己展现给外部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788024" y="1687838"/>
            <a:ext cx="360040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788024" y="3623779"/>
            <a:ext cx="360040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669826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09911" y="985956"/>
            <a:ext cx="7667890" cy="235950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209911" y="3375707"/>
            <a:ext cx="7667890" cy="0"/>
          </a:xfrm>
          <a:prstGeom prst="line">
            <a:avLst/>
          </a:prstGeom>
          <a:noFill/>
          <a:ln w="12700" cap="flat" cmpd="sng" algn="ctr">
            <a:solidFill>
              <a:schemeClr val="tx2">
                <a:lumMod val="40000"/>
                <a:lumOff val="60000"/>
              </a:schemeClr>
            </a:solidFill>
            <a:prstDash val="sysDash"/>
          </a:ln>
          <a:effectLst/>
        </p:spPr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48685" y="2085261"/>
            <a:ext cx="2687962" cy="222590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15793" y="1154999"/>
            <a:ext cx="2169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积极思考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79537" y="3490114"/>
            <a:ext cx="37994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3200" dirty="0">
                <a:solidFill>
                  <a:prstClr val="black">
                    <a:lumMod val="50000"/>
                    <a:lumOff val="50000"/>
                  </a:prstClr>
                </a:solidFill>
              </a:rPr>
              <a:t>你</a:t>
            </a:r>
            <a:r>
              <a:rPr lang="zh-CN" altLang="en-US" sz="3200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有 </a:t>
            </a:r>
            <a:r>
              <a:rPr lang="zh-CN" altLang="en-US" sz="4800" b="1" dirty="0" smtClean="0">
                <a:solidFill>
                  <a:srgbClr val="C00000"/>
                </a:solidFill>
                <a:latin typeface="华康俪金黑W8"/>
                <a:ea typeface="华康俪金黑W8"/>
              </a:rPr>
              <a:t>选择</a:t>
            </a:r>
            <a:r>
              <a:rPr lang="zh-CN" altLang="en-US" sz="2400" b="1" dirty="0" smtClean="0">
                <a:solidFill>
                  <a:srgbClr val="C00000"/>
                </a:solidFill>
                <a:latin typeface="华康俪金黑W8"/>
                <a:ea typeface="华康俪金黑W8"/>
              </a:rPr>
              <a:t> </a:t>
            </a:r>
            <a:r>
              <a:rPr lang="zh-CN" altLang="en-US" sz="3200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的</a:t>
            </a:r>
            <a:r>
              <a:rPr lang="zh-CN" altLang="en-US" sz="3200" dirty="0">
                <a:solidFill>
                  <a:prstClr val="black">
                    <a:lumMod val="50000"/>
                    <a:lumOff val="50000"/>
                  </a:prstClr>
                </a:solidFill>
              </a:rPr>
              <a:t>自由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67246" y="4350349"/>
            <a:ext cx="35666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关于对这个杯子的描述可以是</a:t>
            </a:r>
            <a:r>
              <a:rPr lang="en-US" altLang="zh-CN" sz="16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kumimoji="0" lang="zh-CN" altLang="en-US" sz="16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69905" y="1154999"/>
            <a:ext cx="24359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kern="0" noProof="0" dirty="0" smtClean="0">
                <a:latin typeface="微软雅黑" pitchFamily="34" charset="-122"/>
                <a:ea typeface="微软雅黑" pitchFamily="34" charset="-122"/>
              </a:rPr>
              <a:t>消极思考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5513540" y="1203598"/>
            <a:ext cx="0" cy="2034990"/>
          </a:xfrm>
          <a:prstGeom prst="line">
            <a:avLst/>
          </a:prstGeom>
          <a:noFill/>
          <a:ln w="19050" cap="flat" cmpd="sng" algn="ctr">
            <a:solidFill>
              <a:schemeClr val="tx2">
                <a:lumMod val="40000"/>
                <a:lumOff val="60000"/>
              </a:schemeClr>
            </a:solidFill>
            <a:prstDash val="solid"/>
          </a:ln>
          <a:effectLst/>
        </p:spPr>
      </p:cxnSp>
      <p:sp>
        <p:nvSpPr>
          <p:cNvPr id="15" name="椭圆 14"/>
          <p:cNvSpPr/>
          <p:nvPr/>
        </p:nvSpPr>
        <p:spPr>
          <a:xfrm>
            <a:off x="2413417" y="1602719"/>
            <a:ext cx="864000" cy="540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/>
              <a:t>简洁</a:t>
            </a:r>
            <a:endParaRPr lang="zh-CN" altLang="en-US" sz="1600" dirty="0"/>
          </a:p>
        </p:txBody>
      </p:sp>
      <p:sp>
        <p:nvSpPr>
          <p:cNvPr id="16" name="椭圆 15"/>
          <p:cNvSpPr/>
          <p:nvPr/>
        </p:nvSpPr>
        <p:spPr>
          <a:xfrm>
            <a:off x="3446791" y="1784137"/>
            <a:ext cx="864000" cy="540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便宜</a:t>
            </a:r>
          </a:p>
        </p:txBody>
      </p:sp>
      <p:sp>
        <p:nvSpPr>
          <p:cNvPr id="17" name="椭圆 16"/>
          <p:cNvSpPr/>
          <p:nvPr/>
        </p:nvSpPr>
        <p:spPr>
          <a:xfrm>
            <a:off x="4480165" y="2053675"/>
            <a:ext cx="864000" cy="540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/>
              <a:t>流行</a:t>
            </a:r>
            <a:endParaRPr lang="zh-CN" altLang="en-US" sz="1600" dirty="0"/>
          </a:p>
        </p:txBody>
      </p:sp>
      <p:sp>
        <p:nvSpPr>
          <p:cNvPr id="18" name="椭圆 17"/>
          <p:cNvSpPr/>
          <p:nvPr/>
        </p:nvSpPr>
        <p:spPr>
          <a:xfrm>
            <a:off x="3052372" y="2655538"/>
            <a:ext cx="1503358" cy="590303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/>
              <a:t>方便更换</a:t>
            </a:r>
            <a:endParaRPr lang="zh-CN" altLang="en-US" sz="1600" dirty="0"/>
          </a:p>
        </p:txBody>
      </p:sp>
      <p:sp>
        <p:nvSpPr>
          <p:cNvPr id="23" name="椭圆 22"/>
          <p:cNvSpPr/>
          <p:nvPr/>
        </p:nvSpPr>
        <p:spPr>
          <a:xfrm>
            <a:off x="5745614" y="2053675"/>
            <a:ext cx="864000" cy="540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/>
              <a:t>烦人</a:t>
            </a:r>
            <a:endParaRPr lang="zh-CN" altLang="en-US" sz="1600" dirty="0"/>
          </a:p>
        </p:txBody>
      </p:sp>
      <p:sp>
        <p:nvSpPr>
          <p:cNvPr id="24" name="椭圆 23"/>
          <p:cNvSpPr/>
          <p:nvPr/>
        </p:nvSpPr>
        <p:spPr>
          <a:xfrm>
            <a:off x="6778988" y="1784137"/>
            <a:ext cx="864000" cy="540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/>
              <a:t>廉价</a:t>
            </a:r>
            <a:endParaRPr lang="zh-CN" altLang="en-US" sz="1600" dirty="0"/>
          </a:p>
        </p:txBody>
      </p:sp>
      <p:sp>
        <p:nvSpPr>
          <p:cNvPr id="25" name="椭圆 24"/>
          <p:cNvSpPr/>
          <p:nvPr/>
        </p:nvSpPr>
        <p:spPr>
          <a:xfrm>
            <a:off x="7812359" y="1602719"/>
            <a:ext cx="864000" cy="540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/>
              <a:t>单调</a:t>
            </a:r>
            <a:endParaRPr lang="zh-CN" altLang="en-US" sz="1600" dirty="0"/>
          </a:p>
        </p:txBody>
      </p:sp>
      <p:sp>
        <p:nvSpPr>
          <p:cNvPr id="26" name="椭圆 25"/>
          <p:cNvSpPr/>
          <p:nvPr/>
        </p:nvSpPr>
        <p:spPr>
          <a:xfrm>
            <a:off x="6510160" y="2655538"/>
            <a:ext cx="1503358" cy="59030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/>
              <a:t>普通俗气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xmlns="" val="4170330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" y="0"/>
            <a:ext cx="2641326" cy="355541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1" y="3543062"/>
            <a:ext cx="2641327" cy="16004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先</a:t>
            </a:r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构想后</a:t>
            </a:r>
            <a:endParaRPr lang="en-US" altLang="zh-CN" sz="3200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ctr"/>
            <a:r>
              <a:rPr lang="zh-CN" altLang="en-US" sz="6600" dirty="0" smtClean="0">
                <a:solidFill>
                  <a:srgbClr val="C00000"/>
                </a:solidFill>
                <a:latin typeface="+mj-ea"/>
                <a:ea typeface="+mj-ea"/>
              </a:rPr>
              <a:t>实现</a:t>
            </a:r>
            <a:endParaRPr lang="zh-CN" altLang="en-US" sz="66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707904" y="699542"/>
            <a:ext cx="4608512" cy="338554"/>
            <a:chOff x="3995936" y="843558"/>
            <a:chExt cx="4608512" cy="338554"/>
          </a:xfrm>
        </p:grpSpPr>
        <p:sp>
          <p:nvSpPr>
            <p:cNvPr id="4" name="TextBox 3"/>
            <p:cNvSpPr txBox="1"/>
            <p:nvPr/>
          </p:nvSpPr>
          <p:spPr>
            <a:xfrm>
              <a:off x="4427984" y="843558"/>
              <a:ext cx="41764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积极型思想者 ≠ 空想家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995936" y="847333"/>
              <a:ext cx="288032" cy="28803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latin typeface="+mj-ea"/>
                  <a:ea typeface="+mj-ea"/>
                </a:rPr>
                <a:t>1</a:t>
              </a:r>
              <a:endParaRPr lang="zh-CN" altLang="en-US" dirty="0"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707904" y="1167206"/>
            <a:ext cx="4824536" cy="1010020"/>
            <a:chOff x="3995936" y="1275606"/>
            <a:chExt cx="4824536" cy="1010020"/>
          </a:xfrm>
        </p:grpSpPr>
        <p:sp>
          <p:nvSpPr>
            <p:cNvPr id="7" name="TextBox 6"/>
            <p:cNvSpPr txBox="1"/>
            <p:nvPr/>
          </p:nvSpPr>
          <p:spPr>
            <a:xfrm>
              <a:off x="4427984" y="1275606"/>
              <a:ext cx="4392488" cy="1010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积极型思想者通过很少、但行之有效的步骤把简单的观念化成实际的成果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995936" y="1491630"/>
              <a:ext cx="288032" cy="28803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latin typeface="+mj-ea"/>
                  <a:ea typeface="+mj-ea"/>
                </a:rPr>
                <a:t>2</a:t>
              </a:r>
              <a:endParaRPr lang="zh-CN" altLang="en-US" dirty="0">
                <a:latin typeface="+mj-ea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707904" y="2373534"/>
            <a:ext cx="4824536" cy="1010020"/>
            <a:chOff x="3995936" y="2358628"/>
            <a:chExt cx="4824536" cy="1010020"/>
          </a:xfrm>
        </p:grpSpPr>
        <p:sp>
          <p:nvSpPr>
            <p:cNvPr id="11" name="TextBox 10"/>
            <p:cNvSpPr txBox="1"/>
            <p:nvPr/>
          </p:nvSpPr>
          <p:spPr>
            <a:xfrm>
              <a:off x="4427984" y="2358628"/>
              <a:ext cx="4392488" cy="1010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正向循环 </a:t>
              </a:r>
              <a:r>
                <a:rPr lang="en-US" altLang="zh-CN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— 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小范围的成功带来自信心及更庞大的构想，更好的成绩导致更积极的思考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95936" y="2574652"/>
              <a:ext cx="288032" cy="28803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latin typeface="+mj-ea"/>
                  <a:ea typeface="+mj-ea"/>
                </a:rPr>
                <a:t>3</a:t>
              </a:r>
              <a:endParaRPr lang="zh-CN" altLang="en-US" dirty="0">
                <a:latin typeface="+mj-ea"/>
                <a:ea typeface="+mj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707904" y="3579862"/>
            <a:ext cx="4824536" cy="1010020"/>
            <a:chOff x="3995936" y="2358628"/>
            <a:chExt cx="4824536" cy="1010020"/>
          </a:xfrm>
        </p:grpSpPr>
        <p:sp>
          <p:nvSpPr>
            <p:cNvPr id="17" name="TextBox 16"/>
            <p:cNvSpPr txBox="1"/>
            <p:nvPr/>
          </p:nvSpPr>
          <p:spPr>
            <a:xfrm>
              <a:off x="4427984" y="2358628"/>
              <a:ext cx="4392488" cy="1010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逐步实现 </a:t>
              </a:r>
              <a:r>
                <a:rPr lang="en-US" altLang="zh-CN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— 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制定可行的计划，将目光集中在已取得的成绩，而不是在尚未达成的目标上徘徊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995936" y="2574652"/>
              <a:ext cx="288032" cy="28803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latin typeface="+mj-ea"/>
                  <a:ea typeface="+mj-ea"/>
                </a:rPr>
                <a:t>4</a:t>
              </a:r>
              <a:endParaRPr lang="zh-CN" altLang="en-US" dirty="0"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574070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39753" y="1275606"/>
            <a:ext cx="4680518" cy="293062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71800" y="1691076"/>
            <a:ext cx="1885903" cy="1168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C00000"/>
                </a:solidFill>
                <a:latin typeface="+mj-ea"/>
                <a:ea typeface="+mj-ea"/>
              </a:rPr>
              <a:t>设计</a:t>
            </a:r>
            <a:endParaRPr lang="en-US" altLang="zh-CN" sz="2800" dirty="0" smtClean="0">
              <a:solidFill>
                <a:srgbClr val="C00000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800" dirty="0">
                <a:solidFill>
                  <a:srgbClr val="C00000"/>
                </a:solidFill>
                <a:latin typeface="+mj-ea"/>
                <a:ea typeface="+mj-ea"/>
              </a:rPr>
              <a:t>惯用语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04048" y="2067694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“我将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”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4244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"/>
          <a:stretch/>
        </p:blipFill>
        <p:spPr>
          <a:xfrm>
            <a:off x="0" y="2"/>
            <a:ext cx="9143994" cy="515437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1779662"/>
            <a:ext cx="9144000" cy="2232248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971601" y="1923678"/>
            <a:ext cx="7416823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sz="1600" dirty="0" smtClean="0"/>
              <a:t>在任何时候都保持积极的思维不是一件容易的事。压力、疲劳、环境的变化以及其他因素都可能使思维的积极性消磨殆尽。</a:t>
            </a:r>
            <a:endParaRPr lang="en-US" altLang="zh-CN" sz="1600" dirty="0" smtClean="0"/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sz="1600" dirty="0" smtClean="0"/>
              <a:t>积极型的人对待事物总是像前看：“我将会</a:t>
            </a:r>
            <a:r>
              <a:rPr lang="en-US" altLang="zh-CN" sz="1600" dirty="0" smtClean="0"/>
              <a:t>……</a:t>
            </a:r>
            <a:r>
              <a:rPr lang="zh-CN" altLang="en-US" sz="1600" dirty="0" smtClean="0"/>
              <a:t>”</a:t>
            </a:r>
            <a:endParaRPr lang="en-US" altLang="zh-CN" sz="1600" dirty="0" smtClean="0"/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sz="1600" dirty="0" smtClean="0"/>
              <a:t>想象自己是巨人，你就会成为巨人。制定积极的计划，以完成积极地行动。</a:t>
            </a:r>
            <a:endParaRPr lang="en-US" altLang="zh-CN" sz="1600" dirty="0" smtClean="0"/>
          </a:p>
        </p:txBody>
      </p:sp>
    </p:spTree>
    <p:extLst>
      <p:ext uri="{BB962C8B-B14F-4D97-AF65-F5344CB8AC3E}">
        <p14:creationId xmlns:p14="http://schemas.microsoft.com/office/powerpoint/2010/main" xmlns="" val="2716046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1" y="0"/>
            <a:ext cx="9163081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930826" y="489314"/>
            <a:ext cx="4809526" cy="294840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971600" y="3003798"/>
            <a:ext cx="2808312" cy="261268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23728" y="3579862"/>
            <a:ext cx="5395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rgbClr val="0070C0"/>
                </a:solidFill>
                <a:latin typeface="+mj-ea"/>
                <a:ea typeface="+mj-ea"/>
              </a:rPr>
              <a:t>2</a:t>
            </a:r>
            <a:endParaRPr lang="zh-CN" altLang="en-US" sz="4400" dirty="0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47864" y="1131590"/>
            <a:ext cx="40324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latin typeface="方正硬笔行书简体" pitchFamily="65" charset="-122"/>
                <a:ea typeface="方正硬笔行书简体" pitchFamily="65" charset="-122"/>
              </a:rPr>
              <a:t>贪得无厌型</a:t>
            </a:r>
            <a:endParaRPr lang="en-US" altLang="zh-CN" sz="4800" dirty="0" smtClean="0">
              <a:solidFill>
                <a:schemeClr val="bg1"/>
              </a:solidFill>
              <a:latin typeface="方正硬笔行书简体" pitchFamily="65" charset="-122"/>
              <a:ea typeface="方正硬笔行书简体" pitchFamily="65" charset="-122"/>
            </a:endParaRPr>
          </a:p>
          <a:p>
            <a:pPr algn="ctr"/>
            <a:r>
              <a:rPr lang="zh-CN" altLang="en-US" sz="4800" dirty="0" smtClean="0">
                <a:solidFill>
                  <a:schemeClr val="bg1"/>
                </a:solidFill>
                <a:latin typeface="方正硬笔行书简体" pitchFamily="65" charset="-122"/>
                <a:ea typeface="方正硬笔行书简体" pitchFamily="65" charset="-122"/>
              </a:rPr>
              <a:t>思维</a:t>
            </a:r>
            <a:endParaRPr lang="zh-CN" altLang="en-US" sz="4800" dirty="0">
              <a:solidFill>
                <a:schemeClr val="bg1"/>
              </a:solidFill>
              <a:latin typeface="方正硬笔行书简体" pitchFamily="65" charset="-122"/>
              <a:ea typeface="方正硬笔行书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725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19872" y="2220331"/>
            <a:ext cx="2412741" cy="1935595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39572" y="203991"/>
            <a:ext cx="27878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贪得无厌型</a:t>
            </a:r>
            <a:endParaRPr lang="en-US" altLang="zh-CN" sz="3200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ctr"/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思维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115616" y="411510"/>
            <a:ext cx="7056784" cy="4268217"/>
            <a:chOff x="1187624" y="411510"/>
            <a:chExt cx="7056784" cy="4268217"/>
          </a:xfrm>
        </p:grpSpPr>
        <p:grpSp>
          <p:nvGrpSpPr>
            <p:cNvPr id="2" name="组合 1"/>
            <p:cNvGrpSpPr/>
            <p:nvPr/>
          </p:nvGrpSpPr>
          <p:grpSpPr>
            <a:xfrm>
              <a:off x="2960324" y="1164727"/>
              <a:ext cx="3500118" cy="3356794"/>
              <a:chOff x="3665655" y="995806"/>
              <a:chExt cx="4215792" cy="4043163"/>
            </a:xfrm>
          </p:grpSpPr>
          <p:sp>
            <p:nvSpPr>
              <p:cNvPr id="4" name="正五边形 3"/>
              <p:cNvSpPr/>
              <p:nvPr/>
            </p:nvSpPr>
            <p:spPr>
              <a:xfrm>
                <a:off x="3865339" y="1196752"/>
                <a:ext cx="3816424" cy="3634690"/>
              </a:xfrm>
              <a:prstGeom prst="pentagon">
                <a:avLst/>
              </a:prstGeom>
              <a:noFill/>
              <a:ln w="1270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5485519" y="995806"/>
                <a:ext cx="576064" cy="576064"/>
              </a:xfrm>
              <a:prstGeom prst="ellipse">
                <a:avLst/>
              </a:prstGeom>
              <a:solidFill>
                <a:sysClr val="window" lastClr="FFFFFF"/>
              </a:solidFill>
              <a:ln w="127000" cap="flat" cmpd="sng" algn="ctr">
                <a:solidFill>
                  <a:srgbClr val="00206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宋体"/>
                    <a:cs typeface="+mn-cs"/>
                  </a:rPr>
                  <a:t>1</a:t>
                </a: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Impact" panose="020B0806030902050204" pitchFamily="34" charset="0"/>
                  <a:ea typeface="宋体"/>
                  <a:cs typeface="+mn-cs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3665655" y="2293831"/>
                <a:ext cx="576064" cy="576064"/>
              </a:xfrm>
              <a:prstGeom prst="ellipse">
                <a:avLst/>
              </a:prstGeom>
              <a:solidFill>
                <a:sysClr val="window" lastClr="FFFFFF"/>
              </a:solidFill>
              <a:ln w="127000" cap="flat" cmpd="sng" algn="ctr">
                <a:solidFill>
                  <a:srgbClr val="00206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宋体"/>
                    <a:cs typeface="+mn-cs"/>
                  </a:rPr>
                  <a:t>5</a:t>
                </a: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Impact" panose="020B0806030902050204" pitchFamily="34" charset="0"/>
                  <a:ea typeface="宋体"/>
                  <a:cs typeface="+mn-cs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7305383" y="2293831"/>
                <a:ext cx="576064" cy="576064"/>
              </a:xfrm>
              <a:prstGeom prst="ellipse">
                <a:avLst/>
              </a:prstGeom>
              <a:solidFill>
                <a:sysClr val="window" lastClr="FFFFFF"/>
              </a:solidFill>
              <a:ln w="127000" cap="flat" cmpd="sng" algn="ctr">
                <a:solidFill>
                  <a:srgbClr val="00206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宋体"/>
                    <a:cs typeface="+mn-cs"/>
                  </a:rPr>
                  <a:t>2</a:t>
                </a: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Impact" panose="020B0806030902050204" pitchFamily="34" charset="0"/>
                  <a:ea typeface="宋体"/>
                  <a:cs typeface="+mn-cs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4297387" y="4462905"/>
                <a:ext cx="576064" cy="576064"/>
              </a:xfrm>
              <a:prstGeom prst="ellipse">
                <a:avLst/>
              </a:prstGeom>
              <a:solidFill>
                <a:sysClr val="window" lastClr="FFFFFF"/>
              </a:solidFill>
              <a:ln w="127000" cap="flat" cmpd="sng" algn="ctr">
                <a:solidFill>
                  <a:srgbClr val="00206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宋体"/>
                    <a:cs typeface="+mn-cs"/>
                  </a:rPr>
                  <a:t>4</a:t>
                </a: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Impact" panose="020B0806030902050204" pitchFamily="34" charset="0"/>
                  <a:ea typeface="宋体"/>
                  <a:cs typeface="+mn-cs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6673651" y="4462905"/>
                <a:ext cx="576064" cy="576064"/>
              </a:xfrm>
              <a:prstGeom prst="ellipse">
                <a:avLst/>
              </a:prstGeom>
              <a:solidFill>
                <a:sysClr val="window" lastClr="FFFFFF"/>
              </a:solidFill>
              <a:ln w="127000" cap="flat" cmpd="sng" algn="ctr">
                <a:solidFill>
                  <a:srgbClr val="00206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Impact" panose="020B0806030902050204" pitchFamily="34" charset="0"/>
                    <a:ea typeface="宋体"/>
                    <a:cs typeface="+mn-cs"/>
                  </a:rPr>
                  <a:t>3</a:t>
                </a: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Impact" panose="020B0806030902050204" pitchFamily="34" charset="0"/>
                  <a:ea typeface="宋体"/>
                  <a:cs typeface="+mn-cs"/>
                </a:endParaRPr>
              </a:p>
            </p:txBody>
          </p:sp>
        </p:grpSp>
        <p:sp>
          <p:nvSpPr>
            <p:cNvPr id="10" name="TextBox 8"/>
            <p:cNvSpPr txBox="1"/>
            <p:nvPr/>
          </p:nvSpPr>
          <p:spPr>
            <a:xfrm>
              <a:off x="3881571" y="411510"/>
              <a:ext cx="16576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专业字体设计服务/WWW.ZTSGC.COM/"/>
                  <a:ea typeface="微软雅黑" pitchFamily="34" charset="-122"/>
                </a:rPr>
                <a:t>空虚感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专业字体设计服务/WWW.ZTSGC.COM/"/>
                <a:ea typeface="微软雅黑" pitchFamily="34" charset="-122"/>
              </a:endParaRPr>
            </a:p>
          </p:txBody>
        </p:sp>
        <p:sp>
          <p:nvSpPr>
            <p:cNvPr id="11" name="TextBox 8"/>
            <p:cNvSpPr txBox="1"/>
            <p:nvPr/>
          </p:nvSpPr>
          <p:spPr>
            <a:xfrm>
              <a:off x="6460442" y="2110085"/>
              <a:ext cx="11358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rgbClr val="002060"/>
                  </a:solidFill>
                  <a:latin typeface="微软雅黑" pitchFamily="34" charset="-122"/>
                  <a:ea typeface="微软雅黑" pitchFamily="34" charset="-122"/>
                </a:rPr>
                <a:t>消失感</a:t>
              </a:r>
              <a:endParaRPr lang="zh-CN" altLang="en-US" sz="24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TextBox 8"/>
            <p:cNvSpPr txBox="1"/>
            <p:nvPr/>
          </p:nvSpPr>
          <p:spPr>
            <a:xfrm>
              <a:off x="5922387" y="3960915"/>
              <a:ext cx="11357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rgbClr val="002060"/>
                  </a:solidFill>
                  <a:latin typeface="微软雅黑" pitchFamily="34" charset="-122"/>
                  <a:ea typeface="微软雅黑" pitchFamily="34" charset="-122"/>
                </a:rPr>
                <a:t>自卑感</a:t>
              </a:r>
              <a:endParaRPr lang="zh-CN" altLang="en-US" sz="24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TextBox 8"/>
            <p:cNvSpPr txBox="1"/>
            <p:nvPr/>
          </p:nvSpPr>
          <p:spPr>
            <a:xfrm>
              <a:off x="2373878" y="3960915"/>
              <a:ext cx="11357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rgbClr val="002060"/>
                  </a:solidFill>
                  <a:latin typeface="微软雅黑" pitchFamily="34" charset="-122"/>
                  <a:ea typeface="微软雅黑" pitchFamily="34" charset="-122"/>
                </a:rPr>
                <a:t>意义感</a:t>
              </a:r>
              <a:endParaRPr lang="zh-CN" altLang="en-US" sz="24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TextBox 8"/>
            <p:cNvSpPr txBox="1"/>
            <p:nvPr/>
          </p:nvSpPr>
          <p:spPr>
            <a:xfrm>
              <a:off x="1763688" y="2211710"/>
              <a:ext cx="11357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rgbClr val="002060"/>
                  </a:solidFill>
                  <a:latin typeface="微软雅黑" pitchFamily="34" charset="-122"/>
                  <a:ea typeface="微软雅黑" pitchFamily="34" charset="-122"/>
                </a:rPr>
                <a:t>追寻感</a:t>
              </a:r>
              <a:endParaRPr lang="zh-CN" altLang="en-US" sz="24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015513" y="823813"/>
              <a:ext cx="138973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填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不满的空洞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516216" y="2552005"/>
              <a:ext cx="17281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需始终保持成功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187624" y="2571750"/>
              <a:ext cx="17281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永不满足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/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安心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012160" y="4371950"/>
              <a:ext cx="17281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总觉得不如别人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691680" y="4371950"/>
              <a:ext cx="17281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一切成功毫无意义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78106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43808" y="1779662"/>
            <a:ext cx="3785196" cy="277791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83768" y="4579263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贪得无厌型思想者特性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467544" y="3076581"/>
            <a:ext cx="1800200" cy="1100927"/>
          </a:xfrm>
          <a:prstGeom prst="cloudCallout">
            <a:avLst>
              <a:gd name="adj1" fmla="val 114181"/>
              <a:gd name="adj2" fmla="val -118301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002060"/>
                </a:solidFill>
              </a:rPr>
              <a:t>紧张</a:t>
            </a:r>
            <a:endParaRPr lang="en-US" altLang="zh-CN" sz="2400" b="1" dirty="0" smtClean="0">
              <a:solidFill>
                <a:srgbClr val="002060"/>
              </a:solidFill>
            </a:endParaRPr>
          </a:p>
          <a:p>
            <a:pPr algn="ctr"/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生理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&amp;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心理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539552" y="1373990"/>
            <a:ext cx="1800200" cy="1100927"/>
          </a:xfrm>
          <a:prstGeom prst="cloudCallout">
            <a:avLst>
              <a:gd name="adj1" fmla="val 128694"/>
              <a:gd name="adj2" fmla="val 6285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002060"/>
                </a:solidFill>
              </a:rPr>
              <a:t>焦虑</a:t>
            </a:r>
            <a:endParaRPr lang="en-US" altLang="zh-CN" sz="2400" b="1" dirty="0" smtClean="0">
              <a:solidFill>
                <a:srgbClr val="002060"/>
              </a:solidFill>
            </a:endParaRPr>
          </a:p>
        </p:txBody>
      </p:sp>
      <p:sp>
        <p:nvSpPr>
          <p:cNvPr id="6" name="云形标注 5"/>
          <p:cNvSpPr/>
          <p:nvPr/>
        </p:nvSpPr>
        <p:spPr>
          <a:xfrm>
            <a:off x="2144118" y="273063"/>
            <a:ext cx="1800200" cy="1100927"/>
          </a:xfrm>
          <a:prstGeom prst="cloudCallout">
            <a:avLst>
              <a:gd name="adj1" fmla="val 47060"/>
              <a:gd name="adj2" fmla="val 85387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002060"/>
                </a:solidFill>
              </a:rPr>
              <a:t>攀比</a:t>
            </a:r>
            <a:endParaRPr lang="en-US" altLang="zh-CN" sz="2400" b="1" dirty="0" smtClean="0">
              <a:solidFill>
                <a:srgbClr val="002060"/>
              </a:solidFill>
            </a:endParaRPr>
          </a:p>
        </p:txBody>
      </p:sp>
      <p:sp>
        <p:nvSpPr>
          <p:cNvPr id="7" name="云形标注 6"/>
          <p:cNvSpPr/>
          <p:nvPr/>
        </p:nvSpPr>
        <p:spPr>
          <a:xfrm>
            <a:off x="4788024" y="273063"/>
            <a:ext cx="1800200" cy="1100927"/>
          </a:xfrm>
          <a:prstGeom prst="cloudCallout">
            <a:avLst>
              <a:gd name="adj1" fmla="val -25503"/>
              <a:gd name="adj2" fmla="val 91320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002060"/>
                </a:solidFill>
              </a:rPr>
              <a:t>幻象</a:t>
            </a:r>
            <a:endParaRPr lang="en-US" altLang="zh-CN" sz="2400" b="1" dirty="0" smtClean="0">
              <a:solidFill>
                <a:srgbClr val="002060"/>
              </a:solidFill>
            </a:endParaRPr>
          </a:p>
          <a:p>
            <a:pPr lvl="0"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过去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&amp;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未来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云形标注 7"/>
          <p:cNvSpPr/>
          <p:nvPr/>
        </p:nvSpPr>
        <p:spPr>
          <a:xfrm>
            <a:off x="6629004" y="1373990"/>
            <a:ext cx="1800200" cy="1100927"/>
          </a:xfrm>
          <a:prstGeom prst="cloudCallout">
            <a:avLst>
              <a:gd name="adj1" fmla="val -115603"/>
              <a:gd name="adj2" fmla="val 11229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002060"/>
                </a:solidFill>
              </a:rPr>
              <a:t>多疑</a:t>
            </a:r>
            <a:endParaRPr lang="en-US" altLang="zh-CN" sz="2400" b="1" dirty="0" smtClean="0">
              <a:solidFill>
                <a:srgbClr val="002060"/>
              </a:solidFill>
            </a:endParaRPr>
          </a:p>
        </p:txBody>
      </p:sp>
      <p:sp>
        <p:nvSpPr>
          <p:cNvPr id="9" name="云形标注 8"/>
          <p:cNvSpPr/>
          <p:nvPr/>
        </p:nvSpPr>
        <p:spPr>
          <a:xfrm>
            <a:off x="6948264" y="3076581"/>
            <a:ext cx="1800200" cy="1100927"/>
          </a:xfrm>
          <a:prstGeom prst="cloudCallout">
            <a:avLst>
              <a:gd name="adj1" fmla="val -121045"/>
              <a:gd name="adj2" fmla="val -121267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002060"/>
                </a:solidFill>
              </a:rPr>
              <a:t>负疚</a:t>
            </a:r>
            <a:endParaRPr lang="en-US" altLang="zh-CN" sz="2400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8221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196259"/>
            <a:ext cx="2123728" cy="49794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63888" y="540446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案例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描述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5536" y="3867894"/>
            <a:ext cx="13681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02060"/>
                </a:solidFill>
                <a:latin typeface="GulimChe" pitchFamily="49" charset="-127"/>
                <a:ea typeface="GulimChe" pitchFamily="49" charset="-127"/>
                <a:cs typeface="AMCSongGBK-Light" pitchFamily="18" charset="-122"/>
              </a:rPr>
              <a:t>John</a:t>
            </a:r>
          </a:p>
          <a:p>
            <a:pPr algn="ctr"/>
            <a:r>
              <a:rPr lang="en-US" altLang="zh-CN" sz="3200" dirty="0" smtClean="0">
                <a:solidFill>
                  <a:srgbClr val="002060"/>
                </a:solidFill>
                <a:latin typeface="GulimChe" pitchFamily="49" charset="-127"/>
                <a:ea typeface="GulimChe" pitchFamily="49" charset="-127"/>
                <a:cs typeface="AMCSongGBK-Light" pitchFamily="18" charset="-122"/>
              </a:rPr>
              <a:t>Smith</a:t>
            </a:r>
            <a:endParaRPr lang="zh-CN" altLang="en-US" sz="3200" dirty="0">
              <a:solidFill>
                <a:srgbClr val="002060"/>
              </a:solidFill>
              <a:latin typeface="GulimChe" pitchFamily="49" charset="-127"/>
              <a:ea typeface="GulimChe" pitchFamily="49" charset="-127"/>
              <a:cs typeface="AMCSongGBK-Light" pitchFamily="18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19872" y="1315670"/>
            <a:ext cx="547260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dirty="0" smtClean="0">
                <a:solidFill>
                  <a:srgbClr val="002060"/>
                </a:solidFill>
                <a:latin typeface="+mj-ea"/>
                <a:ea typeface="+mj-ea"/>
              </a:rPr>
              <a:t>【</a:t>
            </a:r>
            <a:r>
              <a:rPr lang="zh-CN" altLang="en-US" dirty="0">
                <a:solidFill>
                  <a:srgbClr val="002060"/>
                </a:solidFill>
                <a:latin typeface="+mj-ea"/>
                <a:ea typeface="+mj-ea"/>
              </a:rPr>
              <a:t>场景</a:t>
            </a:r>
            <a:r>
              <a:rPr lang="en-US" altLang="zh-CN" dirty="0" smtClean="0">
                <a:solidFill>
                  <a:srgbClr val="002060"/>
                </a:solidFill>
                <a:latin typeface="+mj-ea"/>
                <a:ea typeface="+mj-ea"/>
              </a:rPr>
              <a:t>】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工作场所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0">
              <a:lnSpc>
                <a:spcPct val="200000"/>
              </a:lnSpc>
            </a:pPr>
            <a:r>
              <a:rPr lang="en-US" altLang="zh-CN" dirty="0" smtClean="0">
                <a:solidFill>
                  <a:srgbClr val="002060"/>
                </a:solidFill>
              </a:rPr>
              <a:t>【</a:t>
            </a:r>
            <a:r>
              <a:rPr lang="zh-CN" altLang="en-US" dirty="0" smtClean="0">
                <a:solidFill>
                  <a:srgbClr val="002060"/>
                </a:solidFill>
                <a:latin typeface="华康俪金黑W8"/>
                <a:ea typeface="华康俪金黑W8"/>
              </a:rPr>
              <a:t>对象</a:t>
            </a:r>
            <a:r>
              <a:rPr lang="en-US" altLang="zh-CN" dirty="0" smtClean="0">
                <a:solidFill>
                  <a:srgbClr val="002060"/>
                </a:solidFill>
              </a:rPr>
              <a:t>】</a:t>
            </a:r>
            <a:r>
              <a:rPr lang="en-US" altLang="zh-CN" sz="16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John  Smith</a:t>
            </a:r>
            <a:endParaRPr lang="en-US" altLang="zh-CN" sz="16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>
              <a:lnSpc>
                <a:spcPct val="200000"/>
              </a:lnSpc>
            </a:pPr>
            <a:r>
              <a:rPr lang="en-US" altLang="zh-CN" dirty="0" smtClean="0">
                <a:solidFill>
                  <a:srgbClr val="002060"/>
                </a:solidFill>
              </a:rPr>
              <a:t>【</a:t>
            </a:r>
            <a:r>
              <a:rPr lang="zh-CN" altLang="en-US" dirty="0">
                <a:solidFill>
                  <a:srgbClr val="002060"/>
                </a:solidFill>
                <a:latin typeface="+mj-ea"/>
                <a:ea typeface="+mj-ea"/>
              </a:rPr>
              <a:t>思想</a:t>
            </a:r>
            <a:r>
              <a:rPr lang="en-US" altLang="zh-CN" dirty="0" smtClean="0">
                <a:solidFill>
                  <a:srgbClr val="002060"/>
                </a:solidFill>
              </a:rPr>
              <a:t>】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想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多呆一会，做更多的事情，并希望有人看到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0">
              <a:lnSpc>
                <a:spcPct val="200000"/>
              </a:lnSpc>
            </a:pPr>
            <a:r>
              <a:rPr lang="en-US" altLang="zh-CN" dirty="0" smtClean="0">
                <a:solidFill>
                  <a:srgbClr val="002060"/>
                </a:solidFill>
              </a:rPr>
              <a:t>【</a:t>
            </a:r>
            <a:r>
              <a:rPr lang="zh-CN" altLang="en-US" dirty="0">
                <a:solidFill>
                  <a:srgbClr val="002060"/>
                </a:solidFill>
                <a:latin typeface="华康俪金黑W8"/>
                <a:ea typeface="华康俪金黑W8"/>
              </a:rPr>
              <a:t>原因</a:t>
            </a:r>
            <a:r>
              <a:rPr lang="en-US" altLang="zh-CN" dirty="0" smtClean="0">
                <a:solidFill>
                  <a:srgbClr val="002060"/>
                </a:solidFill>
              </a:rPr>
              <a:t>】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太忙了，永远缺乏足够时间来完成工作</a:t>
            </a:r>
            <a:endParaRPr lang="en-US" altLang="zh-CN" sz="16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>
              <a:lnSpc>
                <a:spcPct val="200000"/>
              </a:lnSpc>
            </a:pPr>
            <a:r>
              <a:rPr lang="en-US" altLang="zh-CN" dirty="0" smtClean="0">
                <a:solidFill>
                  <a:srgbClr val="002060"/>
                </a:solidFill>
              </a:rPr>
              <a:t>【</a:t>
            </a:r>
            <a:r>
              <a:rPr lang="zh-CN" altLang="en-US" dirty="0">
                <a:solidFill>
                  <a:srgbClr val="002060"/>
                </a:solidFill>
                <a:latin typeface="华康俪金黑W8"/>
                <a:ea typeface="华康俪金黑W8"/>
              </a:rPr>
              <a:t>动机</a:t>
            </a:r>
            <a:r>
              <a:rPr lang="en-US" altLang="zh-CN" dirty="0" smtClean="0">
                <a:solidFill>
                  <a:srgbClr val="002060"/>
                </a:solidFill>
              </a:rPr>
              <a:t>】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谨守岗位会给上司好的印象，有助于升职</a:t>
            </a:r>
            <a:endParaRPr lang="en-US" altLang="zh-CN" sz="16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>
              <a:lnSpc>
                <a:spcPct val="200000"/>
              </a:lnSpc>
            </a:pPr>
            <a:r>
              <a:rPr lang="en-US" altLang="zh-CN" dirty="0" smtClean="0">
                <a:solidFill>
                  <a:srgbClr val="002060"/>
                </a:solidFill>
              </a:rPr>
              <a:t>【</a:t>
            </a:r>
            <a:r>
              <a:rPr lang="zh-CN" altLang="en-US" dirty="0">
                <a:solidFill>
                  <a:srgbClr val="002060"/>
                </a:solidFill>
                <a:latin typeface="华康俪金黑W8"/>
                <a:ea typeface="华康俪金黑W8"/>
              </a:rPr>
              <a:t>担心</a:t>
            </a:r>
            <a:r>
              <a:rPr lang="en-US" altLang="zh-CN" dirty="0" smtClean="0">
                <a:solidFill>
                  <a:srgbClr val="002060"/>
                </a:solidFill>
              </a:rPr>
              <a:t>】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害怕自己的工作会被更年青、更聪明的人取代</a:t>
            </a:r>
            <a:endParaRPr lang="en-US" altLang="zh-CN" sz="16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2843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1552" y="452293"/>
            <a:ext cx="1591994" cy="456772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15816" y="339502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如何克服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519792" y="0"/>
            <a:ext cx="180000" cy="5143500"/>
            <a:chOff x="2519792" y="0"/>
            <a:chExt cx="180000" cy="5143500"/>
          </a:xfrm>
        </p:grpSpPr>
        <p:sp>
          <p:nvSpPr>
            <p:cNvPr id="4" name="矩形 3"/>
            <p:cNvSpPr/>
            <p:nvPr/>
          </p:nvSpPr>
          <p:spPr>
            <a:xfrm>
              <a:off x="2555808" y="0"/>
              <a:ext cx="108000" cy="51435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2519792" y="1491629"/>
              <a:ext cx="180000" cy="18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2519792" y="2198205"/>
              <a:ext cx="180000" cy="18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2519792" y="2904781"/>
              <a:ext cx="180000" cy="18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2519792" y="3611357"/>
              <a:ext cx="180000" cy="18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2519792" y="4317933"/>
              <a:ext cx="180000" cy="18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3578205" y="1289242"/>
            <a:ext cx="5314275" cy="584775"/>
          </a:xfrm>
          <a:prstGeom prst="rect">
            <a:avLst/>
          </a:prstGeom>
        </p:spPr>
        <p:txBody>
          <a:bodyPr wrap="none" anchor="ctr" anchorCtr="0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攀爬到悬崖的顶端；攀岩的艰难将使你无暇思考任何事情</a:t>
            </a:r>
            <a:endParaRPr lang="en-US" altLang="zh-CN" sz="16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78205" y="1995818"/>
            <a:ext cx="3877985" cy="584775"/>
          </a:xfrm>
          <a:prstGeom prst="rect">
            <a:avLst/>
          </a:prstGeom>
        </p:spPr>
        <p:txBody>
          <a:bodyPr wrap="none" anchor="ctr" anchorCtr="0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积极乐观地思考问题，多想想自己的成绩</a:t>
            </a:r>
            <a:endParaRPr lang="en-US" altLang="zh-CN" sz="16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78205" y="2702394"/>
            <a:ext cx="3057247" cy="584775"/>
          </a:xfrm>
          <a:prstGeom prst="rect">
            <a:avLst/>
          </a:prstGeom>
        </p:spPr>
        <p:txBody>
          <a:bodyPr wrap="none" anchor="ctr" anchorCtr="0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和那些对生活感动满足的人交流</a:t>
            </a:r>
            <a:endParaRPr lang="en-US" altLang="zh-CN" sz="16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578205" y="3408970"/>
            <a:ext cx="3672800" cy="584775"/>
          </a:xfrm>
          <a:prstGeom prst="rect">
            <a:avLst/>
          </a:prstGeom>
        </p:spPr>
        <p:txBody>
          <a:bodyPr wrap="none" anchor="ctr" anchorCtr="0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运用逻辑思维，使自己的思维更加理性</a:t>
            </a:r>
            <a:endParaRPr lang="en-US" altLang="zh-CN" sz="16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78205" y="4115546"/>
            <a:ext cx="2852063" cy="584775"/>
          </a:xfrm>
          <a:prstGeom prst="rect">
            <a:avLst/>
          </a:prstGeom>
        </p:spPr>
        <p:txBody>
          <a:bodyPr wrap="none" anchor="ctr" anchorCtr="0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每天都告诉自己：你很伟大！</a:t>
            </a:r>
            <a:endParaRPr lang="en-US" altLang="zh-CN" sz="16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927856" y="128924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华康俪金黑W8"/>
                <a:ea typeface="华康俪金黑W8"/>
              </a:rPr>
              <a:t>动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927856" y="199581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康俪金黑W8"/>
                <a:ea typeface="华康俪金黑W8"/>
              </a:rPr>
              <a:t>想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927856" y="270239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康俪金黑W8"/>
                <a:ea typeface="华康俪金黑W8"/>
              </a:rPr>
              <a:t>谈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927856" y="3408970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康俪金黑W8"/>
                <a:ea typeface="华康俪金黑W8"/>
              </a:rPr>
              <a:t>思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927856" y="4115546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康俪金黑W8"/>
                <a:ea typeface="华康俪金黑W8"/>
              </a:rPr>
              <a:t>喊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2686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61828" y="32580"/>
            <a:ext cx="4194478" cy="354728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6574" y="2811115"/>
            <a:ext cx="3981450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70262" y="4152505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个思想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/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天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 rot="16200000">
            <a:off x="3795010" y="3621738"/>
            <a:ext cx="1872000" cy="72008"/>
            <a:chOff x="640321" y="3532187"/>
            <a:chExt cx="3059832" cy="72008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640321" y="3532187"/>
              <a:ext cx="3059832" cy="0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640321" y="3604195"/>
              <a:ext cx="3059832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/>
          <p:nvPr/>
        </p:nvSpPr>
        <p:spPr>
          <a:xfrm>
            <a:off x="5076056" y="2706455"/>
            <a:ext cx="2592288" cy="1902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/>
              <a:t>积极的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zh-CN" altLang="en-US" sz="1600" dirty="0" smtClean="0"/>
              <a:t>消极的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zh-CN" altLang="en-US" sz="1600" dirty="0" smtClean="0"/>
              <a:t>令人恐惧的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zh-CN" altLang="en-US" sz="1600" dirty="0"/>
              <a:t>使</a:t>
            </a:r>
            <a:r>
              <a:rPr lang="zh-CN" altLang="en-US" sz="1600" dirty="0" smtClean="0"/>
              <a:t>人发奋的</a:t>
            </a:r>
            <a:endParaRPr lang="en-US" altLang="zh-CN" sz="1600" dirty="0" smtClean="0"/>
          </a:p>
          <a:p>
            <a:pPr>
              <a:lnSpc>
                <a:spcPct val="150000"/>
              </a:lnSpc>
            </a:pPr>
            <a:r>
              <a:rPr lang="zh-CN" altLang="en-US" sz="1600" dirty="0" smtClean="0"/>
              <a:t>荒唐古怪的</a:t>
            </a:r>
            <a:endParaRPr lang="en-US" altLang="zh-CN" sz="1600" dirty="0" smtClean="0"/>
          </a:p>
        </p:txBody>
      </p:sp>
    </p:spTree>
    <p:extLst>
      <p:ext uri="{BB962C8B-B14F-4D97-AF65-F5344CB8AC3E}">
        <p14:creationId xmlns:p14="http://schemas.microsoft.com/office/powerpoint/2010/main" xmlns="" val="1764828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1" y="0"/>
            <a:ext cx="9163081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767273" y="123478"/>
            <a:ext cx="7979636" cy="46805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3177383" y="3003799"/>
            <a:ext cx="2808312" cy="203628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355976" y="3579862"/>
            <a:ext cx="5395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rgbClr val="0070C0"/>
                </a:solidFill>
                <a:latin typeface="+mj-ea"/>
                <a:ea typeface="+mj-ea"/>
              </a:rPr>
              <a:t>3</a:t>
            </a:r>
            <a:endParaRPr lang="zh-CN" altLang="en-US" sz="4400" dirty="0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18225" y="555526"/>
            <a:ext cx="3005951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方正硬笔行书简体" pitchFamily="65" charset="-122"/>
                <a:ea typeface="方正硬笔行书简体" pitchFamily="65" charset="-122"/>
              </a:rPr>
              <a:t>创造性思维</a:t>
            </a:r>
            <a:endParaRPr lang="en-US" altLang="zh-CN" sz="4400" dirty="0" smtClean="0">
              <a:solidFill>
                <a:schemeClr val="bg1"/>
              </a:solidFill>
              <a:latin typeface="方正硬笔行书简体" pitchFamily="65" charset="-122"/>
              <a:ea typeface="方正硬笔行书简体" pitchFamily="65" charset="-122"/>
            </a:endParaRPr>
          </a:p>
          <a:p>
            <a:pPr algn="ctr"/>
            <a:r>
              <a:rPr lang="en-US" altLang="zh-CN" sz="3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硬笔行书简体" pitchFamily="65" charset="-122"/>
                <a:ea typeface="方正硬笔行书简体" pitchFamily="65" charset="-122"/>
              </a:rPr>
              <a:t>vs</a:t>
            </a:r>
            <a:endParaRPr lang="en-US" altLang="zh-CN" sz="3200" dirty="0" smtClean="0">
              <a:solidFill>
                <a:schemeClr val="tx1">
                  <a:lumMod val="75000"/>
                  <a:lumOff val="25000"/>
                </a:schemeClr>
              </a:solidFill>
              <a:latin typeface="方正硬笔行书简体" pitchFamily="65" charset="-122"/>
              <a:ea typeface="方正硬笔行书简体" pitchFamily="65" charset="-122"/>
            </a:endParaRPr>
          </a:p>
          <a:p>
            <a:pPr algn="ctr"/>
            <a:r>
              <a:rPr lang="en-US" altLang="zh-CN" sz="4400" dirty="0" smtClean="0">
                <a:solidFill>
                  <a:schemeClr val="bg1"/>
                </a:solidFill>
                <a:latin typeface="方正硬笔行书简体" pitchFamily="65" charset="-122"/>
                <a:ea typeface="方正硬笔行书简体" pitchFamily="65" charset="-122"/>
              </a:rPr>
              <a:t> </a:t>
            </a:r>
            <a:r>
              <a:rPr lang="zh-CN" altLang="en-US" sz="4400" dirty="0">
                <a:solidFill>
                  <a:schemeClr val="bg1"/>
                </a:solidFill>
                <a:latin typeface="方正硬笔行书简体" pitchFamily="65" charset="-122"/>
                <a:ea typeface="方正硬笔行书简体" pitchFamily="65" charset="-122"/>
              </a:rPr>
              <a:t>逻辑</a:t>
            </a:r>
            <a:r>
              <a:rPr lang="zh-CN" altLang="en-US" sz="4400" dirty="0" smtClean="0">
                <a:solidFill>
                  <a:schemeClr val="bg1"/>
                </a:solidFill>
                <a:latin typeface="方正硬笔行书简体" pitchFamily="65" charset="-122"/>
                <a:ea typeface="方正硬笔行书简体" pitchFamily="65" charset="-122"/>
              </a:rPr>
              <a:t>思维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1323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72512" y="0"/>
            <a:ext cx="4608000" cy="51435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4608000" cy="51435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3237" b="100000" l="3223" r="97461">
                        <a14:foregroundMark x1="25684" y1="24700" x2="33984" y2="226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555776" y="1203597"/>
            <a:ext cx="4193088" cy="3414701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275856" y="267494"/>
            <a:ext cx="12961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400" dirty="0" smtClean="0">
                <a:solidFill>
                  <a:schemeClr val="bg1"/>
                </a:solidFill>
                <a:latin typeface="+mj-ea"/>
                <a:ea typeface="+mj-ea"/>
              </a:rPr>
              <a:t>左</a:t>
            </a:r>
            <a:endParaRPr lang="en-US" altLang="zh-CN" sz="4400" dirty="0" smtClean="0">
              <a:solidFill>
                <a:schemeClr val="bg1"/>
              </a:solidFill>
              <a:latin typeface="+mj-ea"/>
              <a:ea typeface="+mj-ea"/>
            </a:endParaRPr>
          </a:p>
          <a:p>
            <a:pPr algn="r"/>
            <a:r>
              <a:rPr lang="zh-CN" altLang="en-US" sz="2000" dirty="0" smtClean="0">
                <a:solidFill>
                  <a:schemeClr val="bg1">
                    <a:lumMod val="75000"/>
                  </a:schemeClr>
                </a:solidFill>
              </a:rPr>
              <a:t>逻辑大脑</a:t>
            </a:r>
            <a:endParaRPr lang="zh-CN" altLang="en-US" sz="20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52320" y="267494"/>
            <a:ext cx="14318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+mj-ea"/>
                <a:ea typeface="+mj-ea"/>
              </a:rPr>
              <a:t>右</a:t>
            </a:r>
            <a:endParaRPr lang="en-US" altLang="zh-CN" sz="4400" dirty="0" smtClean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en-US" sz="2000" dirty="0" smtClean="0">
                <a:solidFill>
                  <a:schemeClr val="bg1">
                    <a:lumMod val="75000"/>
                  </a:schemeClr>
                </a:solidFill>
              </a:rPr>
              <a:t>逻辑大脑</a:t>
            </a:r>
            <a:endParaRPr lang="zh-CN" altLang="en-US" sz="20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611560" y="638277"/>
            <a:ext cx="2088232" cy="1130642"/>
            <a:chOff x="611560" y="627534"/>
            <a:chExt cx="2088232" cy="1130642"/>
          </a:xfrm>
        </p:grpSpPr>
        <p:sp>
          <p:nvSpPr>
            <p:cNvPr id="7" name="圆角矩形 6"/>
            <p:cNvSpPr/>
            <p:nvPr/>
          </p:nvSpPr>
          <p:spPr>
            <a:xfrm>
              <a:off x="1835696" y="987574"/>
              <a:ext cx="864096" cy="432048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逻辑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1331639" y="843597"/>
              <a:ext cx="504057" cy="720001"/>
              <a:chOff x="1331639" y="843597"/>
              <a:chExt cx="504057" cy="720001"/>
            </a:xfrm>
          </p:grpSpPr>
          <p:cxnSp>
            <p:nvCxnSpPr>
              <p:cNvPr id="21" name="肘形连接符 20"/>
              <p:cNvCxnSpPr/>
              <p:nvPr/>
            </p:nvCxnSpPr>
            <p:spPr>
              <a:xfrm rot="10800000">
                <a:off x="1331640" y="843597"/>
                <a:ext cx="504056" cy="360000"/>
              </a:xfrm>
              <a:prstGeom prst="bentConnector3">
                <a:avLst/>
              </a:prstGeom>
              <a:ln>
                <a:solidFill>
                  <a:schemeClr val="bg1">
                    <a:lumMod val="95000"/>
                  </a:schemeClr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肘形连接符 21"/>
              <p:cNvCxnSpPr/>
              <p:nvPr/>
            </p:nvCxnSpPr>
            <p:spPr>
              <a:xfrm rot="10800000" flipV="1">
                <a:off x="1331640" y="1203598"/>
                <a:ext cx="504056" cy="360000"/>
              </a:xfrm>
              <a:prstGeom prst="bentConnector3">
                <a:avLst/>
              </a:prstGeom>
              <a:ln>
                <a:solidFill>
                  <a:schemeClr val="bg1">
                    <a:lumMod val="95000"/>
                  </a:schemeClr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1331639" y="1203597"/>
                <a:ext cx="504057" cy="1"/>
              </a:xfrm>
              <a:prstGeom prst="line">
                <a:avLst/>
              </a:prstGeom>
              <a:ln>
                <a:solidFill>
                  <a:schemeClr val="bg1">
                    <a:lumMod val="95000"/>
                  </a:schemeClr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" name="TextBox 35"/>
            <p:cNvSpPr txBox="1"/>
            <p:nvPr/>
          </p:nvSpPr>
          <p:spPr>
            <a:xfrm>
              <a:off x="611560" y="627534"/>
              <a:ext cx="6480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 smtClean="0">
                  <a:solidFill>
                    <a:schemeClr val="bg1">
                      <a:lumMod val="95000"/>
                    </a:schemeClr>
                  </a:solidFill>
                </a:rPr>
                <a:t>结果</a:t>
              </a:r>
              <a:endParaRPr lang="zh-CN" altLang="en-US" sz="16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611560" y="1023578"/>
              <a:ext cx="6480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</a:rPr>
                <a:t>原因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11560" y="1419622"/>
              <a:ext cx="6480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 smtClean="0">
                  <a:solidFill>
                    <a:schemeClr val="bg1">
                      <a:lumMod val="95000"/>
                    </a:schemeClr>
                  </a:solidFill>
                </a:rPr>
                <a:t>次序</a:t>
              </a:r>
              <a:endParaRPr lang="zh-CN" altLang="en-US" sz="16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611560" y="2053799"/>
            <a:ext cx="2088232" cy="1130642"/>
            <a:chOff x="611560" y="2017172"/>
            <a:chExt cx="2088232" cy="1130642"/>
          </a:xfrm>
        </p:grpSpPr>
        <p:sp>
          <p:nvSpPr>
            <p:cNvPr id="8" name="圆角矩形 7"/>
            <p:cNvSpPr/>
            <p:nvPr/>
          </p:nvSpPr>
          <p:spPr>
            <a:xfrm>
              <a:off x="1835696" y="2377212"/>
              <a:ext cx="864096" cy="432048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语言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1331639" y="2233235"/>
              <a:ext cx="504057" cy="720001"/>
              <a:chOff x="1331639" y="2233235"/>
              <a:chExt cx="504057" cy="720001"/>
            </a:xfrm>
          </p:grpSpPr>
          <p:cxnSp>
            <p:nvCxnSpPr>
              <p:cNvPr id="42" name="肘形连接符 41"/>
              <p:cNvCxnSpPr/>
              <p:nvPr/>
            </p:nvCxnSpPr>
            <p:spPr>
              <a:xfrm rot="10800000">
                <a:off x="1331640" y="2233235"/>
                <a:ext cx="504056" cy="360000"/>
              </a:xfrm>
              <a:prstGeom prst="bentConnector3">
                <a:avLst/>
              </a:prstGeom>
              <a:ln>
                <a:solidFill>
                  <a:schemeClr val="bg1">
                    <a:lumMod val="95000"/>
                  </a:schemeClr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肘形连接符 42"/>
              <p:cNvCxnSpPr/>
              <p:nvPr/>
            </p:nvCxnSpPr>
            <p:spPr>
              <a:xfrm rot="10800000" flipV="1">
                <a:off x="1331640" y="2593236"/>
                <a:ext cx="504056" cy="360000"/>
              </a:xfrm>
              <a:prstGeom prst="bentConnector3">
                <a:avLst/>
              </a:prstGeom>
              <a:ln>
                <a:solidFill>
                  <a:schemeClr val="bg1">
                    <a:lumMod val="95000"/>
                  </a:schemeClr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>
                <a:off x="1331639" y="2593235"/>
                <a:ext cx="504057" cy="1"/>
              </a:xfrm>
              <a:prstGeom prst="line">
                <a:avLst/>
              </a:prstGeom>
              <a:ln>
                <a:solidFill>
                  <a:schemeClr val="bg1">
                    <a:lumMod val="95000"/>
                  </a:schemeClr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TextBox 44"/>
            <p:cNvSpPr txBox="1"/>
            <p:nvPr/>
          </p:nvSpPr>
          <p:spPr>
            <a:xfrm>
              <a:off x="611560" y="2017172"/>
              <a:ext cx="6480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</a:rPr>
                <a:t>写作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611560" y="2413216"/>
              <a:ext cx="6480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 smtClean="0">
                  <a:solidFill>
                    <a:schemeClr val="bg1">
                      <a:lumMod val="95000"/>
                    </a:schemeClr>
                  </a:solidFill>
                </a:rPr>
                <a:t>阅读</a:t>
              </a:r>
              <a:endParaRPr lang="zh-CN" altLang="en-US" sz="16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611560" y="2809260"/>
              <a:ext cx="6480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 smtClean="0">
                  <a:solidFill>
                    <a:schemeClr val="bg1">
                      <a:lumMod val="95000"/>
                    </a:schemeClr>
                  </a:solidFill>
                </a:rPr>
                <a:t>发音</a:t>
              </a:r>
              <a:endParaRPr lang="zh-CN" altLang="en-US" sz="16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611560" y="3469321"/>
            <a:ext cx="2088232" cy="432048"/>
            <a:chOff x="611560" y="3435846"/>
            <a:chExt cx="2088232" cy="432048"/>
          </a:xfrm>
        </p:grpSpPr>
        <p:sp>
          <p:nvSpPr>
            <p:cNvPr id="9" name="圆角矩形 8"/>
            <p:cNvSpPr/>
            <p:nvPr/>
          </p:nvSpPr>
          <p:spPr>
            <a:xfrm>
              <a:off x="1835696" y="3435846"/>
              <a:ext cx="864096" cy="432048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数学</a:t>
              </a: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1331639" y="3651869"/>
              <a:ext cx="504057" cy="1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TextBox 49"/>
            <p:cNvSpPr txBox="1"/>
            <p:nvPr/>
          </p:nvSpPr>
          <p:spPr>
            <a:xfrm>
              <a:off x="611560" y="3471850"/>
              <a:ext cx="6480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</a:rPr>
                <a:t>数字</a:t>
              </a: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611560" y="4186250"/>
            <a:ext cx="2088232" cy="432048"/>
            <a:chOff x="611560" y="4186250"/>
            <a:chExt cx="2088232" cy="432048"/>
          </a:xfrm>
        </p:grpSpPr>
        <p:sp>
          <p:nvSpPr>
            <p:cNvPr id="10" name="圆角矩形 9"/>
            <p:cNvSpPr/>
            <p:nvPr/>
          </p:nvSpPr>
          <p:spPr>
            <a:xfrm>
              <a:off x="1835696" y="4186250"/>
              <a:ext cx="864096" cy="432048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分析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1331639" y="4402273"/>
              <a:ext cx="504057" cy="1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TextBox 51"/>
            <p:cNvSpPr txBox="1"/>
            <p:nvPr/>
          </p:nvSpPr>
          <p:spPr>
            <a:xfrm>
              <a:off x="611560" y="4222254"/>
              <a:ext cx="6480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 smtClean="0">
                  <a:solidFill>
                    <a:schemeClr val="bg1">
                      <a:lumMod val="95000"/>
                    </a:schemeClr>
                  </a:solidFill>
                </a:rPr>
                <a:t>评估</a:t>
              </a:r>
              <a:endParaRPr lang="zh-CN" altLang="en-US" sz="16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516216" y="638277"/>
            <a:ext cx="2088232" cy="1130642"/>
            <a:chOff x="6516216" y="649020"/>
            <a:chExt cx="2088232" cy="1130642"/>
          </a:xfrm>
        </p:grpSpPr>
        <p:sp>
          <p:nvSpPr>
            <p:cNvPr id="11" name="圆角矩形 10"/>
            <p:cNvSpPr/>
            <p:nvPr/>
          </p:nvSpPr>
          <p:spPr>
            <a:xfrm>
              <a:off x="6516216" y="987574"/>
              <a:ext cx="864096" cy="432048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图画</a:t>
              </a:r>
            </a:p>
          </p:txBody>
        </p:sp>
        <p:grpSp>
          <p:nvGrpSpPr>
            <p:cNvPr id="59" name="组合 58"/>
            <p:cNvGrpSpPr/>
            <p:nvPr/>
          </p:nvGrpSpPr>
          <p:grpSpPr>
            <a:xfrm flipH="1">
              <a:off x="7380311" y="815997"/>
              <a:ext cx="504057" cy="720001"/>
              <a:chOff x="6012159" y="815997"/>
              <a:chExt cx="504057" cy="720001"/>
            </a:xfrm>
          </p:grpSpPr>
          <p:cxnSp>
            <p:nvCxnSpPr>
              <p:cNvPr id="53" name="肘形连接符 52"/>
              <p:cNvCxnSpPr/>
              <p:nvPr/>
            </p:nvCxnSpPr>
            <p:spPr>
              <a:xfrm rot="10800000">
                <a:off x="6012160" y="815997"/>
                <a:ext cx="504056" cy="360000"/>
              </a:xfrm>
              <a:prstGeom prst="bentConnector3">
                <a:avLst/>
              </a:prstGeom>
              <a:ln>
                <a:solidFill>
                  <a:schemeClr val="bg1">
                    <a:lumMod val="95000"/>
                  </a:schemeClr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肘形连接符 53"/>
              <p:cNvCxnSpPr/>
              <p:nvPr/>
            </p:nvCxnSpPr>
            <p:spPr>
              <a:xfrm rot="10800000" flipV="1">
                <a:off x="6012160" y="1175998"/>
                <a:ext cx="504056" cy="360000"/>
              </a:xfrm>
              <a:prstGeom prst="bentConnector3">
                <a:avLst/>
              </a:prstGeom>
              <a:ln>
                <a:solidFill>
                  <a:schemeClr val="bg1">
                    <a:lumMod val="95000"/>
                  </a:schemeClr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>
                <a:off x="6012159" y="1175997"/>
                <a:ext cx="504057" cy="1"/>
              </a:xfrm>
              <a:prstGeom prst="line">
                <a:avLst/>
              </a:prstGeom>
              <a:ln>
                <a:solidFill>
                  <a:schemeClr val="bg1">
                    <a:lumMod val="95000"/>
                  </a:schemeClr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6" name="TextBox 55"/>
            <p:cNvSpPr txBox="1"/>
            <p:nvPr/>
          </p:nvSpPr>
          <p:spPr>
            <a:xfrm>
              <a:off x="7956376" y="649020"/>
              <a:ext cx="6480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>
                      <a:lumMod val="95000"/>
                    </a:schemeClr>
                  </a:solidFill>
                </a:rPr>
                <a:t>颜色</a:t>
              </a:r>
              <a:endParaRPr lang="zh-CN" altLang="en-US" sz="16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7956376" y="1045064"/>
              <a:ext cx="6480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>
                      <a:lumMod val="95000"/>
                    </a:schemeClr>
                  </a:solidFill>
                </a:rPr>
                <a:t>形象</a:t>
              </a:r>
              <a:endParaRPr lang="zh-CN" altLang="en-US" sz="16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7956376" y="1441108"/>
              <a:ext cx="6480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>
                      <a:lumMod val="95000"/>
                    </a:schemeClr>
                  </a:solidFill>
                </a:rPr>
                <a:t>图案</a:t>
              </a:r>
              <a:endParaRPr lang="zh-CN" altLang="en-US" sz="16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6516216" y="2012956"/>
            <a:ext cx="2304256" cy="842610"/>
            <a:chOff x="6516216" y="1945164"/>
            <a:chExt cx="2304256" cy="842610"/>
          </a:xfrm>
        </p:grpSpPr>
        <p:sp>
          <p:nvSpPr>
            <p:cNvPr id="12" name="圆角矩形 11"/>
            <p:cNvSpPr/>
            <p:nvPr/>
          </p:nvSpPr>
          <p:spPr>
            <a:xfrm>
              <a:off x="6516216" y="2139702"/>
              <a:ext cx="864096" cy="432048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想象</a:t>
              </a:r>
            </a:p>
          </p:txBody>
        </p:sp>
        <p:grpSp>
          <p:nvGrpSpPr>
            <p:cNvPr id="60" name="组合 59"/>
            <p:cNvGrpSpPr/>
            <p:nvPr/>
          </p:nvGrpSpPr>
          <p:grpSpPr>
            <a:xfrm flipH="1">
              <a:off x="7380311" y="2139702"/>
              <a:ext cx="504056" cy="432024"/>
              <a:chOff x="6012160" y="1009060"/>
              <a:chExt cx="504056" cy="432024"/>
            </a:xfrm>
          </p:grpSpPr>
          <p:cxnSp>
            <p:nvCxnSpPr>
              <p:cNvPr id="61" name="肘形连接符 60"/>
              <p:cNvCxnSpPr/>
              <p:nvPr/>
            </p:nvCxnSpPr>
            <p:spPr>
              <a:xfrm rot="10800000">
                <a:off x="6012160" y="1009060"/>
                <a:ext cx="504056" cy="216000"/>
              </a:xfrm>
              <a:prstGeom prst="bentConnector3">
                <a:avLst/>
              </a:prstGeom>
              <a:ln>
                <a:solidFill>
                  <a:schemeClr val="bg1">
                    <a:lumMod val="95000"/>
                  </a:schemeClr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肘形连接符 61"/>
              <p:cNvCxnSpPr/>
              <p:nvPr/>
            </p:nvCxnSpPr>
            <p:spPr>
              <a:xfrm rot="10800000" flipV="1">
                <a:off x="6012160" y="1225084"/>
                <a:ext cx="504056" cy="216000"/>
              </a:xfrm>
              <a:prstGeom prst="bentConnector3">
                <a:avLst/>
              </a:prstGeom>
              <a:ln>
                <a:solidFill>
                  <a:schemeClr val="bg1">
                    <a:lumMod val="95000"/>
                  </a:schemeClr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4" name="TextBox 63"/>
            <p:cNvSpPr txBox="1"/>
            <p:nvPr/>
          </p:nvSpPr>
          <p:spPr>
            <a:xfrm>
              <a:off x="7956376" y="1945164"/>
              <a:ext cx="8640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</a:rPr>
                <a:t>创造力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7956376" y="2449220"/>
              <a:ext cx="8640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>
                      <a:lumMod val="95000"/>
                    </a:schemeClr>
                  </a:solidFill>
                </a:rPr>
                <a:t>白日梦</a:t>
              </a: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516216" y="3099603"/>
            <a:ext cx="2304256" cy="842610"/>
            <a:chOff x="6516216" y="2931790"/>
            <a:chExt cx="2304256" cy="842610"/>
          </a:xfrm>
        </p:grpSpPr>
        <p:sp>
          <p:nvSpPr>
            <p:cNvPr id="13" name="圆角矩形 12"/>
            <p:cNvSpPr/>
            <p:nvPr/>
          </p:nvSpPr>
          <p:spPr>
            <a:xfrm>
              <a:off x="6516216" y="3126971"/>
              <a:ext cx="864096" cy="432048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节奏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71" name="组合 70"/>
            <p:cNvGrpSpPr/>
            <p:nvPr/>
          </p:nvGrpSpPr>
          <p:grpSpPr>
            <a:xfrm flipH="1">
              <a:off x="7380311" y="3126328"/>
              <a:ext cx="504056" cy="432024"/>
              <a:chOff x="6012160" y="1009060"/>
              <a:chExt cx="504056" cy="432024"/>
            </a:xfrm>
          </p:grpSpPr>
          <p:cxnSp>
            <p:nvCxnSpPr>
              <p:cNvPr id="72" name="肘形连接符 71"/>
              <p:cNvCxnSpPr/>
              <p:nvPr/>
            </p:nvCxnSpPr>
            <p:spPr>
              <a:xfrm rot="10800000">
                <a:off x="6012160" y="1009060"/>
                <a:ext cx="504056" cy="216000"/>
              </a:xfrm>
              <a:prstGeom prst="bentConnector3">
                <a:avLst/>
              </a:prstGeom>
              <a:ln>
                <a:solidFill>
                  <a:schemeClr val="bg1">
                    <a:lumMod val="95000"/>
                  </a:schemeClr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肘形连接符 72"/>
              <p:cNvCxnSpPr/>
              <p:nvPr/>
            </p:nvCxnSpPr>
            <p:spPr>
              <a:xfrm rot="10800000" flipV="1">
                <a:off x="6012160" y="1225084"/>
                <a:ext cx="504056" cy="216000"/>
              </a:xfrm>
              <a:prstGeom prst="bentConnector3">
                <a:avLst/>
              </a:prstGeom>
              <a:ln>
                <a:solidFill>
                  <a:schemeClr val="bg1">
                    <a:lumMod val="95000"/>
                  </a:schemeClr>
                </a:solidFill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4" name="TextBox 73"/>
            <p:cNvSpPr txBox="1"/>
            <p:nvPr/>
          </p:nvSpPr>
          <p:spPr>
            <a:xfrm>
              <a:off x="7956376" y="2931790"/>
              <a:ext cx="8640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>
                      <a:lumMod val="95000"/>
                    </a:schemeClr>
                  </a:solidFill>
                </a:rPr>
                <a:t>音乐</a:t>
              </a:r>
              <a:endParaRPr lang="zh-CN" altLang="en-US" sz="16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7956376" y="3435846"/>
              <a:ext cx="8640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>
                      <a:lumMod val="95000"/>
                    </a:schemeClr>
                  </a:solidFill>
                </a:rPr>
                <a:t>押韵</a:t>
              </a:r>
              <a:endParaRPr lang="zh-CN" altLang="en-US" sz="16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516216" y="4186250"/>
            <a:ext cx="2304256" cy="432048"/>
            <a:chOff x="6516216" y="4186250"/>
            <a:chExt cx="2304256" cy="432048"/>
          </a:xfrm>
        </p:grpSpPr>
        <p:sp>
          <p:nvSpPr>
            <p:cNvPr id="14" name="圆角矩形 13"/>
            <p:cNvSpPr/>
            <p:nvPr/>
          </p:nvSpPr>
          <p:spPr>
            <a:xfrm>
              <a:off x="6516216" y="4186250"/>
              <a:ext cx="864096" cy="432048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维度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70" name="直接连接符 69"/>
            <p:cNvCxnSpPr/>
            <p:nvPr/>
          </p:nvCxnSpPr>
          <p:spPr>
            <a:xfrm flipH="1">
              <a:off x="7380311" y="4391530"/>
              <a:ext cx="504057" cy="1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TextBox 75"/>
            <p:cNvSpPr txBox="1"/>
            <p:nvPr/>
          </p:nvSpPr>
          <p:spPr>
            <a:xfrm>
              <a:off x="7956376" y="4232997"/>
              <a:ext cx="8640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>
                      <a:lumMod val="95000"/>
                    </a:schemeClr>
                  </a:solidFill>
                </a:rPr>
                <a:t>空间</a:t>
              </a:r>
              <a:endParaRPr lang="zh-CN" altLang="en-US" sz="16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69250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 flipH="1">
            <a:off x="-2" y="753536"/>
            <a:ext cx="7164289" cy="438996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75656" y="370860"/>
            <a:ext cx="30243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rgbClr val="C00000"/>
                </a:solidFill>
                <a:latin typeface="+mj-ea"/>
                <a:ea typeface="+mj-ea"/>
              </a:rPr>
              <a:t>每个人</a:t>
            </a:r>
            <a:endParaRPr lang="en-US" altLang="zh-CN" sz="7200" b="1" dirty="0" smtClean="0">
              <a:solidFill>
                <a:srgbClr val="C00000"/>
              </a:solidFill>
              <a:latin typeface="+mj-ea"/>
              <a:ea typeface="+mj-ea"/>
            </a:endParaRPr>
          </a:p>
          <a:p>
            <a:pPr algn="ctr"/>
            <a:r>
              <a:rPr lang="zh-CN" altLang="en-US" dirty="0" smtClean="0">
                <a:latin typeface="方正硬笔行书简体" pitchFamily="65" charset="-122"/>
                <a:ea typeface="方正硬笔行书简体" pitchFamily="65" charset="-122"/>
              </a:rPr>
              <a:t>都拥有创造性思维的想象力</a:t>
            </a:r>
            <a:endParaRPr lang="zh-CN" altLang="en-US" dirty="0">
              <a:latin typeface="方正硬笔行书简体" pitchFamily="65" charset="-122"/>
              <a:ea typeface="方正硬笔行书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1372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83568" y="550419"/>
            <a:ext cx="6768432" cy="4685627"/>
            <a:chOff x="-293883" y="782919"/>
            <a:chExt cx="9435940" cy="6532281"/>
          </a:xfrm>
        </p:grpSpPr>
        <p:sp>
          <p:nvSpPr>
            <p:cNvPr id="3" name="Freeform 11"/>
            <p:cNvSpPr>
              <a:spLocks/>
            </p:cNvSpPr>
            <p:nvPr/>
          </p:nvSpPr>
          <p:spPr bwMode="auto">
            <a:xfrm flipH="1">
              <a:off x="4114800" y="1659794"/>
              <a:ext cx="669880" cy="5655406"/>
            </a:xfrm>
            <a:custGeom>
              <a:avLst/>
              <a:gdLst/>
              <a:ahLst/>
              <a:cxnLst>
                <a:cxn ang="0">
                  <a:pos x="147" y="3"/>
                </a:cxn>
                <a:cxn ang="0">
                  <a:pos x="107" y="101"/>
                </a:cxn>
                <a:cxn ang="0">
                  <a:pos x="75" y="487"/>
                </a:cxn>
                <a:cxn ang="0">
                  <a:pos x="52" y="619"/>
                </a:cxn>
                <a:cxn ang="0">
                  <a:pos x="92" y="752"/>
                </a:cxn>
                <a:cxn ang="0">
                  <a:pos x="57" y="819"/>
                </a:cxn>
                <a:cxn ang="0">
                  <a:pos x="54" y="824"/>
                </a:cxn>
                <a:cxn ang="0">
                  <a:pos x="47" y="835"/>
                </a:cxn>
                <a:cxn ang="0">
                  <a:pos x="45" y="932"/>
                </a:cxn>
                <a:cxn ang="0">
                  <a:pos x="43" y="1157"/>
                </a:cxn>
                <a:cxn ang="0">
                  <a:pos x="38" y="1269"/>
                </a:cxn>
                <a:cxn ang="0">
                  <a:pos x="50" y="1296"/>
                </a:cxn>
                <a:cxn ang="0">
                  <a:pos x="86" y="1378"/>
                </a:cxn>
                <a:cxn ang="0">
                  <a:pos x="79" y="1413"/>
                </a:cxn>
                <a:cxn ang="0">
                  <a:pos x="77" y="1419"/>
                </a:cxn>
                <a:cxn ang="0">
                  <a:pos x="75" y="1423"/>
                </a:cxn>
                <a:cxn ang="0">
                  <a:pos x="42" y="1469"/>
                </a:cxn>
                <a:cxn ang="0">
                  <a:pos x="39" y="1474"/>
                </a:cxn>
                <a:cxn ang="0">
                  <a:pos x="32" y="1486"/>
                </a:cxn>
                <a:cxn ang="0">
                  <a:pos x="76" y="1699"/>
                </a:cxn>
                <a:cxn ang="0">
                  <a:pos x="35" y="1946"/>
                </a:cxn>
                <a:cxn ang="0">
                  <a:pos x="75" y="1848"/>
                </a:cxn>
                <a:cxn ang="0">
                  <a:pos x="107" y="1462"/>
                </a:cxn>
                <a:cxn ang="0">
                  <a:pos x="114" y="1299"/>
                </a:cxn>
                <a:cxn ang="0">
                  <a:pos x="90" y="1198"/>
                </a:cxn>
                <a:cxn ang="0">
                  <a:pos x="129" y="1125"/>
                </a:cxn>
                <a:cxn ang="0">
                  <a:pos x="144" y="1083"/>
                </a:cxn>
                <a:cxn ang="0">
                  <a:pos x="92" y="885"/>
                </a:cxn>
                <a:cxn ang="0">
                  <a:pos x="153" y="755"/>
                </a:cxn>
                <a:cxn ang="0">
                  <a:pos x="130" y="492"/>
                </a:cxn>
                <a:cxn ang="0">
                  <a:pos x="150" y="464"/>
                </a:cxn>
                <a:cxn ang="0">
                  <a:pos x="106" y="250"/>
                </a:cxn>
              </a:cxnLst>
              <a:rect l="0" t="0" r="r" b="b"/>
              <a:pathLst>
                <a:path w="182" h="1949">
                  <a:moveTo>
                    <a:pt x="154" y="141"/>
                  </a:moveTo>
                  <a:cubicBezTo>
                    <a:pt x="182" y="79"/>
                    <a:pt x="147" y="3"/>
                    <a:pt x="147" y="3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1" y="0"/>
                    <a:pt x="122" y="47"/>
                    <a:pt x="107" y="101"/>
                  </a:cubicBezTo>
                  <a:cubicBezTo>
                    <a:pt x="88" y="168"/>
                    <a:pt x="58" y="161"/>
                    <a:pt x="54" y="231"/>
                  </a:cubicBezTo>
                  <a:cubicBezTo>
                    <a:pt x="48" y="342"/>
                    <a:pt x="155" y="382"/>
                    <a:pt x="75" y="487"/>
                  </a:cubicBezTo>
                  <a:cubicBezTo>
                    <a:pt x="61" y="502"/>
                    <a:pt x="48" y="514"/>
                    <a:pt x="44" y="544"/>
                  </a:cubicBezTo>
                  <a:cubicBezTo>
                    <a:pt x="38" y="572"/>
                    <a:pt x="43" y="596"/>
                    <a:pt x="52" y="619"/>
                  </a:cubicBezTo>
                  <a:cubicBezTo>
                    <a:pt x="63" y="647"/>
                    <a:pt x="80" y="669"/>
                    <a:pt x="90" y="692"/>
                  </a:cubicBezTo>
                  <a:cubicBezTo>
                    <a:pt x="96" y="709"/>
                    <a:pt x="98" y="730"/>
                    <a:pt x="92" y="752"/>
                  </a:cubicBezTo>
                  <a:cubicBezTo>
                    <a:pt x="84" y="782"/>
                    <a:pt x="73" y="797"/>
                    <a:pt x="63" y="811"/>
                  </a:cubicBezTo>
                  <a:cubicBezTo>
                    <a:pt x="61" y="814"/>
                    <a:pt x="59" y="816"/>
                    <a:pt x="57" y="819"/>
                  </a:cubicBezTo>
                  <a:cubicBezTo>
                    <a:pt x="57" y="819"/>
                    <a:pt x="57" y="819"/>
                    <a:pt x="57" y="819"/>
                  </a:cubicBezTo>
                  <a:cubicBezTo>
                    <a:pt x="55" y="821"/>
                    <a:pt x="54" y="822"/>
                    <a:pt x="54" y="824"/>
                  </a:cubicBezTo>
                  <a:cubicBezTo>
                    <a:pt x="54" y="824"/>
                    <a:pt x="53" y="824"/>
                    <a:pt x="53" y="824"/>
                  </a:cubicBezTo>
                  <a:cubicBezTo>
                    <a:pt x="51" y="828"/>
                    <a:pt x="49" y="832"/>
                    <a:pt x="47" y="835"/>
                  </a:cubicBezTo>
                  <a:cubicBezTo>
                    <a:pt x="42" y="845"/>
                    <a:pt x="40" y="856"/>
                    <a:pt x="39" y="866"/>
                  </a:cubicBezTo>
                  <a:cubicBezTo>
                    <a:pt x="35" y="891"/>
                    <a:pt x="38" y="912"/>
                    <a:pt x="45" y="932"/>
                  </a:cubicBezTo>
                  <a:cubicBezTo>
                    <a:pt x="58" y="983"/>
                    <a:pt x="91" y="1019"/>
                    <a:pt x="90" y="1064"/>
                  </a:cubicBezTo>
                  <a:cubicBezTo>
                    <a:pt x="86" y="1107"/>
                    <a:pt x="54" y="1134"/>
                    <a:pt x="43" y="1157"/>
                  </a:cubicBezTo>
                  <a:cubicBezTo>
                    <a:pt x="37" y="1167"/>
                    <a:pt x="32" y="1178"/>
                    <a:pt x="29" y="1194"/>
                  </a:cubicBezTo>
                  <a:cubicBezTo>
                    <a:pt x="23" y="1222"/>
                    <a:pt x="28" y="1246"/>
                    <a:pt x="38" y="1269"/>
                  </a:cubicBezTo>
                  <a:cubicBezTo>
                    <a:pt x="41" y="1278"/>
                    <a:pt x="45" y="1286"/>
                    <a:pt x="49" y="1294"/>
                  </a:cubicBezTo>
                  <a:cubicBezTo>
                    <a:pt x="50" y="1295"/>
                    <a:pt x="50" y="1296"/>
                    <a:pt x="50" y="1296"/>
                  </a:cubicBezTo>
                  <a:cubicBezTo>
                    <a:pt x="50" y="1296"/>
                    <a:pt x="50" y="1296"/>
                    <a:pt x="50" y="1296"/>
                  </a:cubicBezTo>
                  <a:cubicBezTo>
                    <a:pt x="66" y="1325"/>
                    <a:pt x="84" y="1349"/>
                    <a:pt x="86" y="1378"/>
                  </a:cubicBezTo>
                  <a:cubicBezTo>
                    <a:pt x="86" y="1391"/>
                    <a:pt x="84" y="1402"/>
                    <a:pt x="80" y="1412"/>
                  </a:cubicBezTo>
                  <a:cubicBezTo>
                    <a:pt x="80" y="1412"/>
                    <a:pt x="80" y="1413"/>
                    <a:pt x="79" y="1413"/>
                  </a:cubicBezTo>
                  <a:cubicBezTo>
                    <a:pt x="79" y="1414"/>
                    <a:pt x="79" y="1415"/>
                    <a:pt x="78" y="1416"/>
                  </a:cubicBezTo>
                  <a:cubicBezTo>
                    <a:pt x="78" y="1417"/>
                    <a:pt x="78" y="1418"/>
                    <a:pt x="77" y="1419"/>
                  </a:cubicBezTo>
                  <a:cubicBezTo>
                    <a:pt x="77" y="1419"/>
                    <a:pt x="77" y="1420"/>
                    <a:pt x="77" y="1420"/>
                  </a:cubicBezTo>
                  <a:cubicBezTo>
                    <a:pt x="76" y="1421"/>
                    <a:pt x="76" y="1422"/>
                    <a:pt x="75" y="1423"/>
                  </a:cubicBezTo>
                  <a:cubicBezTo>
                    <a:pt x="68" y="1436"/>
                    <a:pt x="60" y="1447"/>
                    <a:pt x="52" y="1457"/>
                  </a:cubicBezTo>
                  <a:cubicBezTo>
                    <a:pt x="49" y="1461"/>
                    <a:pt x="45" y="1465"/>
                    <a:pt x="42" y="1469"/>
                  </a:cubicBezTo>
                  <a:cubicBezTo>
                    <a:pt x="42" y="1469"/>
                    <a:pt x="42" y="1469"/>
                    <a:pt x="42" y="1469"/>
                  </a:cubicBezTo>
                  <a:cubicBezTo>
                    <a:pt x="41" y="1471"/>
                    <a:pt x="40" y="1473"/>
                    <a:pt x="39" y="1474"/>
                  </a:cubicBezTo>
                  <a:cubicBezTo>
                    <a:pt x="39" y="1474"/>
                    <a:pt x="39" y="1474"/>
                    <a:pt x="39" y="1475"/>
                  </a:cubicBezTo>
                  <a:cubicBezTo>
                    <a:pt x="36" y="1478"/>
                    <a:pt x="34" y="1482"/>
                    <a:pt x="32" y="1486"/>
                  </a:cubicBezTo>
                  <a:cubicBezTo>
                    <a:pt x="28" y="1496"/>
                    <a:pt x="25" y="1506"/>
                    <a:pt x="24" y="1516"/>
                  </a:cubicBezTo>
                  <a:cubicBezTo>
                    <a:pt x="11" y="1596"/>
                    <a:pt x="74" y="1646"/>
                    <a:pt x="76" y="1699"/>
                  </a:cubicBezTo>
                  <a:cubicBezTo>
                    <a:pt x="78" y="1752"/>
                    <a:pt x="40" y="1781"/>
                    <a:pt x="28" y="1808"/>
                  </a:cubicBezTo>
                  <a:cubicBezTo>
                    <a:pt x="0" y="1870"/>
                    <a:pt x="35" y="1946"/>
                    <a:pt x="35" y="1946"/>
                  </a:cubicBezTo>
                  <a:cubicBezTo>
                    <a:pt x="101" y="1949"/>
                    <a:pt x="101" y="1949"/>
                    <a:pt x="101" y="1949"/>
                  </a:cubicBezTo>
                  <a:cubicBezTo>
                    <a:pt x="101" y="1949"/>
                    <a:pt x="60" y="1902"/>
                    <a:pt x="75" y="1848"/>
                  </a:cubicBezTo>
                  <a:cubicBezTo>
                    <a:pt x="94" y="1781"/>
                    <a:pt x="125" y="1788"/>
                    <a:pt x="128" y="1718"/>
                  </a:cubicBezTo>
                  <a:cubicBezTo>
                    <a:pt x="134" y="1607"/>
                    <a:pt x="27" y="1567"/>
                    <a:pt x="107" y="1462"/>
                  </a:cubicBezTo>
                  <a:cubicBezTo>
                    <a:pt x="121" y="1447"/>
                    <a:pt x="134" y="1435"/>
                    <a:pt x="138" y="1405"/>
                  </a:cubicBezTo>
                  <a:cubicBezTo>
                    <a:pt x="147" y="1364"/>
                    <a:pt x="131" y="1330"/>
                    <a:pt x="114" y="1299"/>
                  </a:cubicBezTo>
                  <a:cubicBezTo>
                    <a:pt x="114" y="1299"/>
                    <a:pt x="101" y="1276"/>
                    <a:pt x="99" y="1272"/>
                  </a:cubicBezTo>
                  <a:cubicBezTo>
                    <a:pt x="90" y="1253"/>
                    <a:pt x="82" y="1226"/>
                    <a:pt x="90" y="1198"/>
                  </a:cubicBezTo>
                  <a:cubicBezTo>
                    <a:pt x="98" y="1168"/>
                    <a:pt x="109" y="1152"/>
                    <a:pt x="119" y="1138"/>
                  </a:cubicBezTo>
                  <a:cubicBezTo>
                    <a:pt x="123" y="1134"/>
                    <a:pt x="126" y="1130"/>
                    <a:pt x="129" y="1125"/>
                  </a:cubicBezTo>
                  <a:cubicBezTo>
                    <a:pt x="131" y="1121"/>
                    <a:pt x="134" y="1117"/>
                    <a:pt x="135" y="1114"/>
                  </a:cubicBezTo>
                  <a:cubicBezTo>
                    <a:pt x="140" y="1104"/>
                    <a:pt x="142" y="1093"/>
                    <a:pt x="144" y="1083"/>
                  </a:cubicBezTo>
                  <a:cubicBezTo>
                    <a:pt x="148" y="1058"/>
                    <a:pt x="144" y="1037"/>
                    <a:pt x="138" y="1017"/>
                  </a:cubicBezTo>
                  <a:cubicBezTo>
                    <a:pt x="124" y="966"/>
                    <a:pt x="91" y="930"/>
                    <a:pt x="92" y="885"/>
                  </a:cubicBezTo>
                  <a:cubicBezTo>
                    <a:pt x="97" y="842"/>
                    <a:pt x="128" y="815"/>
                    <a:pt x="139" y="792"/>
                  </a:cubicBezTo>
                  <a:cubicBezTo>
                    <a:pt x="146" y="783"/>
                    <a:pt x="151" y="771"/>
                    <a:pt x="153" y="755"/>
                  </a:cubicBezTo>
                  <a:cubicBezTo>
                    <a:pt x="170" y="677"/>
                    <a:pt x="99" y="625"/>
                    <a:pt x="97" y="572"/>
                  </a:cubicBezTo>
                  <a:cubicBezTo>
                    <a:pt x="95" y="537"/>
                    <a:pt x="114" y="512"/>
                    <a:pt x="130" y="492"/>
                  </a:cubicBezTo>
                  <a:cubicBezTo>
                    <a:pt x="135" y="487"/>
                    <a:pt x="140" y="481"/>
                    <a:pt x="144" y="474"/>
                  </a:cubicBezTo>
                  <a:cubicBezTo>
                    <a:pt x="146" y="471"/>
                    <a:pt x="148" y="467"/>
                    <a:pt x="150" y="464"/>
                  </a:cubicBezTo>
                  <a:cubicBezTo>
                    <a:pt x="154" y="453"/>
                    <a:pt x="157" y="443"/>
                    <a:pt x="158" y="433"/>
                  </a:cubicBezTo>
                  <a:cubicBezTo>
                    <a:pt x="171" y="354"/>
                    <a:pt x="108" y="303"/>
                    <a:pt x="106" y="250"/>
                  </a:cubicBezTo>
                  <a:cubicBezTo>
                    <a:pt x="104" y="197"/>
                    <a:pt x="142" y="168"/>
                    <a:pt x="154" y="14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383838">
                    <a:lumMod val="50000"/>
                  </a:srgbClr>
                </a:gs>
                <a:gs pos="50000">
                  <a:srgbClr val="00EA1C">
                    <a:lumMod val="75000"/>
                    <a:shade val="67500"/>
                    <a:satMod val="115000"/>
                  </a:srgbClr>
                </a:gs>
                <a:gs pos="100000">
                  <a:srgbClr val="00EA1C">
                    <a:lumMod val="20000"/>
                    <a:lumOff val="80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4" name="Picture 7" descr="D:\DONE\NEW\leafs\leaf_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16200000" flipV="1">
              <a:off x="4667596" y="4540172"/>
              <a:ext cx="1587075" cy="1574532"/>
            </a:xfrm>
            <a:prstGeom prst="rect">
              <a:avLst/>
            </a:prstGeom>
            <a:noFill/>
          </p:spPr>
        </p:pic>
        <p:pic>
          <p:nvPicPr>
            <p:cNvPr id="5" name="Picture 7" descr="D:\DONE\NEW\leafs\leaf_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16200000" flipV="1">
              <a:off x="4567141" y="2214657"/>
              <a:ext cx="1228915" cy="1219202"/>
            </a:xfrm>
            <a:prstGeom prst="rect">
              <a:avLst/>
            </a:prstGeom>
            <a:noFill/>
          </p:spPr>
        </p:pic>
        <p:pic>
          <p:nvPicPr>
            <p:cNvPr id="6" name="Picture 7" descr="D:\DONE\NEW\leafs\leaf_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13931809" flipV="1">
              <a:off x="3986043" y="786359"/>
              <a:ext cx="870448" cy="863568"/>
            </a:xfrm>
            <a:prstGeom prst="rect">
              <a:avLst/>
            </a:prstGeom>
            <a:noFill/>
          </p:spPr>
        </p:pic>
        <p:pic>
          <p:nvPicPr>
            <p:cNvPr id="7" name="Picture 10" descr="D:\DONE\NEW\leafs\leaf_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2736987" y="3290434"/>
              <a:ext cx="1572512" cy="1560084"/>
            </a:xfrm>
            <a:prstGeom prst="rect">
              <a:avLst/>
            </a:prstGeom>
            <a:noFill/>
          </p:spPr>
        </p:pic>
        <p:pic>
          <p:nvPicPr>
            <p:cNvPr id="8" name="Picture 11" descr="D:\DONE\NEW\leafs\leaf_1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3196204" y="1932845"/>
              <a:ext cx="1061895" cy="1053502"/>
            </a:xfrm>
            <a:prstGeom prst="rect">
              <a:avLst/>
            </a:prstGeom>
            <a:noFill/>
          </p:spPr>
        </p:pic>
        <p:cxnSp>
          <p:nvCxnSpPr>
            <p:cNvPr id="14" name="Straight Connector 48"/>
            <p:cNvCxnSpPr/>
            <p:nvPr/>
          </p:nvCxnSpPr>
          <p:spPr>
            <a:xfrm>
              <a:off x="5994117" y="5317886"/>
              <a:ext cx="3047999" cy="1588"/>
            </a:xfrm>
            <a:prstGeom prst="line">
              <a:avLst/>
            </a:prstGeom>
            <a:noFill/>
            <a:ln w="9525" cap="flat" cmpd="sng" algn="ctr">
              <a:solidFill>
                <a:srgbClr val="3F3F3F"/>
              </a:solidFill>
              <a:prstDash val="sysDot"/>
              <a:headEnd type="oval"/>
            </a:ln>
            <a:effectLst/>
          </p:spPr>
        </p:cxnSp>
        <p:cxnSp>
          <p:nvCxnSpPr>
            <p:cNvPr id="15" name="Straight Connector 49"/>
            <p:cNvCxnSpPr/>
            <p:nvPr/>
          </p:nvCxnSpPr>
          <p:spPr>
            <a:xfrm>
              <a:off x="5127020" y="3190621"/>
              <a:ext cx="4015037" cy="1588"/>
            </a:xfrm>
            <a:prstGeom prst="line">
              <a:avLst/>
            </a:prstGeom>
            <a:noFill/>
            <a:ln w="9525" cap="flat" cmpd="sng" algn="ctr">
              <a:solidFill>
                <a:srgbClr val="3F3F3F"/>
              </a:solidFill>
              <a:prstDash val="sysDot"/>
              <a:headEnd type="oval"/>
            </a:ln>
            <a:effectLst/>
          </p:spPr>
        </p:cxnSp>
        <p:cxnSp>
          <p:nvCxnSpPr>
            <p:cNvPr id="16" name="Straight Connector 50"/>
            <p:cNvCxnSpPr/>
            <p:nvPr/>
          </p:nvCxnSpPr>
          <p:spPr>
            <a:xfrm>
              <a:off x="4381500" y="1516380"/>
              <a:ext cx="4152900" cy="4282"/>
            </a:xfrm>
            <a:prstGeom prst="line">
              <a:avLst/>
            </a:prstGeom>
            <a:noFill/>
            <a:ln w="9525" cap="flat" cmpd="sng" algn="ctr">
              <a:solidFill>
                <a:srgbClr val="3F3F3F"/>
              </a:solidFill>
              <a:prstDash val="sysDot"/>
              <a:headEnd type="oval"/>
            </a:ln>
            <a:effectLst/>
          </p:spPr>
        </p:cxnSp>
        <p:cxnSp>
          <p:nvCxnSpPr>
            <p:cNvPr id="17" name="Straight Connector 51"/>
            <p:cNvCxnSpPr/>
            <p:nvPr/>
          </p:nvCxnSpPr>
          <p:spPr>
            <a:xfrm>
              <a:off x="609600" y="2513012"/>
              <a:ext cx="3048000" cy="1588"/>
            </a:xfrm>
            <a:prstGeom prst="line">
              <a:avLst/>
            </a:prstGeom>
            <a:noFill/>
            <a:ln w="9525" cap="flat" cmpd="sng" algn="ctr">
              <a:solidFill>
                <a:srgbClr val="3F3F3F"/>
              </a:solidFill>
              <a:prstDash val="sysDot"/>
              <a:headEnd type="none"/>
              <a:tailEnd type="oval"/>
            </a:ln>
            <a:effectLst/>
          </p:spPr>
        </p:cxnSp>
        <p:cxnSp>
          <p:nvCxnSpPr>
            <p:cNvPr id="18" name="Straight Connector 52"/>
            <p:cNvCxnSpPr/>
            <p:nvPr/>
          </p:nvCxnSpPr>
          <p:spPr>
            <a:xfrm>
              <a:off x="-293883" y="4494212"/>
              <a:ext cx="3563346" cy="1588"/>
            </a:xfrm>
            <a:prstGeom prst="line">
              <a:avLst/>
            </a:prstGeom>
            <a:noFill/>
            <a:ln w="9525" cap="flat" cmpd="sng" algn="ctr">
              <a:solidFill>
                <a:srgbClr val="3F3F3F"/>
              </a:solidFill>
              <a:prstDash val="sysDot"/>
              <a:headEnd type="none"/>
              <a:tailEnd type="oval"/>
            </a:ln>
            <a:effectLst/>
          </p:spPr>
        </p:cxnSp>
      </p:grpSp>
      <p:sp>
        <p:nvSpPr>
          <p:cNvPr id="19" name="TextBox 18"/>
          <p:cNvSpPr txBox="1"/>
          <p:nvPr/>
        </p:nvSpPr>
        <p:spPr>
          <a:xfrm>
            <a:off x="2375596" y="4558725"/>
            <a:ext cx="3384376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+mj-ea"/>
              </a:rPr>
              <a:t>创造性思维生长</a:t>
            </a:r>
            <a:endParaRPr lang="zh-CN" altLang="en-US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96933" y="2947559"/>
            <a:ext cx="25714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C00000"/>
                </a:solidFill>
                <a:latin typeface="+mj-ea"/>
                <a:ea typeface="+mj-ea"/>
              </a:rPr>
              <a:t>阅读，再阅读</a:t>
            </a:r>
            <a:endParaRPr lang="zh-CN" altLang="en-US" sz="24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366975" y="3421447"/>
            <a:ext cx="20313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 smtClean="0">
                <a:latin typeface="方正硬笔行书简体" pitchFamily="65" charset="-122"/>
                <a:ea typeface="方正硬笔行书简体" pitchFamily="65" charset="-122"/>
              </a:rPr>
              <a:t>如饥似渴吸收信息</a:t>
            </a:r>
            <a:endParaRPr lang="zh-CN" altLang="en-US" dirty="0">
              <a:latin typeface="方正硬笔行书简体" pitchFamily="65" charset="-122"/>
              <a:ea typeface="方正硬笔行书简体" pitchFamily="65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952917" y="1435391"/>
            <a:ext cx="25714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C00000"/>
                </a:solidFill>
                <a:latin typeface="+mj-ea"/>
                <a:ea typeface="+mj-ea"/>
              </a:rPr>
              <a:t>写</a:t>
            </a:r>
            <a:r>
              <a:rPr lang="en-US" altLang="zh-CN" sz="2400" dirty="0" smtClean="0">
                <a:solidFill>
                  <a:srgbClr val="C00000"/>
                </a:solidFill>
                <a:latin typeface="+mj-ea"/>
                <a:ea typeface="+mj-ea"/>
              </a:rPr>
              <a:t>&amp;</a:t>
            </a:r>
            <a:r>
              <a:rPr lang="zh-CN" altLang="en-US" sz="2400" dirty="0" smtClean="0">
                <a:solidFill>
                  <a:srgbClr val="C00000"/>
                </a:solidFill>
                <a:latin typeface="+mj-ea"/>
                <a:ea typeface="+mj-ea"/>
              </a:rPr>
              <a:t>涂</a:t>
            </a:r>
            <a:r>
              <a:rPr lang="en-US" altLang="zh-CN" sz="2400" dirty="0" smtClean="0">
                <a:solidFill>
                  <a:srgbClr val="C00000"/>
                </a:solidFill>
                <a:latin typeface="+mj-ea"/>
                <a:ea typeface="+mj-ea"/>
              </a:rPr>
              <a:t>&amp;</a:t>
            </a:r>
            <a:r>
              <a:rPr lang="zh-CN" altLang="en-US" sz="2400" dirty="0" smtClean="0">
                <a:solidFill>
                  <a:srgbClr val="C00000"/>
                </a:solidFill>
                <a:latin typeface="+mj-ea"/>
                <a:ea typeface="+mj-ea"/>
              </a:rPr>
              <a:t>画</a:t>
            </a:r>
            <a:r>
              <a:rPr lang="en-US" altLang="zh-CN" sz="2400" dirty="0" smtClean="0">
                <a:solidFill>
                  <a:srgbClr val="C00000"/>
                </a:solidFill>
                <a:latin typeface="+mj-ea"/>
                <a:ea typeface="+mj-ea"/>
              </a:rPr>
              <a:t>&amp;</a:t>
            </a:r>
            <a:r>
              <a:rPr lang="zh-CN" altLang="en-US" sz="2400" dirty="0" smtClean="0">
                <a:solidFill>
                  <a:srgbClr val="C00000"/>
                </a:solidFill>
                <a:latin typeface="+mj-ea"/>
                <a:ea typeface="+mj-ea"/>
              </a:rPr>
              <a:t>设计</a:t>
            </a:r>
            <a:endParaRPr lang="zh-CN" altLang="en-US" sz="24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992127" y="1909279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 smtClean="0">
                <a:latin typeface="方正硬笔行书简体" pitchFamily="65" charset="-122"/>
                <a:ea typeface="方正硬笔行书简体" pitchFamily="65" charset="-122"/>
              </a:rPr>
              <a:t>任何进入你脑里的东西</a:t>
            </a:r>
            <a:endParaRPr lang="zh-CN" altLang="en-US" dirty="0">
              <a:latin typeface="方正硬笔行书简体" pitchFamily="65" charset="-122"/>
              <a:ea typeface="方正硬笔行书简体" pitchFamily="65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39552" y="2361201"/>
            <a:ext cx="25714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C00000"/>
                </a:solidFill>
                <a:latin typeface="+mj-ea"/>
                <a:ea typeface="+mj-ea"/>
              </a:rPr>
              <a:t>技艺</a:t>
            </a:r>
            <a:r>
              <a:rPr lang="en-US" altLang="zh-CN" sz="2400" dirty="0" smtClean="0">
                <a:solidFill>
                  <a:srgbClr val="C00000"/>
                </a:solidFill>
                <a:latin typeface="+mj-ea"/>
                <a:ea typeface="+mj-ea"/>
              </a:rPr>
              <a:t>&amp;</a:t>
            </a:r>
            <a:r>
              <a:rPr lang="zh-CN" altLang="en-US" sz="2400" dirty="0" smtClean="0">
                <a:solidFill>
                  <a:srgbClr val="C00000"/>
                </a:solidFill>
                <a:latin typeface="+mj-ea"/>
                <a:ea typeface="+mj-ea"/>
              </a:rPr>
              <a:t>业余爱好</a:t>
            </a:r>
            <a:endParaRPr lang="zh-CN" altLang="en-US" sz="24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09595" y="2835089"/>
            <a:ext cx="20313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 smtClean="0">
                <a:latin typeface="方正硬笔行书简体" pitchFamily="65" charset="-122"/>
                <a:ea typeface="方正硬笔行书简体" pitchFamily="65" charset="-122"/>
              </a:rPr>
              <a:t>你不必对此很精通</a:t>
            </a:r>
            <a:endParaRPr lang="zh-CN" altLang="en-US" dirty="0">
              <a:latin typeface="方正硬笔行书简体" pitchFamily="65" charset="-122"/>
              <a:ea typeface="方正硬笔行书简体" pitchFamily="65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71600" y="931335"/>
            <a:ext cx="25714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C00000"/>
                </a:solidFill>
                <a:latin typeface="+mj-ea"/>
                <a:ea typeface="+mj-ea"/>
              </a:rPr>
              <a:t>讨论</a:t>
            </a:r>
            <a:endParaRPr lang="zh-CN" altLang="en-US" sz="24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357060" y="1405223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 smtClean="0">
                <a:latin typeface="方正硬笔行书简体" pitchFamily="65" charset="-122"/>
                <a:ea typeface="方正硬笔行书简体" pitchFamily="65" charset="-122"/>
              </a:rPr>
              <a:t>与别人一起创造</a:t>
            </a:r>
            <a:endParaRPr lang="zh-CN" altLang="en-US" dirty="0">
              <a:latin typeface="方正硬笔行书简体" pitchFamily="65" charset="-122"/>
              <a:ea typeface="方正硬笔行书简体" pitchFamily="65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304845" y="216362"/>
            <a:ext cx="25714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C00000"/>
                </a:solidFill>
                <a:latin typeface="+mj-ea"/>
                <a:ea typeface="+mj-ea"/>
              </a:rPr>
              <a:t>设定目标</a:t>
            </a:r>
            <a:r>
              <a:rPr lang="en-US" altLang="zh-CN" sz="2400" dirty="0" smtClean="0">
                <a:solidFill>
                  <a:srgbClr val="C00000"/>
                </a:solidFill>
                <a:latin typeface="+mj-ea"/>
                <a:ea typeface="+mj-ea"/>
              </a:rPr>
              <a:t>&amp;</a:t>
            </a:r>
            <a:r>
              <a:rPr lang="zh-CN" altLang="en-US" sz="2400" dirty="0" smtClean="0">
                <a:solidFill>
                  <a:srgbClr val="C00000"/>
                </a:solidFill>
                <a:latin typeface="+mj-ea"/>
                <a:ea typeface="+mj-ea"/>
              </a:rPr>
              <a:t>对象</a:t>
            </a:r>
            <a:endParaRPr lang="zh-CN" altLang="en-US" sz="24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344056" y="690250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 smtClean="0">
                <a:latin typeface="方正硬笔行书简体" pitchFamily="65" charset="-122"/>
                <a:ea typeface="方正硬笔行书简体" pitchFamily="65" charset="-122"/>
              </a:rPr>
              <a:t>给自己施加一定的压力</a:t>
            </a:r>
            <a:endParaRPr lang="zh-CN" altLang="en-US" dirty="0">
              <a:latin typeface="方正硬笔行书简体" pitchFamily="65" charset="-122"/>
              <a:ea typeface="方正硬笔行书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001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7504" y="123478"/>
            <a:ext cx="3960440" cy="48965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 flipH="1">
            <a:off x="299165" y="339502"/>
            <a:ext cx="3577119" cy="357986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395536" y="4155926"/>
            <a:ext cx="33843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+mj-ea"/>
              </a:rPr>
              <a:t>自我对话</a:t>
            </a:r>
            <a:endParaRPr lang="zh-CN" altLang="en-US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464024" y="1308388"/>
            <a:ext cx="3111031" cy="471274"/>
            <a:chOff x="4656952" y="1148726"/>
            <a:chExt cx="3111031" cy="47127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56952" y="1148726"/>
              <a:ext cx="324000" cy="471274"/>
            </a:xfrm>
            <a:prstGeom prst="rect">
              <a:avLst/>
            </a:prstGeom>
          </p:spPr>
        </p:pic>
        <p:sp>
          <p:nvSpPr>
            <p:cNvPr id="15" name="矩形 14"/>
            <p:cNvSpPr/>
            <p:nvPr/>
          </p:nvSpPr>
          <p:spPr>
            <a:xfrm>
              <a:off x="5143547" y="1199697"/>
              <a:ext cx="262443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 smtClean="0">
                  <a:solidFill>
                    <a:srgbClr val="C00000"/>
                  </a:solidFill>
                  <a:latin typeface="+mj-ea"/>
                  <a:ea typeface="+mj-ea"/>
                </a:rPr>
                <a:t>改变？</a:t>
              </a:r>
              <a:r>
                <a:rPr lang="zh-CN" altLang="en-US" sz="2000" dirty="0" smtClean="0">
                  <a:latin typeface="方正硬笔行书简体" pitchFamily="65" charset="-122"/>
                  <a:ea typeface="方正硬笔行书简体" pitchFamily="65" charset="-122"/>
                </a:rPr>
                <a:t> </a:t>
              </a:r>
              <a:r>
                <a:rPr lang="en-US" altLang="zh-CN" sz="2000" dirty="0" smtClean="0">
                  <a:latin typeface="方正硬笔行书简体" pitchFamily="65" charset="-122"/>
                  <a:ea typeface="方正硬笔行书简体" pitchFamily="65" charset="-122"/>
                </a:rPr>
                <a:t>— </a:t>
              </a:r>
              <a:r>
                <a:rPr lang="zh-CN" altLang="en-US" sz="2000" dirty="0" smtClean="0">
                  <a:latin typeface="方正硬笔行书简体" pitchFamily="65" charset="-122"/>
                  <a:ea typeface="方正硬笔行书简体" pitchFamily="65" charset="-122"/>
                </a:rPr>
                <a:t>增加或减少</a:t>
              </a:r>
              <a:endParaRPr lang="zh-CN" altLang="en-US" sz="2000" dirty="0">
                <a:latin typeface="方正硬笔行书简体" pitchFamily="65" charset="-122"/>
                <a:ea typeface="方正硬笔行书简体" pitchFamily="65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464024" y="1994491"/>
            <a:ext cx="3367512" cy="400110"/>
            <a:chOff x="4656952" y="1883608"/>
            <a:chExt cx="3367512" cy="40011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56952" y="1952039"/>
              <a:ext cx="324000" cy="263249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5143547" y="1883608"/>
              <a:ext cx="288091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rgbClr val="C00000"/>
                  </a:solidFill>
                  <a:latin typeface="+mj-ea"/>
                  <a:ea typeface="+mj-ea"/>
                </a:rPr>
                <a:t>运用</a:t>
              </a:r>
              <a:r>
                <a:rPr lang="zh-CN" altLang="en-US" sz="2000" dirty="0" smtClean="0">
                  <a:solidFill>
                    <a:srgbClr val="C00000"/>
                  </a:solidFill>
                  <a:latin typeface="+mj-ea"/>
                  <a:ea typeface="+mj-ea"/>
                </a:rPr>
                <a:t>？</a:t>
              </a:r>
              <a:r>
                <a:rPr lang="zh-CN" altLang="en-US" sz="2000" dirty="0" smtClean="0">
                  <a:latin typeface="方正硬笔行书简体" pitchFamily="65" charset="-122"/>
                  <a:ea typeface="方正硬笔行书简体" pitchFamily="65" charset="-122"/>
                </a:rPr>
                <a:t> </a:t>
              </a:r>
              <a:r>
                <a:rPr lang="en-US" altLang="zh-CN" sz="2000" dirty="0" smtClean="0">
                  <a:latin typeface="方正硬笔行书简体" pitchFamily="65" charset="-122"/>
                  <a:ea typeface="方正硬笔行书简体" pitchFamily="65" charset="-122"/>
                </a:rPr>
                <a:t>— </a:t>
              </a:r>
              <a:r>
                <a:rPr lang="zh-CN" altLang="en-US" sz="2000" dirty="0" smtClean="0">
                  <a:latin typeface="方正硬笔行书简体" pitchFamily="65" charset="-122"/>
                  <a:ea typeface="方正硬笔行书简体" pitchFamily="65" charset="-122"/>
                </a:rPr>
                <a:t>运用其他事物</a:t>
              </a:r>
              <a:endParaRPr lang="zh-CN" altLang="en-US" sz="2000" dirty="0">
                <a:latin typeface="方正硬笔行书简体" pitchFamily="65" charset="-122"/>
                <a:ea typeface="方正硬笔行书简体" pitchFamily="65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464024" y="2609430"/>
            <a:ext cx="4141470" cy="400110"/>
            <a:chOff x="4656952" y="2556272"/>
            <a:chExt cx="4141470" cy="40011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56952" y="2594327"/>
              <a:ext cx="324000" cy="324000"/>
            </a:xfrm>
            <a:prstGeom prst="rect">
              <a:avLst/>
            </a:prstGeom>
          </p:spPr>
        </p:pic>
        <p:sp>
          <p:nvSpPr>
            <p:cNvPr id="19" name="矩形 18"/>
            <p:cNvSpPr/>
            <p:nvPr/>
          </p:nvSpPr>
          <p:spPr>
            <a:xfrm>
              <a:off x="5148064" y="2556272"/>
              <a:ext cx="365035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rgbClr val="C00000"/>
                  </a:solidFill>
                  <a:latin typeface="+mj-ea"/>
                  <a:ea typeface="+mj-ea"/>
                </a:rPr>
                <a:t>放大</a:t>
              </a:r>
              <a:r>
                <a:rPr lang="zh-CN" altLang="en-US" sz="2000" dirty="0" smtClean="0">
                  <a:solidFill>
                    <a:srgbClr val="C00000"/>
                  </a:solidFill>
                  <a:latin typeface="+mj-ea"/>
                  <a:ea typeface="+mj-ea"/>
                </a:rPr>
                <a:t>？</a:t>
              </a:r>
              <a:r>
                <a:rPr lang="zh-CN" altLang="en-US" sz="2000" dirty="0" smtClean="0">
                  <a:latin typeface="方正硬笔行书简体" pitchFamily="65" charset="-122"/>
                  <a:ea typeface="方正硬笔行书简体" pitchFamily="65" charset="-122"/>
                </a:rPr>
                <a:t> </a:t>
              </a:r>
              <a:r>
                <a:rPr lang="en-US" altLang="zh-CN" sz="2000" dirty="0" smtClean="0">
                  <a:latin typeface="方正硬笔行书简体" pitchFamily="65" charset="-122"/>
                  <a:ea typeface="方正硬笔行书简体" pitchFamily="65" charset="-122"/>
                </a:rPr>
                <a:t>— </a:t>
              </a:r>
              <a:r>
                <a:rPr lang="zh-CN" altLang="en-US" sz="2000" dirty="0" smtClean="0">
                  <a:latin typeface="方正硬笔行书简体" pitchFamily="65" charset="-122"/>
                  <a:ea typeface="方正硬笔行书简体" pitchFamily="65" charset="-122"/>
                </a:rPr>
                <a:t>更狭隘、宽泛、特色</a:t>
              </a:r>
              <a:endParaRPr lang="zh-CN" altLang="en-US" sz="2000" dirty="0">
                <a:latin typeface="方正硬笔行书简体" pitchFamily="65" charset="-122"/>
                <a:ea typeface="方正硬笔行书简体" pitchFamily="65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464024" y="3224369"/>
            <a:ext cx="3884990" cy="400110"/>
            <a:chOff x="4656952" y="3147814"/>
            <a:chExt cx="3884990" cy="40011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56952" y="3206119"/>
              <a:ext cx="324000" cy="283500"/>
            </a:xfrm>
            <a:prstGeom prst="rect">
              <a:avLst/>
            </a:prstGeom>
          </p:spPr>
        </p:pic>
        <p:sp>
          <p:nvSpPr>
            <p:cNvPr id="21" name="矩形 20"/>
            <p:cNvSpPr/>
            <p:nvPr/>
          </p:nvSpPr>
          <p:spPr>
            <a:xfrm>
              <a:off x="5148064" y="3147814"/>
              <a:ext cx="339387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rgbClr val="C00000"/>
                  </a:solidFill>
                  <a:latin typeface="+mj-ea"/>
                  <a:ea typeface="+mj-ea"/>
                </a:rPr>
                <a:t>借鉴</a:t>
              </a:r>
              <a:r>
                <a:rPr lang="zh-CN" altLang="en-US" sz="2000" dirty="0" smtClean="0">
                  <a:solidFill>
                    <a:srgbClr val="C00000"/>
                  </a:solidFill>
                  <a:latin typeface="+mj-ea"/>
                  <a:ea typeface="+mj-ea"/>
                </a:rPr>
                <a:t>？</a:t>
              </a:r>
              <a:r>
                <a:rPr lang="zh-CN" altLang="en-US" sz="2000" dirty="0" smtClean="0">
                  <a:latin typeface="方正硬笔行书简体" pitchFamily="65" charset="-122"/>
                  <a:ea typeface="方正硬笔行书简体" pitchFamily="65" charset="-122"/>
                </a:rPr>
                <a:t> </a:t>
              </a:r>
              <a:r>
                <a:rPr lang="en-US" altLang="zh-CN" sz="2000" dirty="0" smtClean="0">
                  <a:latin typeface="方正硬笔行书简体" pitchFamily="65" charset="-122"/>
                  <a:ea typeface="方正硬笔行书简体" pitchFamily="65" charset="-122"/>
                </a:rPr>
                <a:t>— </a:t>
              </a:r>
              <a:r>
                <a:rPr lang="zh-CN" altLang="en-US" sz="2000" dirty="0" smtClean="0">
                  <a:latin typeface="方正硬笔行书简体" pitchFamily="65" charset="-122"/>
                  <a:ea typeface="方正硬笔行书简体" pitchFamily="65" charset="-122"/>
                </a:rPr>
                <a:t>不触犯法律和规则</a:t>
              </a:r>
              <a:endParaRPr lang="zh-CN" altLang="en-US" sz="2000" dirty="0">
                <a:latin typeface="方正硬笔行书简体" pitchFamily="65" charset="-122"/>
                <a:ea typeface="方正硬笔行书简体" pitchFamily="65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464024" y="3839308"/>
            <a:ext cx="4163520" cy="400110"/>
            <a:chOff x="4656952" y="3795886"/>
            <a:chExt cx="4163520" cy="40011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56952" y="3833941"/>
              <a:ext cx="324000" cy="324000"/>
            </a:xfrm>
            <a:prstGeom prst="rect">
              <a:avLst/>
            </a:prstGeom>
          </p:spPr>
        </p:pic>
        <p:sp>
          <p:nvSpPr>
            <p:cNvPr id="23" name="矩形 22"/>
            <p:cNvSpPr/>
            <p:nvPr/>
          </p:nvSpPr>
          <p:spPr>
            <a:xfrm>
              <a:off x="5170114" y="3795886"/>
              <a:ext cx="365035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rgbClr val="C00000"/>
                  </a:solidFill>
                  <a:latin typeface="+mj-ea"/>
                  <a:ea typeface="+mj-ea"/>
                </a:rPr>
                <a:t>组合</a:t>
              </a:r>
              <a:r>
                <a:rPr lang="zh-CN" altLang="en-US" sz="2000" dirty="0" smtClean="0">
                  <a:solidFill>
                    <a:srgbClr val="C00000"/>
                  </a:solidFill>
                  <a:latin typeface="+mj-ea"/>
                  <a:ea typeface="+mj-ea"/>
                </a:rPr>
                <a:t>？</a:t>
              </a:r>
              <a:r>
                <a:rPr lang="zh-CN" altLang="en-US" sz="2000" dirty="0" smtClean="0">
                  <a:latin typeface="方正硬笔行书简体" pitchFamily="65" charset="-122"/>
                  <a:ea typeface="方正硬笔行书简体" pitchFamily="65" charset="-122"/>
                </a:rPr>
                <a:t> </a:t>
              </a:r>
              <a:r>
                <a:rPr lang="en-US" altLang="zh-CN" sz="2000" dirty="0" smtClean="0">
                  <a:latin typeface="方正硬笔行书简体" pitchFamily="65" charset="-122"/>
                  <a:ea typeface="方正硬笔行书简体" pitchFamily="65" charset="-122"/>
                </a:rPr>
                <a:t>— </a:t>
              </a:r>
              <a:r>
                <a:rPr lang="zh-CN" altLang="en-US" sz="2000" dirty="0" smtClean="0">
                  <a:latin typeface="方正硬笔行书简体" pitchFamily="65" charset="-122"/>
                  <a:ea typeface="方正硬笔行书简体" pitchFamily="65" charset="-122"/>
                </a:rPr>
                <a:t>用于同一或不同目的</a:t>
              </a:r>
              <a:endParaRPr lang="zh-CN" altLang="en-US" sz="2000" dirty="0">
                <a:latin typeface="方正硬笔行书简体" pitchFamily="65" charset="-122"/>
                <a:ea typeface="方正硬笔行书简体" pitchFamily="65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464024" y="4454246"/>
            <a:ext cx="4198023" cy="400110"/>
            <a:chOff x="4656952" y="4471382"/>
            <a:chExt cx="4198023" cy="40011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56952" y="4509437"/>
              <a:ext cx="324000" cy="324000"/>
            </a:xfrm>
            <a:prstGeom prst="rect">
              <a:avLst/>
            </a:prstGeom>
          </p:spPr>
        </p:pic>
        <p:sp>
          <p:nvSpPr>
            <p:cNvPr id="24" name="矩形 23"/>
            <p:cNvSpPr/>
            <p:nvPr/>
          </p:nvSpPr>
          <p:spPr>
            <a:xfrm>
              <a:off x="5204617" y="4471382"/>
              <a:ext cx="365035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rgbClr val="C00000"/>
                  </a:solidFill>
                  <a:latin typeface="+mj-ea"/>
                  <a:ea typeface="+mj-ea"/>
                </a:rPr>
                <a:t>高效</a:t>
              </a:r>
              <a:r>
                <a:rPr lang="zh-CN" altLang="en-US" sz="2000" dirty="0" smtClean="0">
                  <a:solidFill>
                    <a:srgbClr val="C00000"/>
                  </a:solidFill>
                  <a:latin typeface="+mj-ea"/>
                  <a:ea typeface="+mj-ea"/>
                </a:rPr>
                <a:t>？</a:t>
              </a:r>
              <a:r>
                <a:rPr lang="zh-CN" altLang="en-US" sz="2000" dirty="0" smtClean="0">
                  <a:latin typeface="方正硬笔行书简体" pitchFamily="65" charset="-122"/>
                  <a:ea typeface="方正硬笔行书简体" pitchFamily="65" charset="-122"/>
                </a:rPr>
                <a:t> </a:t>
              </a:r>
              <a:r>
                <a:rPr lang="en-US" altLang="zh-CN" sz="2000" dirty="0" smtClean="0">
                  <a:latin typeface="方正硬笔行书简体" pitchFamily="65" charset="-122"/>
                  <a:ea typeface="方正硬笔行书简体" pitchFamily="65" charset="-122"/>
                </a:rPr>
                <a:t>— </a:t>
              </a:r>
              <a:r>
                <a:rPr lang="zh-CN" altLang="en-US" sz="2000" dirty="0" smtClean="0">
                  <a:latin typeface="方正硬笔行书简体" pitchFamily="65" charset="-122"/>
                  <a:ea typeface="方正硬笔行书简体" pitchFamily="65" charset="-122"/>
                </a:rPr>
                <a:t>更简单、效率、快速</a:t>
              </a:r>
              <a:endParaRPr lang="zh-CN" altLang="en-US" sz="2000" dirty="0">
                <a:latin typeface="方正硬笔行书简体" pitchFamily="65" charset="-122"/>
                <a:ea typeface="方正硬笔行书简体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45576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759833" y="1059582"/>
            <a:ext cx="1696342" cy="3816424"/>
            <a:chOff x="3491880" y="1203598"/>
            <a:chExt cx="1800200" cy="4050083"/>
          </a:xfrm>
          <a:solidFill>
            <a:srgbClr val="C00000"/>
          </a:solidFill>
        </p:grpSpPr>
        <p:sp>
          <p:nvSpPr>
            <p:cNvPr id="6" name="矩形 5"/>
            <p:cNvSpPr/>
            <p:nvPr/>
          </p:nvSpPr>
          <p:spPr>
            <a:xfrm>
              <a:off x="3491880" y="1203598"/>
              <a:ext cx="1800200" cy="28803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58781" y="1347614"/>
              <a:ext cx="1466399" cy="2558023"/>
            </a:xfrm>
            <a:prstGeom prst="rect">
              <a:avLst/>
            </a:prstGeom>
            <a:grpFill/>
          </p:spPr>
        </p:pic>
        <p:sp>
          <p:nvSpPr>
            <p:cNvPr id="7" name="矩形 6"/>
            <p:cNvSpPr/>
            <p:nvPr/>
          </p:nvSpPr>
          <p:spPr>
            <a:xfrm>
              <a:off x="3491880" y="4155926"/>
              <a:ext cx="1800200" cy="109775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rgbClr val="FFFFFF"/>
                  </a:solidFill>
                  <a:latin typeface="+mj-ea"/>
                  <a:ea typeface="+mj-ea"/>
                </a:rPr>
                <a:t>改善建议</a:t>
              </a:r>
              <a:endParaRPr lang="zh-CN" altLang="en-US" sz="2800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5508104" y="1059582"/>
            <a:ext cx="3600400" cy="10376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7504" y="1080772"/>
            <a:ext cx="3600400" cy="10164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508104" y="3841582"/>
            <a:ext cx="3600400" cy="103442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7504" y="3841582"/>
            <a:ext cx="3600400" cy="103442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95486"/>
            <a:ext cx="1080120" cy="1901706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239946" y="1419622"/>
            <a:ext cx="22621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 smtClean="0">
                <a:latin typeface="方正硬笔行书简体" pitchFamily="65" charset="-122"/>
                <a:ea typeface="方正硬笔行书简体" pitchFamily="65" charset="-122"/>
              </a:rPr>
              <a:t>找到爬上砖墙的梯子</a:t>
            </a:r>
            <a:endParaRPr lang="zh-CN" altLang="en-US" dirty="0">
              <a:latin typeface="方正硬笔行书简体" pitchFamily="65" charset="-122"/>
              <a:ea typeface="方正硬笔行书简体" pitchFamily="65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05867" y="1110893"/>
            <a:ext cx="865852" cy="956801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6718186" y="1275606"/>
            <a:ext cx="24623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方正硬笔行书简体" pitchFamily="65" charset="-122"/>
                <a:ea typeface="方正硬笔行书简体" pitchFamily="65" charset="-122"/>
              </a:rPr>
              <a:t>避开那些老说“与我们愿望不符的人”</a:t>
            </a:r>
            <a:endParaRPr lang="zh-CN" altLang="en-US" dirty="0">
              <a:latin typeface="方正硬笔行书简体" pitchFamily="65" charset="-122"/>
              <a:ea typeface="方正硬笔行书简体" pitchFamily="65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508104" y="2139701"/>
            <a:ext cx="3600400" cy="164646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7504" y="2160891"/>
            <a:ext cx="3600400" cy="161283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05867" y="3651870"/>
            <a:ext cx="985617" cy="1224136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6790194" y="4085659"/>
            <a:ext cx="23903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方正硬笔行书简体" pitchFamily="65" charset="-122"/>
                <a:ea typeface="方正硬笔行书简体" pitchFamily="65" charset="-122"/>
              </a:rPr>
              <a:t>开放思维 </a:t>
            </a:r>
            <a:r>
              <a:rPr lang="en-US" altLang="zh-CN" dirty="0" smtClean="0">
                <a:latin typeface="方正硬笔行书简体" pitchFamily="65" charset="-122"/>
                <a:ea typeface="方正硬笔行书简体" pitchFamily="65" charset="-122"/>
              </a:rPr>
              <a:t>— </a:t>
            </a:r>
          </a:p>
          <a:p>
            <a:r>
              <a:rPr lang="zh-CN" altLang="en-US" dirty="0" smtClean="0">
                <a:latin typeface="方正硬笔行书简体" pitchFamily="65" charset="-122"/>
                <a:ea typeface="方正硬笔行书简体" pitchFamily="65" charset="-122"/>
              </a:rPr>
              <a:t>对任何观点一视同仁</a:t>
            </a:r>
            <a:endParaRPr lang="zh-CN" altLang="en-US" dirty="0">
              <a:latin typeface="方正硬笔行书简体" pitchFamily="65" charset="-122"/>
              <a:ea typeface="方正硬笔行书简体" pitchFamily="65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97689" y="1921937"/>
            <a:ext cx="2210815" cy="2305997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5605867" y="2778482"/>
            <a:ext cx="23794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方正硬笔行书简体" pitchFamily="65" charset="-122"/>
                <a:ea typeface="方正硬笔行书简体" pitchFamily="65" charset="-122"/>
              </a:rPr>
              <a:t>打破常规，</a:t>
            </a:r>
            <a:endParaRPr lang="en-US" altLang="zh-CN" dirty="0" smtClean="0">
              <a:latin typeface="方正硬笔行书简体" pitchFamily="65" charset="-122"/>
              <a:ea typeface="方正硬笔行书简体" pitchFamily="65" charset="-122"/>
            </a:endParaRPr>
          </a:p>
          <a:p>
            <a:r>
              <a:rPr lang="zh-CN" altLang="en-US" dirty="0" smtClean="0">
                <a:latin typeface="方正硬笔行书简体" pitchFamily="65" charset="-122"/>
                <a:ea typeface="方正硬笔行书简体" pitchFamily="65" charset="-122"/>
              </a:rPr>
              <a:t>对已有观念做出改变</a:t>
            </a:r>
            <a:endParaRPr lang="zh-CN" altLang="en-US" dirty="0">
              <a:latin typeface="方正硬笔行书简体" pitchFamily="65" charset="-122"/>
              <a:ea typeface="方正硬笔行书简体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76947" y="3872856"/>
            <a:ext cx="1658949" cy="1003150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107504" y="4085659"/>
            <a:ext cx="24623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方正硬笔行书简体" pitchFamily="65" charset="-122"/>
                <a:ea typeface="方正硬笔行书简体" pitchFamily="65" charset="-122"/>
              </a:rPr>
              <a:t>每</a:t>
            </a:r>
            <a:r>
              <a:rPr lang="zh-CN" altLang="en-US" dirty="0" smtClean="0">
                <a:latin typeface="方正硬笔行书简体" pitchFamily="65" charset="-122"/>
                <a:ea typeface="方正硬笔行书简体" pitchFamily="65" charset="-122"/>
              </a:rPr>
              <a:t>天花</a:t>
            </a:r>
            <a:r>
              <a:rPr lang="en-US" altLang="zh-CN" dirty="0" smtClean="0">
                <a:latin typeface="方正硬笔行书简体" pitchFamily="65" charset="-122"/>
                <a:ea typeface="方正硬笔行书简体" pitchFamily="65" charset="-122"/>
              </a:rPr>
              <a:t>20</a:t>
            </a:r>
            <a:r>
              <a:rPr lang="zh-CN" altLang="en-US" dirty="0" smtClean="0">
                <a:latin typeface="方正硬笔行书简体" pitchFamily="65" charset="-122"/>
                <a:ea typeface="方正硬笔行书简体" pitchFamily="65" charset="-122"/>
              </a:rPr>
              <a:t>分钟</a:t>
            </a:r>
            <a:endParaRPr lang="en-US" altLang="zh-CN" dirty="0" smtClean="0">
              <a:latin typeface="方正硬笔行书简体" pitchFamily="65" charset="-122"/>
              <a:ea typeface="方正硬笔行书简体" pitchFamily="65" charset="-122"/>
            </a:endParaRPr>
          </a:p>
          <a:p>
            <a:r>
              <a:rPr lang="zh-CN" altLang="en-US" dirty="0" smtClean="0">
                <a:latin typeface="方正硬笔行书简体" pitchFamily="65" charset="-122"/>
                <a:ea typeface="方正硬笔行书简体" pitchFamily="65" charset="-122"/>
              </a:rPr>
              <a:t>整理自己的思维</a:t>
            </a:r>
            <a:endParaRPr lang="zh-CN" altLang="en-US" dirty="0">
              <a:latin typeface="方正硬笔行书简体" pitchFamily="65" charset="-122"/>
              <a:ea typeface="方正硬笔行书简体" pitchFamily="65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1744150"/>
            <a:ext cx="2761833" cy="2195752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730725" y="2751769"/>
            <a:ext cx="23794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方正硬笔行书简体" pitchFamily="65" charset="-122"/>
                <a:ea typeface="方正硬笔行书简体" pitchFamily="65" charset="-122"/>
              </a:rPr>
              <a:t>不丢弃任何观点，</a:t>
            </a:r>
            <a:endParaRPr lang="en-US" altLang="zh-CN" dirty="0" smtClean="0">
              <a:latin typeface="方正硬笔行书简体" pitchFamily="65" charset="-122"/>
              <a:ea typeface="方正硬笔行书简体" pitchFamily="65" charset="-122"/>
            </a:endParaRPr>
          </a:p>
          <a:p>
            <a:r>
              <a:rPr lang="zh-CN" altLang="en-US" dirty="0" smtClean="0">
                <a:latin typeface="方正硬笔行书简体" pitchFamily="65" charset="-122"/>
                <a:ea typeface="方正硬笔行书简体" pitchFamily="65" charset="-122"/>
              </a:rPr>
              <a:t>不论是否合理和现实</a:t>
            </a:r>
            <a:endParaRPr lang="zh-CN" altLang="en-US" dirty="0">
              <a:latin typeface="方正硬笔行书简体" pitchFamily="65" charset="-122"/>
              <a:ea typeface="方正硬笔行书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7202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339752" y="1635646"/>
            <a:ext cx="6804247" cy="351053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1560" y="673408"/>
            <a:ext cx="46085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C00000"/>
                </a:solidFill>
                <a:latin typeface="+mj-ea"/>
                <a:ea typeface="+mj-ea"/>
              </a:rPr>
              <a:t>“想象比知识更加重要。”</a:t>
            </a:r>
            <a:endParaRPr lang="zh-CN" altLang="en-US" sz="54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0197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720330" y="487000"/>
            <a:ext cx="3847356" cy="289174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39752" y="3439328"/>
            <a:ext cx="46085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rgbClr val="0070C0"/>
                </a:solidFill>
                <a:latin typeface="+mj-ea"/>
                <a:ea typeface="+mj-ea"/>
              </a:rPr>
              <a:t>安全的思维</a:t>
            </a:r>
            <a:endParaRPr lang="zh-CN" altLang="en-US" sz="4800" dirty="0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12792" y="4270325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方正硬笔行书简体" pitchFamily="65" charset="-122"/>
                <a:ea typeface="方正硬笔行书简体" pitchFamily="65" charset="-122"/>
              </a:rPr>
              <a:t>客观、独立、脚踏实地</a:t>
            </a:r>
            <a:endParaRPr lang="zh-CN" altLang="en-US" sz="2400" dirty="0">
              <a:latin typeface="方正硬笔行书简体" pitchFamily="65" charset="-122"/>
              <a:ea typeface="方正硬笔行书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4560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2103469" y="-1"/>
            <a:ext cx="4824536" cy="5143501"/>
            <a:chOff x="2771800" y="437032"/>
            <a:chExt cx="4214812" cy="4493466"/>
          </a:xfrm>
        </p:grpSpPr>
        <p:pic>
          <p:nvPicPr>
            <p:cNvPr id="5" name="Picture 26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 bwMode="auto">
            <a:xfrm>
              <a:off x="2771800" y="437032"/>
              <a:ext cx="4214812" cy="4493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0" name="组合 29"/>
            <p:cNvGrpSpPr/>
            <p:nvPr/>
          </p:nvGrpSpPr>
          <p:grpSpPr>
            <a:xfrm>
              <a:off x="3180763" y="1158974"/>
              <a:ext cx="3193148" cy="3429000"/>
              <a:chOff x="5195276" y="1158974"/>
              <a:chExt cx="3193148" cy="3429000"/>
            </a:xfrm>
          </p:grpSpPr>
          <p:sp>
            <p:nvSpPr>
              <p:cNvPr id="7" name="AutoShape 3"/>
              <p:cNvSpPr>
                <a:spLocks noChangeAspect="1" noChangeArrowheads="1"/>
              </p:cNvSpPr>
              <p:nvPr/>
            </p:nvSpPr>
            <p:spPr bwMode="auto">
              <a:xfrm rot="1771382">
                <a:off x="5524500" y="1704975"/>
                <a:ext cx="2570163" cy="2220913"/>
              </a:xfrm>
              <a:prstGeom prst="hexagon">
                <a:avLst>
                  <a:gd name="adj" fmla="val 28913"/>
                  <a:gd name="vf" fmla="val 115470"/>
                </a:avLst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  <a:headEnd/>
                <a:tailEnd/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/>
              </a:p>
            </p:txBody>
          </p:sp>
          <p:sp>
            <p:nvSpPr>
              <p:cNvPr id="8" name="AutoShape 4"/>
              <p:cNvSpPr>
                <a:spLocks noChangeAspect="1" noChangeArrowheads="1"/>
              </p:cNvSpPr>
              <p:nvPr/>
            </p:nvSpPr>
            <p:spPr bwMode="auto">
              <a:xfrm rot="1771382">
                <a:off x="6005513" y="2116138"/>
                <a:ext cx="1625600" cy="1408112"/>
              </a:xfrm>
              <a:prstGeom prst="hexagon">
                <a:avLst>
                  <a:gd name="adj" fmla="val 28897"/>
                  <a:gd name="vf" fmla="val 115470"/>
                </a:avLst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  <a:headEnd/>
                <a:tailEnd/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9" name="AutoShape 5"/>
              <p:cNvSpPr>
                <a:spLocks noChangeAspect="1" noChangeArrowheads="1"/>
              </p:cNvSpPr>
              <p:nvPr/>
            </p:nvSpPr>
            <p:spPr bwMode="auto">
              <a:xfrm rot="1771382">
                <a:off x="6394450" y="2466975"/>
                <a:ext cx="838200" cy="725488"/>
              </a:xfrm>
              <a:prstGeom prst="hexagon">
                <a:avLst>
                  <a:gd name="adj" fmla="val 28841"/>
                  <a:gd name="vf" fmla="val 115470"/>
                </a:avLst>
              </a:prstGeom>
              <a:noFill/>
              <a:ln>
                <a:solidFill>
                  <a:schemeClr val="tx1">
                    <a:lumMod val="75000"/>
                    <a:lumOff val="25000"/>
                  </a:schemeClr>
                </a:solidFill>
                <a:headEnd/>
                <a:tailEnd/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" name="Line 6"/>
              <p:cNvSpPr>
                <a:spLocks noChangeShapeType="1"/>
              </p:cNvSpPr>
              <p:nvPr/>
            </p:nvSpPr>
            <p:spPr bwMode="auto">
              <a:xfrm>
                <a:off x="6805613" y="1541463"/>
                <a:ext cx="11112" cy="255270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  <a:headEnd/>
                <a:tailEnd/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1" name="Line 7"/>
              <p:cNvSpPr>
                <a:spLocks noChangeShapeType="1"/>
              </p:cNvSpPr>
              <p:nvPr/>
            </p:nvSpPr>
            <p:spPr bwMode="auto">
              <a:xfrm>
                <a:off x="5705475" y="2206625"/>
                <a:ext cx="2217738" cy="1236663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  <a:headEnd/>
                <a:tailEnd/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" name="Line 8"/>
              <p:cNvSpPr>
                <a:spLocks noChangeShapeType="1"/>
              </p:cNvSpPr>
              <p:nvPr/>
            </p:nvSpPr>
            <p:spPr bwMode="auto">
              <a:xfrm flipV="1">
                <a:off x="5724525" y="2184400"/>
                <a:ext cx="2173288" cy="1263650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  <a:headEnd/>
                <a:tailEnd/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7" name="Rectangle 13"/>
              <p:cNvSpPr>
                <a:spLocks noChangeArrowheads="1"/>
              </p:cNvSpPr>
              <p:nvPr/>
            </p:nvSpPr>
            <p:spPr bwMode="auto">
              <a:xfrm>
                <a:off x="6218332" y="1158974"/>
                <a:ext cx="1233988" cy="4583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rIns="18000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000" dirty="0">
                    <a:solidFill>
                      <a:srgbClr val="0070C0"/>
                    </a:solidFill>
                    <a:latin typeface="方正硬笔行书简体" pitchFamily="65" charset="-122"/>
                    <a:ea typeface="方正硬笔行书简体" pitchFamily="65" charset="-122"/>
                  </a:rPr>
                  <a:t>组织</a:t>
                </a:r>
                <a:r>
                  <a:rPr lang="zh-CN" altLang="en-US" sz="2000" dirty="0" smtClean="0">
                    <a:solidFill>
                      <a:srgbClr val="0070C0"/>
                    </a:solidFill>
                    <a:latin typeface="方正硬笔行书简体" pitchFamily="65" charset="-122"/>
                    <a:ea typeface="方正硬笔行书简体" pitchFamily="65" charset="-122"/>
                  </a:rPr>
                  <a:t>能力</a:t>
                </a:r>
                <a:endParaRPr lang="zh-CN" altLang="en-US" sz="2000" dirty="0">
                  <a:solidFill>
                    <a:srgbClr val="0070C0"/>
                  </a:solidFill>
                  <a:latin typeface="方正硬笔行书简体" pitchFamily="65" charset="-122"/>
                  <a:ea typeface="方正硬笔行书简体" pitchFamily="65" charset="-122"/>
                </a:endParaRPr>
              </a:p>
            </p:txBody>
          </p:sp>
          <p:sp>
            <p:nvSpPr>
              <p:cNvPr id="18" name="Rectangle 14"/>
              <p:cNvSpPr>
                <a:spLocks noChangeArrowheads="1"/>
              </p:cNvSpPr>
              <p:nvPr/>
            </p:nvSpPr>
            <p:spPr bwMode="auto">
              <a:xfrm>
                <a:off x="6218332" y="4129608"/>
                <a:ext cx="1233988" cy="4583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8000" rIns="18000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000" dirty="0" smtClean="0">
                    <a:solidFill>
                      <a:srgbClr val="0070C0"/>
                    </a:solidFill>
                    <a:latin typeface="方正硬笔行书简体" pitchFamily="65" charset="-122"/>
                    <a:ea typeface="方正硬笔行书简体" pitchFamily="65" charset="-122"/>
                  </a:rPr>
                  <a:t>客观冷静</a:t>
                </a:r>
                <a:endParaRPr lang="zh-CN" altLang="en-US" sz="2000" dirty="0">
                  <a:solidFill>
                    <a:srgbClr val="0070C0"/>
                  </a:solidFill>
                  <a:latin typeface="方正硬笔行书简体" pitchFamily="65" charset="-122"/>
                  <a:ea typeface="方正硬笔行书简体" pitchFamily="65" charset="-122"/>
                </a:endParaRPr>
              </a:p>
            </p:txBody>
          </p:sp>
          <p:sp>
            <p:nvSpPr>
              <p:cNvPr id="25" name="Text Box 21"/>
              <p:cNvSpPr txBox="1">
                <a:spLocks noChangeArrowheads="1"/>
              </p:cNvSpPr>
              <p:nvPr/>
            </p:nvSpPr>
            <p:spPr bwMode="auto">
              <a:xfrm>
                <a:off x="5195276" y="1753427"/>
                <a:ext cx="528852" cy="10715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000" dirty="0" smtClean="0">
                    <a:solidFill>
                      <a:srgbClr val="0070C0"/>
                    </a:solidFill>
                    <a:latin typeface="方正硬笔行书简体" pitchFamily="65" charset="-122"/>
                    <a:ea typeface="方正硬笔行书简体" pitchFamily="65" charset="-122"/>
                  </a:rPr>
                  <a:t>独立性强</a:t>
                </a:r>
                <a:endParaRPr lang="zh-CN" altLang="en-US" sz="2000" dirty="0">
                  <a:solidFill>
                    <a:srgbClr val="0070C0"/>
                  </a:solidFill>
                  <a:latin typeface="方正硬笔行书简体" pitchFamily="65" charset="-122"/>
                  <a:ea typeface="方正硬笔行书简体" pitchFamily="65" charset="-122"/>
                </a:endParaRPr>
              </a:p>
            </p:txBody>
          </p:sp>
          <p:sp>
            <p:nvSpPr>
              <p:cNvPr id="26" name="Text Box 22"/>
              <p:cNvSpPr txBox="1">
                <a:spLocks noChangeArrowheads="1"/>
              </p:cNvSpPr>
              <p:nvPr/>
            </p:nvSpPr>
            <p:spPr bwMode="auto">
              <a:xfrm>
                <a:off x="5201642" y="3107532"/>
                <a:ext cx="516120" cy="10822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000" dirty="0" smtClean="0">
                    <a:solidFill>
                      <a:srgbClr val="0070C0"/>
                    </a:solidFill>
                    <a:latin typeface="方正硬笔行书简体" pitchFamily="65" charset="-122"/>
                    <a:ea typeface="方正硬笔行书简体" pitchFamily="65" charset="-122"/>
                  </a:rPr>
                  <a:t>探究精神</a:t>
                </a:r>
                <a:endParaRPr lang="zh-CN" altLang="en-US" sz="2000" dirty="0">
                  <a:solidFill>
                    <a:srgbClr val="0070C0"/>
                  </a:solidFill>
                  <a:latin typeface="方正硬笔行书简体" pitchFamily="65" charset="-122"/>
                  <a:ea typeface="方正硬笔行书简体" pitchFamily="65" charset="-122"/>
                </a:endParaRPr>
              </a:p>
            </p:txBody>
          </p:sp>
          <p:sp>
            <p:nvSpPr>
              <p:cNvPr id="27" name="Text Box 23"/>
              <p:cNvSpPr txBox="1">
                <a:spLocks noChangeArrowheads="1"/>
              </p:cNvSpPr>
              <p:nvPr/>
            </p:nvSpPr>
            <p:spPr bwMode="auto">
              <a:xfrm>
                <a:off x="7857911" y="3152095"/>
                <a:ext cx="528852" cy="11478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000" dirty="0" smtClean="0">
                    <a:solidFill>
                      <a:srgbClr val="0070C0"/>
                    </a:solidFill>
                    <a:latin typeface="方正硬笔行书简体" pitchFamily="65" charset="-122"/>
                    <a:ea typeface="方正硬笔行书简体" pitchFamily="65" charset="-122"/>
                  </a:rPr>
                  <a:t>工作流程</a:t>
                </a:r>
                <a:endParaRPr lang="zh-CN" altLang="en-US" sz="2000" dirty="0">
                  <a:solidFill>
                    <a:srgbClr val="0070C0"/>
                  </a:solidFill>
                  <a:latin typeface="方正硬笔行书简体" pitchFamily="65" charset="-122"/>
                  <a:ea typeface="方正硬笔行书简体" pitchFamily="65" charset="-122"/>
                </a:endParaRPr>
              </a:p>
            </p:txBody>
          </p:sp>
          <p:sp>
            <p:nvSpPr>
              <p:cNvPr id="28" name="Text Box 24"/>
              <p:cNvSpPr txBox="1">
                <a:spLocks noChangeArrowheads="1"/>
              </p:cNvSpPr>
              <p:nvPr/>
            </p:nvSpPr>
            <p:spPr bwMode="auto">
              <a:xfrm>
                <a:off x="7859572" y="1715229"/>
                <a:ext cx="528852" cy="10695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000" dirty="0" smtClean="0">
                    <a:solidFill>
                      <a:srgbClr val="0070C0"/>
                    </a:solidFill>
                    <a:latin typeface="方正硬笔行书简体" pitchFamily="65" charset="-122"/>
                    <a:ea typeface="方正硬笔行书简体" pitchFamily="65" charset="-122"/>
                  </a:rPr>
                  <a:t>关注细节</a:t>
                </a:r>
                <a:endParaRPr lang="zh-CN" altLang="en-US" sz="2000" dirty="0">
                  <a:solidFill>
                    <a:srgbClr val="0070C0"/>
                  </a:solidFill>
                  <a:latin typeface="方正硬笔行书简体" pitchFamily="65" charset="-122"/>
                  <a:ea typeface="方正硬笔行书简体" pitchFamily="65" charset="-122"/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3707904" y="2283718"/>
              <a:ext cx="2175396" cy="1015663"/>
            </a:xfrm>
            <a:prstGeom prst="rect">
              <a:avLst/>
            </a:prstGeom>
            <a:solidFill>
              <a:srgbClr val="FFFFFF">
                <a:alpha val="65882"/>
              </a:srgb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 smtClean="0">
                  <a:solidFill>
                    <a:srgbClr val="0070C0"/>
                  </a:solidFill>
                  <a:latin typeface="+mj-ea"/>
                  <a:ea typeface="+mj-ea"/>
                </a:rPr>
                <a:t>WHO</a:t>
              </a:r>
              <a:endParaRPr lang="zh-CN" altLang="en-US" sz="6000" dirty="0">
                <a:solidFill>
                  <a:srgbClr val="0070C0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202387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525181" y="1247609"/>
            <a:ext cx="2412396" cy="3556389"/>
            <a:chOff x="525181" y="1131590"/>
            <a:chExt cx="2412396" cy="3556389"/>
          </a:xfrm>
        </p:grpSpPr>
        <p:grpSp>
          <p:nvGrpSpPr>
            <p:cNvPr id="31" name="组合 30"/>
            <p:cNvGrpSpPr/>
            <p:nvPr/>
          </p:nvGrpSpPr>
          <p:grpSpPr>
            <a:xfrm>
              <a:off x="525181" y="1131590"/>
              <a:ext cx="2412396" cy="3072308"/>
              <a:chOff x="535492" y="1227634"/>
              <a:chExt cx="2412396" cy="3072308"/>
            </a:xfrm>
          </p:grpSpPr>
          <p:sp>
            <p:nvSpPr>
              <p:cNvPr id="13" name="圆角矩形 12"/>
              <p:cNvSpPr/>
              <p:nvPr/>
            </p:nvSpPr>
            <p:spPr>
              <a:xfrm>
                <a:off x="535492" y="1227634"/>
                <a:ext cx="2412396" cy="2412000"/>
              </a:xfrm>
              <a:prstGeom prst="roundRect">
                <a:avLst>
                  <a:gd name="adj" fmla="val 12828"/>
                </a:avLst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" name="组合 1"/>
              <p:cNvGrpSpPr/>
              <p:nvPr/>
            </p:nvGrpSpPr>
            <p:grpSpPr>
              <a:xfrm>
                <a:off x="689151" y="1459485"/>
                <a:ext cx="2105078" cy="1948298"/>
                <a:chOff x="1471266" y="229895"/>
                <a:chExt cx="5294358" cy="4900049"/>
              </a:xfrm>
            </p:grpSpPr>
            <p:sp>
              <p:nvSpPr>
                <p:cNvPr id="3" name="Oval 65"/>
                <p:cNvSpPr>
                  <a:spLocks noChangeArrowheads="1"/>
                </p:cNvSpPr>
                <p:nvPr/>
              </p:nvSpPr>
              <p:spPr bwMode="auto">
                <a:xfrm>
                  <a:off x="1471266" y="4691391"/>
                  <a:ext cx="4047304" cy="438553"/>
                </a:xfrm>
                <a:prstGeom prst="ellipse">
                  <a:avLst/>
                </a:prstGeom>
                <a:gradFill rotWithShape="1">
                  <a:gsLst>
                    <a:gs pos="0">
                      <a:sysClr val="windowText" lastClr="000000">
                        <a:lumMod val="75000"/>
                        <a:lumOff val="25000"/>
                      </a:sysClr>
                    </a:gs>
                    <a:gs pos="100000">
                      <a:srgbClr val="EEECE1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itchFamily="34" charset="0"/>
                    <a:ea typeface="宋体"/>
                  </a:endParaRPr>
                </a:p>
              </p:txBody>
            </p:sp>
            <p:pic>
              <p:nvPicPr>
                <p:cNvPr id="4" name="Picture 2" descr="D:\wang\站酷素材\图示\targetdart\target-dart0.png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803408" y="2005869"/>
                  <a:ext cx="3176631" cy="307546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5" name="Picture 3" descr="D:\wang\站酷素材\图示\targetdart\dart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391724" y="644887"/>
                  <a:ext cx="2871575" cy="2698813"/>
                </a:xfrm>
                <a:prstGeom prst="rect">
                  <a:avLst/>
                </a:prstGeom>
                <a:noFill/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6" name="Picture 3" descr="D:\wang\站酷素材\图示\targetdart\dart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2694326">
                  <a:off x="3894049" y="1861898"/>
                  <a:ext cx="2871575" cy="2698813"/>
                </a:xfrm>
                <a:prstGeom prst="rect">
                  <a:avLst/>
                </a:prstGeom>
                <a:noFill/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7" name="Picture 3" descr="D:\wang\站酷素材\图示\targetdart\dart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1724579" flipH="1">
                  <a:off x="1704087" y="229895"/>
                  <a:ext cx="2871575" cy="2698813"/>
                </a:xfrm>
                <a:prstGeom prst="rect">
                  <a:avLst/>
                </a:prstGeom>
                <a:noFill/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12" name="矩形 11"/>
              <p:cNvSpPr/>
              <p:nvPr/>
            </p:nvSpPr>
            <p:spPr>
              <a:xfrm>
                <a:off x="899592" y="3653611"/>
                <a:ext cx="1569660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defRPr/>
                </a:pPr>
                <a:r>
                  <a:rPr lang="zh-CN" altLang="en-US" sz="3600" kern="0" dirty="0" smtClean="0">
                    <a:solidFill>
                      <a:srgbClr val="0070C0"/>
                    </a:solidFill>
                    <a:latin typeface="华康俪金黑W8"/>
                    <a:ea typeface="华康俪金黑W8"/>
                  </a:rPr>
                  <a:t>目的</a:t>
                </a:r>
                <a:r>
                  <a:rPr lang="zh-CN" altLang="en-US" sz="3600" kern="0" dirty="0">
                    <a:solidFill>
                      <a:srgbClr val="0070C0"/>
                    </a:solidFill>
                    <a:latin typeface="华康俪金黑W8"/>
                    <a:ea typeface="华康俪金黑W8"/>
                  </a:rPr>
                  <a:t>性</a:t>
                </a:r>
              </a:p>
            </p:txBody>
          </p:sp>
        </p:grpSp>
        <p:sp>
          <p:nvSpPr>
            <p:cNvPr id="35" name="矩形 34"/>
            <p:cNvSpPr/>
            <p:nvPr/>
          </p:nvSpPr>
          <p:spPr>
            <a:xfrm>
              <a:off x="561828" y="4226314"/>
              <a:ext cx="233910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 smtClean="0">
                  <a:latin typeface="方正硬笔行书简体" pitchFamily="65" charset="-122"/>
                  <a:ea typeface="方正硬笔行书简体" pitchFamily="65" charset="-122"/>
                </a:rPr>
                <a:t>核心内容的拆分</a:t>
              </a:r>
              <a:endParaRPr lang="zh-CN" altLang="en-US" sz="2400" dirty="0">
                <a:latin typeface="方正硬笔行书简体" pitchFamily="65" charset="-122"/>
                <a:ea typeface="方正硬笔行书简体" pitchFamily="65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406760" y="1247609"/>
            <a:ext cx="2412396" cy="3556389"/>
            <a:chOff x="3406760" y="1131590"/>
            <a:chExt cx="2412396" cy="3556389"/>
          </a:xfrm>
        </p:grpSpPr>
        <p:grpSp>
          <p:nvGrpSpPr>
            <p:cNvPr id="34" name="组合 33"/>
            <p:cNvGrpSpPr/>
            <p:nvPr/>
          </p:nvGrpSpPr>
          <p:grpSpPr>
            <a:xfrm>
              <a:off x="3406760" y="1131590"/>
              <a:ext cx="2412396" cy="3070567"/>
              <a:chOff x="3527756" y="1227634"/>
              <a:chExt cx="2412396" cy="3070567"/>
            </a:xfrm>
          </p:grpSpPr>
          <p:sp>
            <p:nvSpPr>
              <p:cNvPr id="14" name="圆角矩形 13"/>
              <p:cNvSpPr/>
              <p:nvPr/>
            </p:nvSpPr>
            <p:spPr>
              <a:xfrm>
                <a:off x="3527756" y="1227634"/>
                <a:ext cx="2412396" cy="2412000"/>
              </a:xfrm>
              <a:prstGeom prst="roundRect">
                <a:avLst>
                  <a:gd name="adj" fmla="val 12828"/>
                </a:avLst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6" name="Oval 65"/>
              <p:cNvSpPr>
                <a:spLocks noChangeArrowheads="1"/>
              </p:cNvSpPr>
              <p:nvPr/>
            </p:nvSpPr>
            <p:spPr bwMode="auto">
              <a:xfrm>
                <a:off x="3970872" y="3233411"/>
                <a:ext cx="1609240" cy="174372"/>
              </a:xfrm>
              <a:prstGeom prst="ellipse">
                <a:avLst/>
              </a:prstGeom>
              <a:gradFill rotWithShape="1">
                <a:gsLst>
                  <a:gs pos="0">
                    <a:sysClr val="windowText" lastClr="000000">
                      <a:lumMod val="75000"/>
                      <a:lumOff val="25000"/>
                    </a:sysClr>
                  </a:gs>
                  <a:gs pos="100000">
                    <a:srgbClr val="EEECE1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宋体"/>
                </a:endParaRPr>
              </a:p>
            </p:txBody>
          </p:sp>
          <p:pic>
            <p:nvPicPr>
              <p:cNvPr id="17" name="Picture 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3785541" y="1447578"/>
                <a:ext cx="1896825" cy="189682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1" name="矩形 20"/>
              <p:cNvSpPr/>
              <p:nvPr/>
            </p:nvSpPr>
            <p:spPr>
              <a:xfrm>
                <a:off x="3999740" y="3651870"/>
                <a:ext cx="1569660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defRPr/>
                </a:pPr>
                <a:r>
                  <a:rPr lang="zh-CN" altLang="en-US" sz="3600" kern="0" dirty="0">
                    <a:solidFill>
                      <a:srgbClr val="0070C0"/>
                    </a:solidFill>
                    <a:latin typeface="华康俪金黑W8"/>
                    <a:ea typeface="华康俪金黑W8"/>
                  </a:rPr>
                  <a:t>挑战</a:t>
                </a:r>
                <a:r>
                  <a:rPr lang="zh-CN" altLang="en-US" sz="3600" kern="0" dirty="0" smtClean="0">
                    <a:solidFill>
                      <a:srgbClr val="0070C0"/>
                    </a:solidFill>
                    <a:latin typeface="华康俪金黑W8"/>
                    <a:ea typeface="华康俪金黑W8"/>
                  </a:rPr>
                  <a:t>性</a:t>
                </a:r>
                <a:endParaRPr lang="zh-CN" altLang="en-US" sz="3600" kern="0" dirty="0">
                  <a:solidFill>
                    <a:srgbClr val="0070C0"/>
                  </a:solidFill>
                  <a:latin typeface="华康俪金黑W8"/>
                  <a:ea typeface="华康俪金黑W8"/>
                </a:endParaRPr>
              </a:p>
            </p:txBody>
          </p:sp>
        </p:grpSp>
        <p:sp>
          <p:nvSpPr>
            <p:cNvPr id="36" name="矩形 35"/>
            <p:cNvSpPr/>
            <p:nvPr/>
          </p:nvSpPr>
          <p:spPr>
            <a:xfrm>
              <a:off x="3443407" y="4226314"/>
              <a:ext cx="233910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 smtClean="0">
                  <a:latin typeface="方正硬笔行书简体" pitchFamily="65" charset="-122"/>
                  <a:ea typeface="方正硬笔行书简体" pitchFamily="65" charset="-122"/>
                </a:rPr>
                <a:t>训练、拓展思维</a:t>
              </a:r>
              <a:endParaRPr lang="zh-CN" altLang="en-US" sz="2400" dirty="0">
                <a:latin typeface="方正硬笔行书简体" pitchFamily="65" charset="-122"/>
                <a:ea typeface="方正硬笔行书简体" pitchFamily="65" charset="-122"/>
              </a:endParaRPr>
            </a:p>
          </p:txBody>
        </p:sp>
      </p:grpSp>
      <p:sp>
        <p:nvSpPr>
          <p:cNvPr id="41" name="圆角矩形 7"/>
          <p:cNvSpPr/>
          <p:nvPr/>
        </p:nvSpPr>
        <p:spPr>
          <a:xfrm flipH="1" flipV="1">
            <a:off x="8244408" y="0"/>
            <a:ext cx="740736" cy="1437008"/>
          </a:xfrm>
          <a:custGeom>
            <a:avLst/>
            <a:gdLst>
              <a:gd name="connsiteX0" fmla="*/ 0 w 1368152"/>
              <a:gd name="connsiteY0" fmla="*/ 2132856 h 2224296"/>
              <a:gd name="connsiteX1" fmla="*/ 0 w 1368152"/>
              <a:gd name="connsiteY1" fmla="*/ 88396 h 2224296"/>
              <a:gd name="connsiteX2" fmla="*/ 88396 w 1368152"/>
              <a:gd name="connsiteY2" fmla="*/ 0 h 2224296"/>
              <a:gd name="connsiteX3" fmla="*/ 1279756 w 1368152"/>
              <a:gd name="connsiteY3" fmla="*/ 0 h 2224296"/>
              <a:gd name="connsiteX4" fmla="*/ 1368152 w 1368152"/>
              <a:gd name="connsiteY4" fmla="*/ 88396 h 2224296"/>
              <a:gd name="connsiteX5" fmla="*/ 1368152 w 1368152"/>
              <a:gd name="connsiteY5" fmla="*/ 2132856 h 2224296"/>
              <a:gd name="connsiteX6" fmla="*/ 91440 w 1368152"/>
              <a:gd name="connsiteY6" fmla="*/ 2224296 h 2224296"/>
              <a:gd name="connsiteX0" fmla="*/ 0 w 1368152"/>
              <a:gd name="connsiteY0" fmla="*/ 2132856 h 2132856"/>
              <a:gd name="connsiteX1" fmla="*/ 0 w 1368152"/>
              <a:gd name="connsiteY1" fmla="*/ 88396 h 2132856"/>
              <a:gd name="connsiteX2" fmla="*/ 88396 w 1368152"/>
              <a:gd name="connsiteY2" fmla="*/ 0 h 2132856"/>
              <a:gd name="connsiteX3" fmla="*/ 1279756 w 1368152"/>
              <a:gd name="connsiteY3" fmla="*/ 0 h 2132856"/>
              <a:gd name="connsiteX4" fmla="*/ 1368152 w 1368152"/>
              <a:gd name="connsiteY4" fmla="*/ 88396 h 2132856"/>
              <a:gd name="connsiteX5" fmla="*/ 1368152 w 1368152"/>
              <a:gd name="connsiteY5" fmla="*/ 2132856 h 2132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8152" h="2132856">
                <a:moveTo>
                  <a:pt x="0" y="2132856"/>
                </a:moveTo>
                <a:lnTo>
                  <a:pt x="0" y="88396"/>
                </a:lnTo>
                <a:cubicBezTo>
                  <a:pt x="0" y="39576"/>
                  <a:pt x="39576" y="0"/>
                  <a:pt x="88396" y="0"/>
                </a:cubicBezTo>
                <a:lnTo>
                  <a:pt x="1279756" y="0"/>
                </a:lnTo>
                <a:cubicBezTo>
                  <a:pt x="1328576" y="0"/>
                  <a:pt x="1368152" y="39576"/>
                  <a:pt x="1368152" y="88396"/>
                </a:cubicBezTo>
                <a:lnTo>
                  <a:pt x="1368152" y="2132856"/>
                </a:lnTo>
              </a:path>
            </a:pathLst>
          </a:custGeom>
          <a:pattFill prst="dkDnDiag">
            <a:fgClr>
              <a:srgbClr val="E6AF00"/>
            </a:fgClr>
            <a:bgClr>
              <a:srgbClr val="F79646">
                <a:lumMod val="75000"/>
              </a:srgbClr>
            </a:bgClr>
          </a:patt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244408" y="51470"/>
            <a:ext cx="7407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+mj-ea"/>
                <a:ea typeface="+mj-ea"/>
              </a:rPr>
              <a:t>特性</a:t>
            </a:r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6264060" y="1247609"/>
            <a:ext cx="2412396" cy="3556389"/>
            <a:chOff x="6264060" y="1131590"/>
            <a:chExt cx="2412396" cy="3556389"/>
          </a:xfrm>
        </p:grpSpPr>
        <p:grpSp>
          <p:nvGrpSpPr>
            <p:cNvPr id="33" name="组合 32"/>
            <p:cNvGrpSpPr/>
            <p:nvPr/>
          </p:nvGrpSpPr>
          <p:grpSpPr>
            <a:xfrm>
              <a:off x="6264060" y="1131590"/>
              <a:ext cx="2412396" cy="3070567"/>
              <a:chOff x="6264060" y="1227634"/>
              <a:chExt cx="2412396" cy="3070567"/>
            </a:xfrm>
          </p:grpSpPr>
          <p:sp>
            <p:nvSpPr>
              <p:cNvPr id="22" name="圆角矩形 21"/>
              <p:cNvSpPr/>
              <p:nvPr/>
            </p:nvSpPr>
            <p:spPr>
              <a:xfrm>
                <a:off x="6264060" y="1227634"/>
                <a:ext cx="2412396" cy="2412000"/>
              </a:xfrm>
              <a:prstGeom prst="roundRect">
                <a:avLst>
                  <a:gd name="adj" fmla="val 12828"/>
                </a:avLst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6577067" y="1417033"/>
                <a:ext cx="1883365" cy="1990750"/>
                <a:chOff x="1750073" y="123127"/>
                <a:chExt cx="4736740" cy="5006817"/>
              </a:xfrm>
            </p:grpSpPr>
            <p:sp>
              <p:nvSpPr>
                <p:cNvPr id="24" name="Oval 65"/>
                <p:cNvSpPr>
                  <a:spLocks noChangeArrowheads="1"/>
                </p:cNvSpPr>
                <p:nvPr/>
              </p:nvSpPr>
              <p:spPr bwMode="auto">
                <a:xfrm>
                  <a:off x="2081196" y="4691391"/>
                  <a:ext cx="4047304" cy="438553"/>
                </a:xfrm>
                <a:prstGeom prst="ellipse">
                  <a:avLst/>
                </a:prstGeom>
                <a:gradFill rotWithShape="1">
                  <a:gsLst>
                    <a:gs pos="0">
                      <a:sysClr val="windowText" lastClr="000000">
                        <a:lumMod val="75000"/>
                        <a:lumOff val="25000"/>
                      </a:sysClr>
                    </a:gs>
                    <a:gs pos="100000">
                      <a:srgbClr val="EEECE1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itchFamily="34" charset="0"/>
                    <a:ea typeface="宋体"/>
                  </a:endParaRPr>
                </a:p>
              </p:txBody>
            </p:sp>
            <p:pic>
              <p:nvPicPr>
                <p:cNvPr id="25" name="Picture 2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tretch>
                  <a:fillRect/>
                </a:stretch>
              </p:blipFill>
              <p:spPr bwMode="auto">
                <a:xfrm>
                  <a:off x="1750073" y="123127"/>
                  <a:ext cx="4736740" cy="4736739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29" name="矩形 28"/>
              <p:cNvSpPr/>
              <p:nvPr/>
            </p:nvSpPr>
            <p:spPr>
              <a:xfrm>
                <a:off x="6674748" y="3651870"/>
                <a:ext cx="1569660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defRPr/>
                </a:pPr>
                <a:r>
                  <a:rPr lang="zh-CN" altLang="en-US" sz="3600" kern="0" dirty="0">
                    <a:solidFill>
                      <a:srgbClr val="0070C0"/>
                    </a:solidFill>
                    <a:latin typeface="华康俪金黑W8"/>
                    <a:ea typeface="华康俪金黑W8"/>
                  </a:rPr>
                  <a:t>客观</a:t>
                </a:r>
                <a:r>
                  <a:rPr lang="zh-CN" altLang="en-US" sz="3600" kern="0" dirty="0" smtClean="0">
                    <a:solidFill>
                      <a:srgbClr val="0070C0"/>
                    </a:solidFill>
                    <a:latin typeface="华康俪金黑W8"/>
                    <a:ea typeface="华康俪金黑W8"/>
                  </a:rPr>
                  <a:t>性</a:t>
                </a:r>
                <a:endParaRPr lang="zh-CN" altLang="en-US" sz="3600" kern="0" dirty="0">
                  <a:solidFill>
                    <a:srgbClr val="0070C0"/>
                  </a:solidFill>
                  <a:latin typeface="华康俪金黑W8"/>
                  <a:ea typeface="华康俪金黑W8"/>
                </a:endParaRPr>
              </a:p>
            </p:txBody>
          </p:sp>
        </p:grpSp>
        <p:sp>
          <p:nvSpPr>
            <p:cNvPr id="37" name="矩形 36"/>
            <p:cNvSpPr/>
            <p:nvPr/>
          </p:nvSpPr>
          <p:spPr>
            <a:xfrm>
              <a:off x="6300707" y="4226314"/>
              <a:ext cx="233910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dirty="0" smtClean="0">
                  <a:latin typeface="方正硬笔行书简体" pitchFamily="65" charset="-122"/>
                  <a:ea typeface="方正硬笔行书简体" pitchFamily="65" charset="-122"/>
                </a:rPr>
                <a:t>消除偏好及成见</a:t>
              </a:r>
              <a:endParaRPr lang="zh-CN" altLang="en-US" sz="2400" dirty="0">
                <a:latin typeface="方正硬笔行书简体" pitchFamily="65" charset="-122"/>
                <a:ea typeface="方正硬笔行书简体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345722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1203598"/>
            <a:ext cx="7056784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spcBef>
                <a:spcPts val="1800"/>
              </a:spcBef>
            </a:pPr>
            <a:r>
              <a:rPr lang="zh-CN" altLang="en-US" sz="1600" dirty="0" smtClean="0">
                <a:solidFill>
                  <a:srgbClr val="00B0F0"/>
                </a:solidFill>
              </a:rPr>
              <a:t>有时候我们能够控制思想，有时候只是和我们不期而遇。我们接受、致以、挑战或抛弃他们。有些思想在混乱中四处碰壁，变得夸张和不理性，从而引起了人们内心的焦虑和精神上的困惑。</a:t>
            </a:r>
            <a:endParaRPr lang="en-US" altLang="zh-CN" sz="1600" dirty="0" smtClean="0">
              <a:solidFill>
                <a:srgbClr val="00B0F0"/>
              </a:solidFill>
            </a:endParaRPr>
          </a:p>
          <a:p>
            <a:pPr>
              <a:lnSpc>
                <a:spcPct val="200000"/>
              </a:lnSpc>
              <a:spcBef>
                <a:spcPts val="1800"/>
              </a:spcBef>
            </a:pPr>
            <a:r>
              <a:rPr lang="zh-CN" altLang="en-US" sz="1600" dirty="0" smtClean="0">
                <a:solidFill>
                  <a:srgbClr val="00B0F0"/>
                </a:solidFill>
              </a:rPr>
              <a:t>思考本身是健康的。我们需要通过思考来理解、学习和进步，在决定做什么值钱先收集和吸收信息。但是，思维的过程需要加以建设性的管理和引导。</a:t>
            </a:r>
            <a:endParaRPr lang="zh-CN" altLang="en-US" sz="16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7459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>
            <a:off x="12794" y="699542"/>
            <a:ext cx="5616055" cy="4443958"/>
          </a:xfrm>
          <a:prstGeom prst="rtTriangle">
            <a:avLst/>
          </a:prstGeom>
          <a:pattFill prst="dkDnDiag">
            <a:fgClr>
              <a:srgbClr val="00B0F0"/>
            </a:fgClr>
            <a:bgClr>
              <a:srgbClr val="0070C0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2794" y="775261"/>
            <a:ext cx="5540865" cy="4376611"/>
          </a:xfrm>
          <a:prstGeom prst="line">
            <a:avLst/>
          </a:prstGeom>
          <a:noFill/>
          <a:ln w="28575" cap="flat" cmpd="sng" algn="ctr">
            <a:solidFill>
              <a:sysClr val="window" lastClr="FFFFFF"/>
            </a:solidFill>
            <a:prstDash val="solid"/>
          </a:ln>
          <a:effectLst>
            <a:outerShdw dist="38100" dir="5400000" algn="t" rotWithShape="0">
              <a:srgbClr val="00213A">
                <a:alpha val="77000"/>
              </a:srgbClr>
            </a:outerShdw>
          </a:effectLst>
        </p:spPr>
      </p:cxnSp>
      <p:grpSp>
        <p:nvGrpSpPr>
          <p:cNvPr id="41" name="组合 40"/>
          <p:cNvGrpSpPr/>
          <p:nvPr/>
        </p:nvGrpSpPr>
        <p:grpSpPr>
          <a:xfrm>
            <a:off x="889411" y="1183156"/>
            <a:ext cx="514237" cy="812530"/>
            <a:chOff x="889411" y="1183156"/>
            <a:chExt cx="514237" cy="812530"/>
          </a:xfrm>
        </p:grpSpPr>
        <p:sp>
          <p:nvSpPr>
            <p:cNvPr id="7" name="椭圆 6"/>
            <p:cNvSpPr/>
            <p:nvPr/>
          </p:nvSpPr>
          <p:spPr>
            <a:xfrm>
              <a:off x="889411" y="1327172"/>
              <a:ext cx="514237" cy="514237"/>
            </a:xfrm>
            <a:prstGeom prst="ellipse">
              <a:avLst/>
            </a:prstGeom>
            <a:noFill/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936160" y="1373921"/>
              <a:ext cx="420739" cy="420739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>
              <a:outerShdw blurRad="50800" dist="38100" dir="10800000" algn="r" rotWithShape="0">
                <a:sysClr val="window" lastClr="FFFFFF"/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953343" y="1183156"/>
              <a:ext cx="444114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uLnTx/>
                  <a:uFillTx/>
                  <a:latin typeface="Bell MT" pitchFamily="18" charset="0"/>
                  <a:ea typeface="微软雅黑" pitchFamily="34" charset="-122"/>
                </a:rPr>
                <a:t>1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609491" y="1744818"/>
            <a:ext cx="514237" cy="812530"/>
            <a:chOff x="1609491" y="1779662"/>
            <a:chExt cx="514237" cy="812530"/>
          </a:xfrm>
        </p:grpSpPr>
        <p:sp>
          <p:nvSpPr>
            <p:cNvPr id="9" name="椭圆 8"/>
            <p:cNvSpPr/>
            <p:nvPr/>
          </p:nvSpPr>
          <p:spPr>
            <a:xfrm>
              <a:off x="1609491" y="1946017"/>
              <a:ext cx="514237" cy="514237"/>
            </a:xfrm>
            <a:prstGeom prst="ellipse">
              <a:avLst/>
            </a:prstGeom>
            <a:noFill/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656240" y="1992766"/>
              <a:ext cx="420739" cy="420739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>
              <a:outerShdw blurRad="50800" dist="38100" dir="10800000" algn="r" rotWithShape="0">
                <a:sysClr val="window" lastClr="FFFFFF"/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648149" y="1779662"/>
              <a:ext cx="444114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uLnTx/>
                  <a:uFillTx/>
                  <a:latin typeface="Bell MT" pitchFamily="18" charset="0"/>
                  <a:ea typeface="微软雅黑" pitchFamily="34" charset="-122"/>
                </a:rPr>
                <a:t>2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329571" y="2306480"/>
            <a:ext cx="514237" cy="812530"/>
            <a:chOff x="2329571" y="2335284"/>
            <a:chExt cx="514237" cy="812530"/>
          </a:xfrm>
        </p:grpSpPr>
        <p:sp>
          <p:nvSpPr>
            <p:cNvPr id="11" name="椭圆 10"/>
            <p:cNvSpPr/>
            <p:nvPr/>
          </p:nvSpPr>
          <p:spPr>
            <a:xfrm>
              <a:off x="2329571" y="2513475"/>
              <a:ext cx="514237" cy="514237"/>
            </a:xfrm>
            <a:prstGeom prst="ellipse">
              <a:avLst/>
            </a:prstGeom>
            <a:noFill/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2376319" y="2560223"/>
              <a:ext cx="420739" cy="420739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>
              <a:outerShdw blurRad="50800" dist="38100" dir="10800000" algn="r" rotWithShape="0">
                <a:sysClr val="window" lastClr="FFFFFF"/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361480" y="2335284"/>
              <a:ext cx="444114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uLnTx/>
                  <a:uFillTx/>
                  <a:latin typeface="Bell MT" pitchFamily="18" charset="0"/>
                  <a:ea typeface="微软雅黑" pitchFamily="34" charset="-122"/>
                </a:rPr>
                <a:t>3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049651" y="2868142"/>
            <a:ext cx="514237" cy="812530"/>
            <a:chOff x="3049651" y="2911348"/>
            <a:chExt cx="514237" cy="812530"/>
          </a:xfrm>
        </p:grpSpPr>
        <p:sp>
          <p:nvSpPr>
            <p:cNvPr id="13" name="椭圆 12"/>
            <p:cNvSpPr/>
            <p:nvPr/>
          </p:nvSpPr>
          <p:spPr>
            <a:xfrm>
              <a:off x="3049651" y="3082789"/>
              <a:ext cx="514237" cy="514237"/>
            </a:xfrm>
            <a:prstGeom prst="ellipse">
              <a:avLst/>
            </a:prstGeom>
            <a:noFill/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096400" y="3129538"/>
              <a:ext cx="420739" cy="420739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>
              <a:outerShdw blurRad="50800" dist="38100" dir="10800000" algn="r" rotWithShape="0">
                <a:sysClr val="window" lastClr="FFFFFF"/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092692" y="2911348"/>
              <a:ext cx="444114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uLnTx/>
                  <a:uFillTx/>
                  <a:latin typeface="Bell MT" pitchFamily="18" charset="0"/>
                  <a:ea typeface="微软雅黑" pitchFamily="34" charset="-122"/>
                </a:rPr>
                <a:t>4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707904" y="3429804"/>
            <a:ext cx="514237" cy="812530"/>
            <a:chOff x="3707904" y="3415404"/>
            <a:chExt cx="514237" cy="812530"/>
          </a:xfrm>
        </p:grpSpPr>
        <p:sp>
          <p:nvSpPr>
            <p:cNvPr id="15" name="椭圆 14"/>
            <p:cNvSpPr/>
            <p:nvPr/>
          </p:nvSpPr>
          <p:spPr>
            <a:xfrm>
              <a:off x="3707904" y="3584398"/>
              <a:ext cx="514237" cy="514237"/>
            </a:xfrm>
            <a:prstGeom prst="ellipse">
              <a:avLst/>
            </a:prstGeom>
            <a:noFill/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754653" y="3631147"/>
              <a:ext cx="420739" cy="420739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>
              <a:outerShdw blurRad="50800" dist="38100" dir="10800000" algn="r" rotWithShape="0">
                <a:sysClr val="window" lastClr="FFFFFF"/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754152" y="3415404"/>
              <a:ext cx="444114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uLnTx/>
                  <a:uFillTx/>
                  <a:latin typeface="Bell MT" pitchFamily="18" charset="0"/>
                  <a:ea typeface="微软雅黑" pitchFamily="34" charset="-122"/>
                </a:rPr>
                <a:t>5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417803" y="3991468"/>
            <a:ext cx="514237" cy="812530"/>
            <a:chOff x="4417803" y="3991468"/>
            <a:chExt cx="514237" cy="812530"/>
          </a:xfrm>
        </p:grpSpPr>
        <p:sp>
          <p:nvSpPr>
            <p:cNvPr id="17" name="椭圆 16"/>
            <p:cNvSpPr/>
            <p:nvPr/>
          </p:nvSpPr>
          <p:spPr>
            <a:xfrm>
              <a:off x="4417803" y="4162909"/>
              <a:ext cx="514237" cy="514237"/>
            </a:xfrm>
            <a:prstGeom prst="ellipse">
              <a:avLst/>
            </a:prstGeom>
            <a:noFill/>
            <a:ln w="254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4464551" y="4209657"/>
              <a:ext cx="420739" cy="420739"/>
            </a:xfrm>
            <a:prstGeom prst="ellipse">
              <a:avLst/>
            </a:prstGeom>
            <a:solidFill>
              <a:srgbClr val="0070C0"/>
            </a:solidFill>
            <a:ln w="25400" cap="flat" cmpd="sng" algn="ctr">
              <a:noFill/>
              <a:prstDash val="solid"/>
            </a:ln>
            <a:effectLst>
              <a:outerShdw blurRad="50800" dist="38100" dir="10800000" algn="r" rotWithShape="0">
                <a:sysClr val="window" lastClr="FFFFFF"/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466497" y="3991468"/>
              <a:ext cx="444114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uLnTx/>
                  <a:uFillTx/>
                  <a:latin typeface="Bell MT" pitchFamily="18" charset="0"/>
                  <a:ea typeface="微软雅黑" pitchFamily="34" charset="-122"/>
                </a:rPr>
                <a:t>6</a:t>
              </a: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1619672" y="1107765"/>
            <a:ext cx="372305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ea"/>
                <a:ea typeface="+mj-ea"/>
                <a:cs typeface="Arial" pitchFamily="34" charset="0"/>
              </a:rPr>
              <a:t>确定原因 </a:t>
            </a: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—</a:t>
            </a:r>
            <a:r>
              <a:rPr kumimoji="0" lang="en-US" altLang="zh-CN" sz="18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  <a:r>
              <a:rPr kumimoji="0" lang="zh-CN" altLang="en-US" sz="18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方正硬笔行书简体" pitchFamily="65" charset="-122"/>
                <a:ea typeface="方正硬笔行书简体" pitchFamily="65" charset="-122"/>
                <a:cs typeface="Arial" pitchFamily="34" charset="0"/>
              </a:rPr>
              <a:t>一个足够好的理由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方正硬笔行书简体" pitchFamily="65" charset="-122"/>
              <a:ea typeface="方正硬笔行书简体" pitchFamily="65" charset="-122"/>
              <a:cs typeface="Arial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195736" y="1697373"/>
            <a:ext cx="470075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 smtClean="0">
                <a:solidFill>
                  <a:srgbClr val="0070C0"/>
                </a:solidFill>
                <a:latin typeface="+mj-ea"/>
                <a:ea typeface="+mj-ea"/>
                <a:cs typeface="Arial" pitchFamily="34" charset="0"/>
              </a:rPr>
              <a:t>确认资源</a:t>
            </a:r>
            <a:r>
              <a:rPr kumimoji="0" lang="zh-CN" altLang="en-US" sz="240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ea"/>
                <a:ea typeface="+mj-ea"/>
                <a:cs typeface="Arial" pitchFamily="34" charset="0"/>
              </a:rPr>
              <a:t> </a:t>
            </a: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—</a:t>
            </a:r>
            <a:r>
              <a:rPr kumimoji="0" lang="en-US" altLang="zh-CN" sz="18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  <a:r>
              <a:rPr kumimoji="0" lang="zh-CN" altLang="en-US" sz="18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方正硬笔行书简体" pitchFamily="65" charset="-122"/>
                <a:ea typeface="方正硬笔行书简体" pitchFamily="65" charset="-122"/>
                <a:cs typeface="Arial" pitchFamily="34" charset="0"/>
              </a:rPr>
              <a:t>如目标实现的方式、信息等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方正硬笔行书简体" pitchFamily="65" charset="-122"/>
              <a:ea typeface="方正硬笔行书简体" pitchFamily="65" charset="-122"/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843808" y="2286981"/>
            <a:ext cx="470075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noProof="0" dirty="0" smtClean="0">
                <a:solidFill>
                  <a:srgbClr val="0070C0"/>
                </a:solidFill>
                <a:latin typeface="+mj-ea"/>
                <a:ea typeface="+mj-ea"/>
                <a:cs typeface="Arial" pitchFamily="34" charset="0"/>
              </a:rPr>
              <a:t>选择路线</a:t>
            </a:r>
            <a:r>
              <a:rPr kumimoji="0" lang="zh-CN" altLang="en-US" sz="240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ea"/>
                <a:ea typeface="+mj-ea"/>
                <a:cs typeface="Arial" pitchFamily="34" charset="0"/>
              </a:rPr>
              <a:t> </a:t>
            </a: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—</a:t>
            </a:r>
            <a:r>
              <a:rPr kumimoji="0" lang="en-US" altLang="zh-CN" sz="18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  <a:r>
              <a:rPr kumimoji="0" lang="zh-CN" altLang="en-US" sz="18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方正硬笔行书简体" pitchFamily="65" charset="-122"/>
                <a:ea typeface="方正硬笔行书简体" pitchFamily="65" charset="-122"/>
                <a:cs typeface="Arial" pitchFamily="34" charset="0"/>
              </a:rPr>
              <a:t>目标达成的关键路径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方正硬笔行书简体" pitchFamily="65" charset="-122"/>
              <a:ea typeface="方正硬笔行书简体" pitchFamily="65" charset="-122"/>
              <a:cs typeface="Arial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683747" y="2876589"/>
            <a:ext cx="470075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noProof="0" dirty="0" smtClean="0">
                <a:solidFill>
                  <a:srgbClr val="0070C0"/>
                </a:solidFill>
                <a:latin typeface="+mj-ea"/>
                <a:ea typeface="+mj-ea"/>
                <a:cs typeface="Arial" pitchFamily="34" charset="0"/>
              </a:rPr>
              <a:t>落地保证</a:t>
            </a:r>
            <a:r>
              <a:rPr kumimoji="0" lang="zh-CN" altLang="en-US" sz="240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ea"/>
                <a:ea typeface="+mj-ea"/>
                <a:cs typeface="Arial" pitchFamily="34" charset="0"/>
              </a:rPr>
              <a:t> </a:t>
            </a: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—</a:t>
            </a:r>
            <a:r>
              <a:rPr kumimoji="0" lang="en-US" altLang="zh-CN" sz="18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  <a:r>
              <a:rPr kumimoji="0" lang="zh-CN" altLang="en-US" sz="18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方正硬笔行书简体" pitchFamily="65" charset="-122"/>
                <a:ea typeface="方正硬笔行书简体" pitchFamily="65" charset="-122"/>
                <a:cs typeface="Arial" pitchFamily="34" charset="0"/>
              </a:rPr>
              <a:t>与目标相关每步落实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方正硬笔行书简体" pitchFamily="65" charset="-122"/>
              <a:ea typeface="方正硬笔行书简体" pitchFamily="65" charset="-122"/>
              <a:cs typeface="Arial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407749" y="3466197"/>
            <a:ext cx="470075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 smtClean="0">
                <a:solidFill>
                  <a:srgbClr val="0070C0"/>
                </a:solidFill>
                <a:latin typeface="+mj-ea"/>
                <a:ea typeface="+mj-ea"/>
                <a:cs typeface="Arial" pitchFamily="34" charset="0"/>
              </a:rPr>
              <a:t>摒弃干扰</a:t>
            </a:r>
            <a:r>
              <a:rPr kumimoji="0" lang="zh-CN" altLang="en-US" sz="240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ea"/>
                <a:ea typeface="+mj-ea"/>
                <a:cs typeface="Arial" pitchFamily="34" charset="0"/>
              </a:rPr>
              <a:t> </a:t>
            </a: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—</a:t>
            </a:r>
            <a:r>
              <a:rPr kumimoji="0" lang="en-US" altLang="zh-CN" sz="18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  <a:r>
              <a:rPr kumimoji="0" lang="zh-CN" altLang="en-US" sz="18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方正硬笔行书简体" pitchFamily="65" charset="-122"/>
                <a:ea typeface="方正硬笔行书简体" pitchFamily="65" charset="-122"/>
                <a:cs typeface="Arial" pitchFamily="34" charset="0"/>
              </a:rPr>
              <a:t>与目标无关，再好也无关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方正硬笔行书简体" pitchFamily="65" charset="-122"/>
              <a:ea typeface="方正硬笔行书简体" pitchFamily="65" charset="-122"/>
              <a:cs typeface="Aria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076056" y="4055805"/>
            <a:ext cx="403244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dirty="0" smtClean="0">
                <a:solidFill>
                  <a:srgbClr val="0070C0"/>
                </a:solidFill>
                <a:latin typeface="+mj-ea"/>
                <a:ea typeface="+mj-ea"/>
                <a:cs typeface="Arial" pitchFamily="34" charset="0"/>
              </a:rPr>
              <a:t>检查修正</a:t>
            </a:r>
            <a:r>
              <a:rPr kumimoji="0" lang="zh-CN" altLang="en-US" sz="240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ea"/>
                <a:ea typeface="+mj-ea"/>
                <a:cs typeface="Arial" pitchFamily="34" charset="0"/>
              </a:rPr>
              <a:t> </a:t>
            </a:r>
            <a:r>
              <a: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—</a:t>
            </a:r>
            <a:r>
              <a:rPr kumimoji="0" lang="en-US" altLang="zh-CN" sz="18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  <a:r>
              <a:rPr kumimoji="0" lang="zh-CN" altLang="en-US" sz="18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方正硬笔行书简体" pitchFamily="65" charset="-122"/>
                <a:ea typeface="方正硬笔行书简体" pitchFamily="65" charset="-122"/>
                <a:cs typeface="Arial" pitchFamily="34" charset="0"/>
              </a:rPr>
              <a:t>确认每个步骤无误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方正硬笔行书简体" pitchFamily="65" charset="-122"/>
              <a:ea typeface="方正硬笔行书简体" pitchFamily="65" charset="-122"/>
              <a:cs typeface="Arial" pitchFamily="34" charset="0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393" y="2731969"/>
            <a:ext cx="3028257" cy="24320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1" name="圆角矩形 7"/>
          <p:cNvSpPr/>
          <p:nvPr/>
        </p:nvSpPr>
        <p:spPr>
          <a:xfrm flipH="1" flipV="1">
            <a:off x="8244408" y="-20538"/>
            <a:ext cx="740736" cy="1680229"/>
          </a:xfrm>
          <a:custGeom>
            <a:avLst/>
            <a:gdLst>
              <a:gd name="connsiteX0" fmla="*/ 0 w 1368152"/>
              <a:gd name="connsiteY0" fmla="*/ 2132856 h 2224296"/>
              <a:gd name="connsiteX1" fmla="*/ 0 w 1368152"/>
              <a:gd name="connsiteY1" fmla="*/ 88396 h 2224296"/>
              <a:gd name="connsiteX2" fmla="*/ 88396 w 1368152"/>
              <a:gd name="connsiteY2" fmla="*/ 0 h 2224296"/>
              <a:gd name="connsiteX3" fmla="*/ 1279756 w 1368152"/>
              <a:gd name="connsiteY3" fmla="*/ 0 h 2224296"/>
              <a:gd name="connsiteX4" fmla="*/ 1368152 w 1368152"/>
              <a:gd name="connsiteY4" fmla="*/ 88396 h 2224296"/>
              <a:gd name="connsiteX5" fmla="*/ 1368152 w 1368152"/>
              <a:gd name="connsiteY5" fmla="*/ 2132856 h 2224296"/>
              <a:gd name="connsiteX6" fmla="*/ 91440 w 1368152"/>
              <a:gd name="connsiteY6" fmla="*/ 2224296 h 2224296"/>
              <a:gd name="connsiteX0" fmla="*/ 0 w 1368152"/>
              <a:gd name="connsiteY0" fmla="*/ 2132856 h 2132856"/>
              <a:gd name="connsiteX1" fmla="*/ 0 w 1368152"/>
              <a:gd name="connsiteY1" fmla="*/ 88396 h 2132856"/>
              <a:gd name="connsiteX2" fmla="*/ 88396 w 1368152"/>
              <a:gd name="connsiteY2" fmla="*/ 0 h 2132856"/>
              <a:gd name="connsiteX3" fmla="*/ 1279756 w 1368152"/>
              <a:gd name="connsiteY3" fmla="*/ 0 h 2132856"/>
              <a:gd name="connsiteX4" fmla="*/ 1368152 w 1368152"/>
              <a:gd name="connsiteY4" fmla="*/ 88396 h 2132856"/>
              <a:gd name="connsiteX5" fmla="*/ 1368152 w 1368152"/>
              <a:gd name="connsiteY5" fmla="*/ 2132856 h 2132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8152" h="2132856">
                <a:moveTo>
                  <a:pt x="0" y="2132856"/>
                </a:moveTo>
                <a:lnTo>
                  <a:pt x="0" y="88396"/>
                </a:lnTo>
                <a:cubicBezTo>
                  <a:pt x="0" y="39576"/>
                  <a:pt x="39576" y="0"/>
                  <a:pt x="88396" y="0"/>
                </a:cubicBezTo>
                <a:lnTo>
                  <a:pt x="1279756" y="0"/>
                </a:lnTo>
                <a:cubicBezTo>
                  <a:pt x="1328576" y="0"/>
                  <a:pt x="1368152" y="39576"/>
                  <a:pt x="1368152" y="88396"/>
                </a:cubicBezTo>
                <a:lnTo>
                  <a:pt x="1368152" y="2132856"/>
                </a:lnTo>
              </a:path>
            </a:pathLst>
          </a:custGeom>
          <a:pattFill prst="dkDnDiag">
            <a:fgClr>
              <a:srgbClr val="E6AF00"/>
            </a:fgClr>
            <a:bgClr>
              <a:srgbClr val="F79646">
                <a:lumMod val="75000"/>
              </a:srgbClr>
            </a:bgClr>
          </a:patt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8244408" y="157857"/>
            <a:ext cx="7407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+mj-ea"/>
                <a:ea typeface="+mj-ea"/>
              </a:rPr>
              <a:t>建议</a:t>
            </a:r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477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7"/>
          <p:cNvSpPr/>
          <p:nvPr/>
        </p:nvSpPr>
        <p:spPr>
          <a:xfrm flipH="1" flipV="1">
            <a:off x="8244408" y="-20538"/>
            <a:ext cx="740736" cy="1323439"/>
          </a:xfrm>
          <a:custGeom>
            <a:avLst/>
            <a:gdLst>
              <a:gd name="connsiteX0" fmla="*/ 0 w 1368152"/>
              <a:gd name="connsiteY0" fmla="*/ 2132856 h 2224296"/>
              <a:gd name="connsiteX1" fmla="*/ 0 w 1368152"/>
              <a:gd name="connsiteY1" fmla="*/ 88396 h 2224296"/>
              <a:gd name="connsiteX2" fmla="*/ 88396 w 1368152"/>
              <a:gd name="connsiteY2" fmla="*/ 0 h 2224296"/>
              <a:gd name="connsiteX3" fmla="*/ 1279756 w 1368152"/>
              <a:gd name="connsiteY3" fmla="*/ 0 h 2224296"/>
              <a:gd name="connsiteX4" fmla="*/ 1368152 w 1368152"/>
              <a:gd name="connsiteY4" fmla="*/ 88396 h 2224296"/>
              <a:gd name="connsiteX5" fmla="*/ 1368152 w 1368152"/>
              <a:gd name="connsiteY5" fmla="*/ 2132856 h 2224296"/>
              <a:gd name="connsiteX6" fmla="*/ 91440 w 1368152"/>
              <a:gd name="connsiteY6" fmla="*/ 2224296 h 2224296"/>
              <a:gd name="connsiteX0" fmla="*/ 0 w 1368152"/>
              <a:gd name="connsiteY0" fmla="*/ 2132856 h 2132856"/>
              <a:gd name="connsiteX1" fmla="*/ 0 w 1368152"/>
              <a:gd name="connsiteY1" fmla="*/ 88396 h 2132856"/>
              <a:gd name="connsiteX2" fmla="*/ 88396 w 1368152"/>
              <a:gd name="connsiteY2" fmla="*/ 0 h 2132856"/>
              <a:gd name="connsiteX3" fmla="*/ 1279756 w 1368152"/>
              <a:gd name="connsiteY3" fmla="*/ 0 h 2132856"/>
              <a:gd name="connsiteX4" fmla="*/ 1368152 w 1368152"/>
              <a:gd name="connsiteY4" fmla="*/ 88396 h 2132856"/>
              <a:gd name="connsiteX5" fmla="*/ 1368152 w 1368152"/>
              <a:gd name="connsiteY5" fmla="*/ 2132856 h 2132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8152" h="2132856">
                <a:moveTo>
                  <a:pt x="0" y="2132856"/>
                </a:moveTo>
                <a:lnTo>
                  <a:pt x="0" y="88396"/>
                </a:lnTo>
                <a:cubicBezTo>
                  <a:pt x="0" y="39576"/>
                  <a:pt x="39576" y="0"/>
                  <a:pt x="88396" y="0"/>
                </a:cubicBezTo>
                <a:lnTo>
                  <a:pt x="1279756" y="0"/>
                </a:lnTo>
                <a:cubicBezTo>
                  <a:pt x="1328576" y="0"/>
                  <a:pt x="1368152" y="39576"/>
                  <a:pt x="1368152" y="88396"/>
                </a:cubicBezTo>
                <a:lnTo>
                  <a:pt x="1368152" y="2132856"/>
                </a:lnTo>
              </a:path>
            </a:pathLst>
          </a:custGeom>
          <a:pattFill prst="dkDnDiag">
            <a:fgClr>
              <a:srgbClr val="E6AF00"/>
            </a:fgClr>
            <a:bgClr>
              <a:srgbClr val="F79646">
                <a:lumMod val="75000"/>
              </a:srgbClr>
            </a:bgClr>
          </a:pattFill>
          <a:ln w="25400" cap="flat" cmpd="sng" algn="ctr">
            <a:solidFill>
              <a:sysClr val="window" lastClr="FFFFFF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44408" y="-20538"/>
            <a:ext cx="7407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+mj-ea"/>
                <a:ea typeface="+mj-ea"/>
              </a:rPr>
              <a:t>缺陷</a:t>
            </a:r>
            <a:endParaRPr lang="zh-CN" altLang="en-US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268220" y="933763"/>
            <a:ext cx="8594650" cy="4230275"/>
            <a:chOff x="268220" y="933763"/>
            <a:chExt cx="8594650" cy="423027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68220" y="933763"/>
              <a:ext cx="8594650" cy="4230275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1195426" y="3336921"/>
              <a:ext cx="5491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R="0" lvl="0" indent="0" algn="ctr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200" b="1" i="0" u="none" strike="noStrike" kern="0" cap="none" spc="0" normalizeH="0" baseline="0">
                  <a:ln w="18415" cmpd="sng">
                    <a:noFill/>
                    <a:prstDash val="solid"/>
                  </a:ln>
                  <a:solidFill>
                    <a:srgbClr val="714203"/>
                  </a:solidFill>
                  <a:effectLst>
                    <a:outerShdw dist="25400" dir="5400000" algn="t" rotWithShape="0">
                      <a:schemeClr val="bg1">
                        <a:alpha val="29000"/>
                      </a:schemeClr>
                    </a:outerShdw>
                  </a:effectLst>
                  <a:uLnTx/>
                  <a:uFillTx/>
                  <a:latin typeface="Adidas Unity" pitchFamily="2" charset="0"/>
                  <a:ea typeface="微软雅黑" pitchFamily="34" charset="-122"/>
                  <a:cs typeface="Times New Roman" pitchFamily="18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Impact" pitchFamily="34" charset="0"/>
                </a:rPr>
                <a:t>01</a:t>
              </a:r>
              <a:endParaRPr kumimoji="0" lang="en-US" altLang="zh-CN" sz="2000" b="0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Impact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686345" y="2432484"/>
              <a:ext cx="5491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R="0" lvl="0" indent="0" algn="ctr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200" b="1" i="0" u="none" strike="noStrike" kern="0" cap="none" spc="0" normalizeH="0" baseline="0">
                  <a:ln w="18415" cmpd="sng">
                    <a:noFill/>
                    <a:prstDash val="solid"/>
                  </a:ln>
                  <a:solidFill>
                    <a:srgbClr val="714203"/>
                  </a:solidFill>
                  <a:effectLst>
                    <a:outerShdw dist="25400" dir="5400000" algn="t" rotWithShape="0">
                      <a:schemeClr val="bg1">
                        <a:alpha val="29000"/>
                      </a:schemeClr>
                    </a:outerShdw>
                  </a:effectLst>
                  <a:uLnTx/>
                  <a:uFillTx/>
                  <a:latin typeface="Adidas Unity" pitchFamily="2" charset="0"/>
                  <a:ea typeface="微软雅黑" pitchFamily="34" charset="-122"/>
                  <a:cs typeface="Times New Roman" pitchFamily="18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Impact" pitchFamily="34" charset="0"/>
                </a:rPr>
                <a:t>02</a:t>
              </a:r>
              <a:endParaRPr kumimoji="0" lang="en-US" altLang="zh-CN" sz="2000" b="0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Impact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126505" y="3336921"/>
              <a:ext cx="5491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R="0" lvl="0" indent="0" algn="ctr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200" b="1" i="0" u="none" strike="noStrike" kern="0" cap="none" spc="0" normalizeH="0" baseline="0">
                  <a:ln w="18415" cmpd="sng">
                    <a:noFill/>
                    <a:prstDash val="solid"/>
                  </a:ln>
                  <a:solidFill>
                    <a:srgbClr val="714203"/>
                  </a:solidFill>
                  <a:effectLst>
                    <a:outerShdw dist="25400" dir="5400000" algn="t" rotWithShape="0">
                      <a:schemeClr val="bg1">
                        <a:alpha val="29000"/>
                      </a:schemeClr>
                    </a:outerShdw>
                  </a:effectLst>
                  <a:uLnTx/>
                  <a:uFillTx/>
                  <a:latin typeface="Adidas Unity" pitchFamily="2" charset="0"/>
                  <a:ea typeface="微软雅黑" pitchFamily="34" charset="-122"/>
                  <a:cs typeface="Times New Roman" pitchFamily="18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</a:rPr>
                <a:t>03</a:t>
              </a:r>
              <a:endParaRPr kumimoji="0" lang="en-US" altLang="zh-CN" sz="2000" b="0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580112" y="2432484"/>
              <a:ext cx="5491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R="0" lvl="0" indent="0" algn="ctr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200" b="1" i="0" u="none" strike="noStrike" kern="0" cap="none" spc="0" normalizeH="0" baseline="0">
                  <a:ln w="18415" cmpd="sng">
                    <a:noFill/>
                    <a:prstDash val="solid"/>
                  </a:ln>
                  <a:solidFill>
                    <a:srgbClr val="714203"/>
                  </a:solidFill>
                  <a:effectLst>
                    <a:outerShdw dist="25400" dir="5400000" algn="t" rotWithShape="0">
                      <a:schemeClr val="bg1">
                        <a:alpha val="29000"/>
                      </a:schemeClr>
                    </a:outerShdw>
                  </a:effectLst>
                  <a:uLnTx/>
                  <a:uFillTx/>
                  <a:latin typeface="Adidas Unity" pitchFamily="2" charset="0"/>
                  <a:ea typeface="微软雅黑" pitchFamily="34" charset="-122"/>
                  <a:cs typeface="Times New Roman" pitchFamily="18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</a:rPr>
                <a:t>04</a:t>
              </a:r>
              <a:endParaRPr kumimoji="0" lang="en-US" altLang="zh-CN" sz="2000" b="0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092280" y="3336921"/>
              <a:ext cx="5491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R="0" lvl="0" indent="0" algn="ctr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3200" b="1" i="0" u="none" strike="noStrike" kern="0" cap="none" spc="0" normalizeH="0" baseline="0">
                  <a:ln w="18415" cmpd="sng">
                    <a:noFill/>
                    <a:prstDash val="solid"/>
                  </a:ln>
                  <a:solidFill>
                    <a:srgbClr val="714203"/>
                  </a:solidFill>
                  <a:effectLst>
                    <a:outerShdw dist="25400" dir="5400000" algn="t" rotWithShape="0">
                      <a:schemeClr val="bg1">
                        <a:alpha val="29000"/>
                      </a:schemeClr>
                    </a:outerShdw>
                  </a:effectLst>
                  <a:uLnTx/>
                  <a:uFillTx/>
                  <a:latin typeface="Adidas Unity" pitchFamily="2" charset="0"/>
                  <a:ea typeface="微软雅黑" pitchFamily="34" charset="-122"/>
                  <a:cs typeface="Times New Roman" pitchFamily="18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Impact" pitchFamily="34" charset="0"/>
                </a:rPr>
                <a:t>05</a:t>
              </a:r>
              <a:endParaRPr kumimoji="0" lang="en-US" altLang="zh-CN" sz="2000" b="0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Impact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83568" y="1851670"/>
              <a:ext cx="151603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方正硬笔行书简体" pitchFamily="65" charset="-122"/>
                  <a:ea typeface="方正硬笔行书简体" pitchFamily="65" charset="-122"/>
                  <a:cs typeface="Arial" pitchFamily="34" charset="0"/>
                </a:rPr>
                <a:t>不够灵活</a:t>
              </a:r>
              <a:endPara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方正硬笔行书简体" pitchFamily="65" charset="-122"/>
                <a:ea typeface="方正硬笔行书简体" pitchFamily="65" charset="-122"/>
                <a:cs typeface="Arial" pitchFamily="34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 dirty="0" smtClean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方正硬笔行书简体" pitchFamily="65" charset="-122"/>
                  <a:ea typeface="方正硬笔行书简体" pitchFamily="65" charset="-122"/>
                  <a:cs typeface="Arial" pitchFamily="34" charset="0"/>
                </a:rPr>
                <a:t>阻碍创造性</a:t>
              </a:r>
              <a:endPara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方正硬笔行书简体" pitchFamily="65" charset="-122"/>
                <a:ea typeface="方正硬笔行书简体" pitchFamily="65" charset="-122"/>
                <a:cs typeface="Arial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643073" y="1851670"/>
              <a:ext cx="151603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方正硬笔行书简体" pitchFamily="65" charset="-122"/>
                  <a:ea typeface="方正硬笔行书简体" pitchFamily="65" charset="-122"/>
                  <a:cs typeface="Arial" pitchFamily="34" charset="0"/>
                </a:rPr>
                <a:t>过分依赖</a:t>
              </a:r>
              <a:endPara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方正硬笔行书简体" pitchFamily="65" charset="-122"/>
                <a:ea typeface="方正硬笔行书简体" pitchFamily="65" charset="-122"/>
                <a:cs typeface="Arial" pitchFamily="34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 dirty="0" smtClean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方正硬笔行书简体" pitchFamily="65" charset="-122"/>
                  <a:ea typeface="方正硬笔行书简体" pitchFamily="65" charset="-122"/>
                  <a:cs typeface="Arial" pitchFamily="34" charset="0"/>
                </a:rPr>
                <a:t>缺乏自信心</a:t>
              </a:r>
              <a:endPara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方正硬笔行书简体" pitchFamily="65" charset="-122"/>
                <a:ea typeface="方正硬笔行书简体" pitchFamily="65" charset="-122"/>
                <a:cs typeface="Arial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516216" y="1851670"/>
              <a:ext cx="151603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 dirty="0" smtClean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方正硬笔行书简体" pitchFamily="65" charset="-122"/>
                  <a:ea typeface="方正硬笔行书简体" pitchFamily="65" charset="-122"/>
                  <a:cs typeface="Arial" pitchFamily="34" charset="0"/>
                </a:rPr>
                <a:t>可能会</a:t>
              </a:r>
              <a:endParaRPr lang="en-US" altLang="zh-CN" sz="20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方正硬笔行书简体" pitchFamily="65" charset="-122"/>
                <a:ea typeface="方正硬笔行书简体" pitchFamily="65" charset="-122"/>
                <a:cs typeface="Arial" pitchFamily="34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方正硬笔行书简体" pitchFamily="65" charset="-122"/>
                  <a:ea typeface="方正硬笔行书简体" pitchFamily="65" charset="-122"/>
                  <a:cs typeface="Arial" pitchFamily="34" charset="0"/>
                </a:rPr>
                <a:t>浪费时间</a:t>
              </a:r>
              <a:endPara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方正硬笔行书简体" pitchFamily="65" charset="-122"/>
                <a:ea typeface="方正硬笔行书简体" pitchFamily="65" charset="-122"/>
                <a:cs typeface="Arial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172557" y="3350145"/>
              <a:ext cx="151603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 dirty="0" smtClean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方正硬笔行书简体" pitchFamily="65" charset="-122"/>
                  <a:ea typeface="方正硬笔行书简体" pitchFamily="65" charset="-122"/>
                  <a:cs typeface="Arial" pitchFamily="34" charset="0"/>
                </a:rPr>
                <a:t>对一些人说</a:t>
              </a:r>
              <a:endParaRPr lang="en-US" altLang="zh-CN" sz="20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方正硬笔行书简体" pitchFamily="65" charset="-122"/>
                <a:ea typeface="方正硬笔行书简体" pitchFamily="65" charset="-122"/>
                <a:cs typeface="Arial" pitchFamily="34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 dirty="0" smtClean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方正硬笔行书简体" pitchFamily="65" charset="-122"/>
                  <a:ea typeface="方正硬笔行书简体" pitchFamily="65" charset="-122"/>
                  <a:cs typeface="Arial" pitchFamily="34" charset="0"/>
                </a:rPr>
                <a:t>细节要求高</a:t>
              </a:r>
              <a:endParaRPr lang="en-US" altLang="zh-CN" sz="20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方正硬笔行书简体" pitchFamily="65" charset="-122"/>
                <a:ea typeface="方正硬笔行书简体" pitchFamily="65" charset="-122"/>
                <a:cs typeface="Arial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064235" y="3350145"/>
              <a:ext cx="151603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 dirty="0" smtClean="0">
                  <a:solidFill>
                    <a:sysClr val="windowText" lastClr="000000">
                      <a:lumMod val="75000"/>
                      <a:lumOff val="25000"/>
                    </a:sysClr>
                  </a:solidFill>
                  <a:latin typeface="方正硬笔行书简体" pitchFamily="65" charset="-122"/>
                  <a:ea typeface="方正硬笔行书简体" pitchFamily="65" charset="-122"/>
                  <a:cs typeface="Arial" pitchFamily="34" charset="0"/>
                </a:rPr>
                <a:t>凌驾其他</a:t>
              </a:r>
              <a:endParaRPr lang="en-US" altLang="zh-CN" sz="20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方正硬笔行书简体" pitchFamily="65" charset="-122"/>
                <a:ea typeface="方正硬笔行书简体" pitchFamily="65" charset="-122"/>
                <a:cs typeface="Arial" pitchFamily="34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方正硬笔行书简体" pitchFamily="65" charset="-122"/>
                  <a:ea typeface="方正硬笔行书简体" pitchFamily="65" charset="-122"/>
                  <a:cs typeface="Arial" pitchFamily="34" charset="0"/>
                </a:rPr>
                <a:t>将错失良机</a:t>
              </a:r>
              <a:endPara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方正硬笔行书简体" pitchFamily="65" charset="-122"/>
                <a:ea typeface="方正硬笔行书简体" pitchFamily="65" charset="-122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096664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1" y="0"/>
            <a:ext cx="9163081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767273" y="123478"/>
            <a:ext cx="7979636" cy="46805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3177383" y="3003799"/>
            <a:ext cx="2808312" cy="203628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355976" y="3579862"/>
            <a:ext cx="5395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rgbClr val="0070C0"/>
                </a:solidFill>
                <a:latin typeface="+mj-ea"/>
                <a:ea typeface="+mj-ea"/>
              </a:rPr>
              <a:t>4</a:t>
            </a:r>
            <a:endParaRPr lang="zh-CN" altLang="en-US" sz="4400" dirty="0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29018" y="555526"/>
            <a:ext cx="2584362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方正硬笔行书简体" pitchFamily="65" charset="-122"/>
                <a:ea typeface="方正硬笔行书简体" pitchFamily="65" charset="-122"/>
              </a:rPr>
              <a:t>侧向</a:t>
            </a:r>
            <a:r>
              <a:rPr lang="zh-CN" altLang="en-US" sz="4400" dirty="0" smtClean="0">
                <a:solidFill>
                  <a:schemeClr val="bg1"/>
                </a:solidFill>
                <a:latin typeface="方正硬笔行书简体" pitchFamily="65" charset="-122"/>
                <a:ea typeface="方正硬笔行书简体" pitchFamily="65" charset="-122"/>
              </a:rPr>
              <a:t>思维</a:t>
            </a:r>
            <a:endParaRPr lang="en-US" altLang="zh-CN" sz="4400" dirty="0" smtClean="0">
              <a:solidFill>
                <a:schemeClr val="bg1"/>
              </a:solidFill>
              <a:latin typeface="方正硬笔行书简体" pitchFamily="65" charset="-122"/>
              <a:ea typeface="方正硬笔行书简体" pitchFamily="65" charset="-122"/>
            </a:endParaRPr>
          </a:p>
          <a:p>
            <a:pPr algn="ctr"/>
            <a:r>
              <a:rPr lang="en-US" altLang="zh-CN" sz="3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硬笔行书简体" pitchFamily="65" charset="-122"/>
                <a:ea typeface="方正硬笔行书简体" pitchFamily="65" charset="-122"/>
              </a:rPr>
              <a:t>vs</a:t>
            </a:r>
            <a:endParaRPr lang="en-US" altLang="zh-CN" sz="3200" dirty="0" smtClean="0">
              <a:solidFill>
                <a:schemeClr val="tx1">
                  <a:lumMod val="75000"/>
                  <a:lumOff val="25000"/>
                </a:schemeClr>
              </a:solidFill>
              <a:latin typeface="方正硬笔行书简体" pitchFamily="65" charset="-122"/>
              <a:ea typeface="方正硬笔行书简体" pitchFamily="65" charset="-122"/>
            </a:endParaRPr>
          </a:p>
          <a:p>
            <a:pPr algn="ctr"/>
            <a:r>
              <a:rPr lang="en-US" altLang="zh-CN" sz="4400" dirty="0" smtClean="0">
                <a:solidFill>
                  <a:schemeClr val="bg1"/>
                </a:solidFill>
                <a:latin typeface="方正硬笔行书简体" pitchFamily="65" charset="-122"/>
                <a:ea typeface="方正硬笔行书简体" pitchFamily="65" charset="-122"/>
              </a:rPr>
              <a:t> </a:t>
            </a:r>
            <a:r>
              <a:rPr lang="zh-CN" altLang="en-US" sz="4400" dirty="0">
                <a:solidFill>
                  <a:schemeClr val="bg1"/>
                </a:solidFill>
                <a:latin typeface="方正硬笔行书简体" pitchFamily="65" charset="-122"/>
                <a:ea typeface="方正硬笔行书简体" pitchFamily="65" charset="-122"/>
              </a:rPr>
              <a:t>底线</a:t>
            </a:r>
            <a:r>
              <a:rPr lang="zh-CN" altLang="en-US" sz="4400" dirty="0" smtClean="0">
                <a:solidFill>
                  <a:schemeClr val="bg1"/>
                </a:solidFill>
                <a:latin typeface="方正硬笔行书简体" pitchFamily="65" charset="-122"/>
                <a:ea typeface="方正硬笔行书简体" pitchFamily="65" charset="-122"/>
              </a:rPr>
              <a:t>思维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5156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0" y="1203598"/>
            <a:ext cx="4916162" cy="3939902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0" y="740192"/>
            <a:ext cx="9144000" cy="0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557808" y="555526"/>
            <a:ext cx="113387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侧向思维</a:t>
            </a:r>
            <a:endParaRPr lang="zh-CN" altLang="en-US" dirty="0">
              <a:solidFill>
                <a:schemeClr val="accent6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339752" y="668192"/>
            <a:ext cx="144000" cy="144000"/>
          </a:xfrm>
          <a:prstGeom prst="ellipse">
            <a:avLst/>
          </a:prstGeom>
          <a:solidFill>
            <a:srgbClr val="FFFF0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2467890" y="63664"/>
            <a:ext cx="31122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硬笔行书简体" pitchFamily="65" charset="-122"/>
                <a:ea typeface="方正硬笔行书简体" pitchFamily="65" charset="-122"/>
              </a:rPr>
              <a:t>概念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方正硬笔行书简体" pitchFamily="65" charset="-122"/>
              <a:ea typeface="方正硬笔行书简体" pitchFamily="65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87249" y="2067694"/>
            <a:ext cx="4377240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【</a:t>
            </a:r>
            <a:r>
              <a:rPr lang="zh-CN" altLang="en-US" dirty="0" smtClean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对象</a:t>
            </a:r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】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如徒步旅行的冒险家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【</a:t>
            </a:r>
            <a:r>
              <a:rPr lang="zh-CN" altLang="en-US" dirty="0" smtClean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方式</a:t>
            </a:r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】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不按路标指示路线行进，喜爱开辟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       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新的道路走捷径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en-US" altLang="zh-CN" dirty="0" smtClean="0">
                <a:solidFill>
                  <a:srgbClr val="F79646">
                    <a:lumMod val="75000"/>
                  </a:srgbClr>
                </a:solidFill>
                <a:latin typeface="华康俪金黑W8"/>
                <a:ea typeface="华康俪金黑W8"/>
              </a:rPr>
              <a:t>【</a:t>
            </a:r>
            <a:r>
              <a:rPr lang="zh-CN" altLang="en-US" dirty="0">
                <a:solidFill>
                  <a:srgbClr val="F79646">
                    <a:lumMod val="75000"/>
                  </a:srgbClr>
                </a:solidFill>
                <a:latin typeface="华康俪金黑W8"/>
                <a:ea typeface="华康俪金黑W8"/>
              </a:rPr>
              <a:t>结果</a:t>
            </a:r>
            <a:r>
              <a:rPr lang="en-US" altLang="zh-CN" dirty="0" smtClean="0">
                <a:solidFill>
                  <a:srgbClr val="F79646">
                    <a:lumMod val="75000"/>
                  </a:srgbClr>
                </a:solidFill>
                <a:latin typeface="华康俪金黑W8"/>
                <a:ea typeface="华康俪金黑W8"/>
              </a:rPr>
              <a:t>】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同样要求得出结论，不一定要通过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      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合乎逻辑、步步为营的方式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1196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692026" y="51470"/>
            <a:ext cx="31122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硬笔行书简体" pitchFamily="65" charset="-122"/>
                <a:ea typeface="方正硬笔行书简体" pitchFamily="65" charset="-122"/>
              </a:rPr>
              <a:t>区别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0" y="740192"/>
            <a:ext cx="9144000" cy="0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/>
          <p:nvPr/>
        </p:nvSpPr>
        <p:spPr>
          <a:xfrm>
            <a:off x="3419872" y="668192"/>
            <a:ext cx="144000" cy="144000"/>
          </a:xfrm>
          <a:prstGeom prst="ellipse">
            <a:avLst/>
          </a:prstGeom>
          <a:solidFill>
            <a:srgbClr val="FFFF0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2752157" y="1600037"/>
            <a:ext cx="2817811" cy="2756901"/>
            <a:chOff x="2936684" y="2708920"/>
            <a:chExt cx="3003468" cy="2938544"/>
          </a:xfrm>
        </p:grpSpPr>
        <p:sp>
          <p:nvSpPr>
            <p:cNvPr id="16" name="Freeform 5"/>
            <p:cNvSpPr>
              <a:spLocks noChangeAspect="1"/>
            </p:cNvSpPr>
            <p:nvPr/>
          </p:nvSpPr>
          <p:spPr bwMode="auto">
            <a:xfrm>
              <a:off x="3937840" y="2708920"/>
              <a:ext cx="2002312" cy="2880000"/>
            </a:xfrm>
            <a:custGeom>
              <a:avLst/>
              <a:gdLst>
                <a:gd name="T0" fmla="*/ 818 w 913"/>
                <a:gd name="T1" fmla="*/ 371 h 1315"/>
                <a:gd name="T2" fmla="*/ 829 w 913"/>
                <a:gd name="T3" fmla="*/ 948 h 1315"/>
                <a:gd name="T4" fmla="*/ 530 w 913"/>
                <a:gd name="T5" fmla="*/ 1263 h 1315"/>
                <a:gd name="T6" fmla="*/ 406 w 913"/>
                <a:gd name="T7" fmla="*/ 1310 h 1315"/>
                <a:gd name="T8" fmla="*/ 350 w 913"/>
                <a:gd name="T9" fmla="*/ 1315 h 1315"/>
                <a:gd name="T10" fmla="*/ 300 w 913"/>
                <a:gd name="T11" fmla="*/ 1310 h 1315"/>
                <a:gd name="T12" fmla="*/ 267 w 913"/>
                <a:gd name="T13" fmla="*/ 1302 h 1315"/>
                <a:gd name="T14" fmla="*/ 112 w 913"/>
                <a:gd name="T15" fmla="*/ 1220 h 1315"/>
                <a:gd name="T16" fmla="*/ 32 w 913"/>
                <a:gd name="T17" fmla="*/ 908 h 1315"/>
                <a:gd name="T18" fmla="*/ 122 w 913"/>
                <a:gd name="T19" fmla="*/ 766 h 1315"/>
                <a:gd name="T20" fmla="*/ 276 w 913"/>
                <a:gd name="T21" fmla="*/ 654 h 1315"/>
                <a:gd name="T22" fmla="*/ 432 w 913"/>
                <a:gd name="T23" fmla="*/ 496 h 1315"/>
                <a:gd name="T24" fmla="*/ 467 w 913"/>
                <a:gd name="T25" fmla="*/ 377 h 1315"/>
                <a:gd name="T26" fmla="*/ 307 w 913"/>
                <a:gd name="T27" fmla="*/ 62 h 1315"/>
                <a:gd name="T28" fmla="*/ 236 w 913"/>
                <a:gd name="T29" fmla="*/ 28 h 1315"/>
                <a:gd name="T30" fmla="*/ 162 w 913"/>
                <a:gd name="T31" fmla="*/ 12 h 1315"/>
                <a:gd name="T32" fmla="*/ 161 w 913"/>
                <a:gd name="T33" fmla="*/ 10 h 1315"/>
                <a:gd name="T34" fmla="*/ 365 w 913"/>
                <a:gd name="T35" fmla="*/ 20 h 1315"/>
                <a:gd name="T36" fmla="*/ 792 w 913"/>
                <a:gd name="T37" fmla="*/ 325 h 1315"/>
                <a:gd name="T38" fmla="*/ 818 w 913"/>
                <a:gd name="T39" fmla="*/ 371 h 1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13" h="1315">
                  <a:moveTo>
                    <a:pt x="818" y="371"/>
                  </a:moveTo>
                  <a:cubicBezTo>
                    <a:pt x="909" y="542"/>
                    <a:pt x="913" y="777"/>
                    <a:pt x="829" y="948"/>
                  </a:cubicBezTo>
                  <a:cubicBezTo>
                    <a:pt x="774" y="1078"/>
                    <a:pt x="658" y="1202"/>
                    <a:pt x="530" y="1263"/>
                  </a:cubicBezTo>
                  <a:cubicBezTo>
                    <a:pt x="491" y="1284"/>
                    <a:pt x="450" y="1303"/>
                    <a:pt x="406" y="1310"/>
                  </a:cubicBezTo>
                  <a:cubicBezTo>
                    <a:pt x="387" y="1310"/>
                    <a:pt x="370" y="1315"/>
                    <a:pt x="350" y="1315"/>
                  </a:cubicBezTo>
                  <a:cubicBezTo>
                    <a:pt x="300" y="1310"/>
                    <a:pt x="300" y="1310"/>
                    <a:pt x="300" y="1310"/>
                  </a:cubicBezTo>
                  <a:cubicBezTo>
                    <a:pt x="289" y="1307"/>
                    <a:pt x="279" y="1300"/>
                    <a:pt x="267" y="1302"/>
                  </a:cubicBezTo>
                  <a:cubicBezTo>
                    <a:pt x="209" y="1293"/>
                    <a:pt x="156" y="1262"/>
                    <a:pt x="112" y="1220"/>
                  </a:cubicBezTo>
                  <a:cubicBezTo>
                    <a:pt x="32" y="1138"/>
                    <a:pt x="0" y="1015"/>
                    <a:pt x="32" y="908"/>
                  </a:cubicBezTo>
                  <a:cubicBezTo>
                    <a:pt x="48" y="855"/>
                    <a:pt x="80" y="804"/>
                    <a:pt x="122" y="766"/>
                  </a:cubicBezTo>
                  <a:cubicBezTo>
                    <a:pt x="174" y="730"/>
                    <a:pt x="226" y="696"/>
                    <a:pt x="276" y="654"/>
                  </a:cubicBezTo>
                  <a:cubicBezTo>
                    <a:pt x="336" y="611"/>
                    <a:pt x="403" y="565"/>
                    <a:pt x="432" y="496"/>
                  </a:cubicBezTo>
                  <a:cubicBezTo>
                    <a:pt x="455" y="461"/>
                    <a:pt x="459" y="419"/>
                    <a:pt x="467" y="377"/>
                  </a:cubicBezTo>
                  <a:cubicBezTo>
                    <a:pt x="480" y="254"/>
                    <a:pt x="419" y="127"/>
                    <a:pt x="307" y="62"/>
                  </a:cubicBezTo>
                  <a:cubicBezTo>
                    <a:pt x="285" y="47"/>
                    <a:pt x="259" y="40"/>
                    <a:pt x="236" y="28"/>
                  </a:cubicBezTo>
                  <a:cubicBezTo>
                    <a:pt x="210" y="23"/>
                    <a:pt x="187" y="12"/>
                    <a:pt x="162" y="12"/>
                  </a:cubicBezTo>
                  <a:cubicBezTo>
                    <a:pt x="160" y="11"/>
                    <a:pt x="163" y="11"/>
                    <a:pt x="161" y="10"/>
                  </a:cubicBezTo>
                  <a:cubicBezTo>
                    <a:pt x="222" y="0"/>
                    <a:pt x="301" y="7"/>
                    <a:pt x="365" y="20"/>
                  </a:cubicBezTo>
                  <a:cubicBezTo>
                    <a:pt x="537" y="56"/>
                    <a:pt x="701" y="171"/>
                    <a:pt x="792" y="325"/>
                  </a:cubicBezTo>
                  <a:lnTo>
                    <a:pt x="818" y="371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17" name="Freeform 5"/>
            <p:cNvSpPr>
              <a:spLocks noChangeAspect="1"/>
            </p:cNvSpPr>
            <p:nvPr/>
          </p:nvSpPr>
          <p:spPr bwMode="auto">
            <a:xfrm rot="10800000">
              <a:off x="2936684" y="2767464"/>
              <a:ext cx="2002312" cy="2880000"/>
            </a:xfrm>
            <a:custGeom>
              <a:avLst/>
              <a:gdLst>
                <a:gd name="T0" fmla="*/ 818 w 913"/>
                <a:gd name="T1" fmla="*/ 371 h 1315"/>
                <a:gd name="T2" fmla="*/ 829 w 913"/>
                <a:gd name="T3" fmla="*/ 948 h 1315"/>
                <a:gd name="T4" fmla="*/ 530 w 913"/>
                <a:gd name="T5" fmla="*/ 1263 h 1315"/>
                <a:gd name="T6" fmla="*/ 406 w 913"/>
                <a:gd name="T7" fmla="*/ 1310 h 1315"/>
                <a:gd name="T8" fmla="*/ 350 w 913"/>
                <a:gd name="T9" fmla="*/ 1315 h 1315"/>
                <a:gd name="T10" fmla="*/ 300 w 913"/>
                <a:gd name="T11" fmla="*/ 1310 h 1315"/>
                <a:gd name="T12" fmla="*/ 267 w 913"/>
                <a:gd name="T13" fmla="*/ 1302 h 1315"/>
                <a:gd name="T14" fmla="*/ 112 w 913"/>
                <a:gd name="T15" fmla="*/ 1220 h 1315"/>
                <a:gd name="T16" fmla="*/ 32 w 913"/>
                <a:gd name="T17" fmla="*/ 908 h 1315"/>
                <a:gd name="T18" fmla="*/ 122 w 913"/>
                <a:gd name="T19" fmla="*/ 766 h 1315"/>
                <a:gd name="T20" fmla="*/ 276 w 913"/>
                <a:gd name="T21" fmla="*/ 654 h 1315"/>
                <a:gd name="T22" fmla="*/ 432 w 913"/>
                <a:gd name="T23" fmla="*/ 496 h 1315"/>
                <a:gd name="T24" fmla="*/ 467 w 913"/>
                <a:gd name="T25" fmla="*/ 377 h 1315"/>
                <a:gd name="T26" fmla="*/ 307 w 913"/>
                <a:gd name="T27" fmla="*/ 62 h 1315"/>
                <a:gd name="T28" fmla="*/ 236 w 913"/>
                <a:gd name="T29" fmla="*/ 28 h 1315"/>
                <a:gd name="T30" fmla="*/ 162 w 913"/>
                <a:gd name="T31" fmla="*/ 12 h 1315"/>
                <a:gd name="T32" fmla="*/ 161 w 913"/>
                <a:gd name="T33" fmla="*/ 10 h 1315"/>
                <a:gd name="T34" fmla="*/ 365 w 913"/>
                <a:gd name="T35" fmla="*/ 20 h 1315"/>
                <a:gd name="T36" fmla="*/ 792 w 913"/>
                <a:gd name="T37" fmla="*/ 325 h 1315"/>
                <a:gd name="T38" fmla="*/ 818 w 913"/>
                <a:gd name="T39" fmla="*/ 371 h 1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13" h="1315">
                  <a:moveTo>
                    <a:pt x="818" y="371"/>
                  </a:moveTo>
                  <a:cubicBezTo>
                    <a:pt x="909" y="542"/>
                    <a:pt x="913" y="777"/>
                    <a:pt x="829" y="948"/>
                  </a:cubicBezTo>
                  <a:cubicBezTo>
                    <a:pt x="774" y="1078"/>
                    <a:pt x="658" y="1202"/>
                    <a:pt x="530" y="1263"/>
                  </a:cubicBezTo>
                  <a:cubicBezTo>
                    <a:pt x="491" y="1284"/>
                    <a:pt x="450" y="1303"/>
                    <a:pt x="406" y="1310"/>
                  </a:cubicBezTo>
                  <a:cubicBezTo>
                    <a:pt x="387" y="1310"/>
                    <a:pt x="370" y="1315"/>
                    <a:pt x="350" y="1315"/>
                  </a:cubicBezTo>
                  <a:cubicBezTo>
                    <a:pt x="300" y="1310"/>
                    <a:pt x="300" y="1310"/>
                    <a:pt x="300" y="1310"/>
                  </a:cubicBezTo>
                  <a:cubicBezTo>
                    <a:pt x="289" y="1307"/>
                    <a:pt x="279" y="1300"/>
                    <a:pt x="267" y="1302"/>
                  </a:cubicBezTo>
                  <a:cubicBezTo>
                    <a:pt x="209" y="1293"/>
                    <a:pt x="156" y="1262"/>
                    <a:pt x="112" y="1220"/>
                  </a:cubicBezTo>
                  <a:cubicBezTo>
                    <a:pt x="32" y="1138"/>
                    <a:pt x="0" y="1015"/>
                    <a:pt x="32" y="908"/>
                  </a:cubicBezTo>
                  <a:cubicBezTo>
                    <a:pt x="48" y="855"/>
                    <a:pt x="80" y="804"/>
                    <a:pt x="122" y="766"/>
                  </a:cubicBezTo>
                  <a:cubicBezTo>
                    <a:pt x="174" y="730"/>
                    <a:pt x="226" y="696"/>
                    <a:pt x="276" y="654"/>
                  </a:cubicBezTo>
                  <a:cubicBezTo>
                    <a:pt x="336" y="611"/>
                    <a:pt x="403" y="565"/>
                    <a:pt x="432" y="496"/>
                  </a:cubicBezTo>
                  <a:cubicBezTo>
                    <a:pt x="455" y="461"/>
                    <a:pt x="459" y="419"/>
                    <a:pt x="467" y="377"/>
                  </a:cubicBezTo>
                  <a:cubicBezTo>
                    <a:pt x="480" y="254"/>
                    <a:pt x="419" y="127"/>
                    <a:pt x="307" y="62"/>
                  </a:cubicBezTo>
                  <a:cubicBezTo>
                    <a:pt x="285" y="47"/>
                    <a:pt x="259" y="40"/>
                    <a:pt x="236" y="28"/>
                  </a:cubicBezTo>
                  <a:cubicBezTo>
                    <a:pt x="210" y="23"/>
                    <a:pt x="187" y="12"/>
                    <a:pt x="162" y="12"/>
                  </a:cubicBezTo>
                  <a:cubicBezTo>
                    <a:pt x="160" y="11"/>
                    <a:pt x="163" y="11"/>
                    <a:pt x="161" y="10"/>
                  </a:cubicBezTo>
                  <a:cubicBezTo>
                    <a:pt x="222" y="0"/>
                    <a:pt x="301" y="7"/>
                    <a:pt x="365" y="20"/>
                  </a:cubicBezTo>
                  <a:cubicBezTo>
                    <a:pt x="537" y="56"/>
                    <a:pt x="701" y="171"/>
                    <a:pt x="792" y="325"/>
                  </a:cubicBezTo>
                  <a:lnTo>
                    <a:pt x="818" y="371"/>
                  </a:lnTo>
                  <a:close/>
                </a:path>
              </a:pathLst>
            </a:custGeom>
            <a:solidFill>
              <a:srgbClr val="0070C0"/>
            </a:solidFill>
            <a:ln w="9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4417240" y="4653136"/>
              <a:ext cx="514800" cy="51480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95936" y="3212976"/>
              <a:ext cx="516329" cy="516329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20" name="椭圆 19"/>
          <p:cNvSpPr/>
          <p:nvPr/>
        </p:nvSpPr>
        <p:spPr>
          <a:xfrm>
            <a:off x="755576" y="1059582"/>
            <a:ext cx="484413" cy="484413"/>
          </a:xfrm>
          <a:prstGeom prst="ellipse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1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7957811" y="4494904"/>
            <a:ext cx="482978" cy="482978"/>
          </a:xfrm>
          <a:prstGeom prst="ellipse">
            <a:avLst/>
          </a:prstGeom>
          <a:solidFill>
            <a:schemeClr val="accent6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2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1240269" y="1257268"/>
            <a:ext cx="2520000" cy="963463"/>
          </a:xfrm>
          <a:custGeom>
            <a:avLst/>
            <a:gdLst>
              <a:gd name="connsiteX0" fmla="*/ 0 w 3601329"/>
              <a:gd name="connsiteY0" fmla="*/ 0 h 1026942"/>
              <a:gd name="connsiteX1" fmla="*/ 1814732 w 3601329"/>
              <a:gd name="connsiteY1" fmla="*/ 0 h 1026942"/>
              <a:gd name="connsiteX2" fmla="*/ 3601329 w 3601329"/>
              <a:gd name="connsiteY2" fmla="*/ 1026942 h 1026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01329" h="1026942">
                <a:moveTo>
                  <a:pt x="0" y="0"/>
                </a:moveTo>
                <a:lnTo>
                  <a:pt x="1814732" y="0"/>
                </a:lnTo>
                <a:lnTo>
                  <a:pt x="3601329" y="1026942"/>
                </a:lnTo>
              </a:path>
            </a:pathLst>
          </a:custGeom>
          <a:noFill/>
          <a:ln w="12700" cap="flat" cmpd="sng" algn="ctr">
            <a:solidFill>
              <a:srgbClr val="0070C0"/>
            </a:solidFill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3" name="任意多边形 22"/>
          <p:cNvSpPr/>
          <p:nvPr/>
        </p:nvSpPr>
        <p:spPr>
          <a:xfrm flipH="1" flipV="1">
            <a:off x="4630697" y="3907050"/>
            <a:ext cx="3420000" cy="829340"/>
          </a:xfrm>
          <a:custGeom>
            <a:avLst/>
            <a:gdLst>
              <a:gd name="connsiteX0" fmla="*/ 0 w 3601329"/>
              <a:gd name="connsiteY0" fmla="*/ 0 h 1026942"/>
              <a:gd name="connsiteX1" fmla="*/ 1814732 w 3601329"/>
              <a:gd name="connsiteY1" fmla="*/ 0 h 1026942"/>
              <a:gd name="connsiteX2" fmla="*/ 3601329 w 3601329"/>
              <a:gd name="connsiteY2" fmla="*/ 1026942 h 1026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01329" h="1026942">
                <a:moveTo>
                  <a:pt x="0" y="0"/>
                </a:moveTo>
                <a:lnTo>
                  <a:pt x="1814732" y="0"/>
                </a:lnTo>
                <a:lnTo>
                  <a:pt x="3601329" y="1026942"/>
                </a:lnTo>
              </a:path>
            </a:pathLst>
          </a:custGeom>
          <a:noFill/>
          <a:ln w="12700" cap="flat" cmpd="sng" algn="ctr">
            <a:solidFill>
              <a:schemeClr val="accent6">
                <a:lumMod val="75000"/>
              </a:schemeClr>
            </a:solidFill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673231" y="1923678"/>
            <a:ext cx="252028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重要的是思想财富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寻找最容易忽略的答案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寻求挑战性的思维方式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采取旁敲侧击的步骤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寻求尽可能多的解决途径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51957" y="1635646"/>
            <a:ext cx="166589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顽固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关注明显的答案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坚持已有的做法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采取直接的步骤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依靠个人判断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32871" y="2495059"/>
            <a:ext cx="18722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逻辑</a:t>
            </a:r>
            <a:endParaRPr lang="en-US" altLang="zh-CN" sz="2400" dirty="0" smtClean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</a:rPr>
              <a:t>思维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017047" y="2495059"/>
            <a:ext cx="18722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侧向</a:t>
            </a:r>
            <a:endParaRPr lang="en-US" altLang="zh-CN" sz="2400" dirty="0" smtClean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</a:rPr>
              <a:t>思维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57808" y="555526"/>
            <a:ext cx="113387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侧向思维</a:t>
            </a:r>
            <a:endParaRPr lang="zh-CN" altLang="en-US" dirty="0">
              <a:solidFill>
                <a:schemeClr val="accent6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2339752" y="668192"/>
            <a:ext cx="144000" cy="144000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1153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4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1" grpId="0" animBg="1"/>
      <p:bldP spid="21" grpId="1" animBg="1"/>
      <p:bldP spid="22" grpId="0" animBg="1"/>
      <p:bldP spid="23" grpId="0" animBg="1"/>
      <p:bldP spid="24" grpId="0"/>
      <p:bldP spid="2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16000" y="51470"/>
            <a:ext cx="2448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硬笔行书简体" pitchFamily="65" charset="-122"/>
                <a:ea typeface="方正硬笔行书简体" pitchFamily="65" charset="-122"/>
              </a:rPr>
              <a:t>改造催生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方正硬笔行书简体" pitchFamily="65" charset="-122"/>
              <a:ea typeface="方正硬笔行书简体" pitchFamily="65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0" y="740192"/>
            <a:ext cx="9144000" cy="0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/>
          <p:cNvSpPr/>
          <p:nvPr/>
        </p:nvSpPr>
        <p:spPr>
          <a:xfrm>
            <a:off x="4499992" y="668192"/>
            <a:ext cx="144000" cy="144000"/>
          </a:xfrm>
          <a:prstGeom prst="ellipse">
            <a:avLst/>
          </a:prstGeom>
          <a:solidFill>
            <a:srgbClr val="FFFF0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95536" y="1161955"/>
            <a:ext cx="8341482" cy="3858067"/>
            <a:chOff x="883446" y="1419622"/>
            <a:chExt cx="6996530" cy="3236005"/>
          </a:xfrm>
        </p:grpSpPr>
        <p:sp>
          <p:nvSpPr>
            <p:cNvPr id="29" name="矩形 86"/>
            <p:cNvSpPr>
              <a:spLocks noChangeArrowheads="1"/>
            </p:cNvSpPr>
            <p:nvPr/>
          </p:nvSpPr>
          <p:spPr bwMode="auto">
            <a:xfrm>
              <a:off x="890825" y="1419622"/>
              <a:ext cx="3223205" cy="449912"/>
            </a:xfrm>
            <a:prstGeom prst="rect">
              <a:avLst/>
            </a:prstGeom>
            <a:solidFill>
              <a:srgbClr val="0070C0"/>
            </a:solidFill>
            <a:ln w="9525">
              <a:solidFill>
                <a:srgbClr val="F2F2F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kern="0" noProof="0" dirty="0" smtClean="0">
                  <a:solidFill>
                    <a:schemeClr val="bg1"/>
                  </a:solidFill>
                  <a:latin typeface="+mj-ea"/>
                  <a:ea typeface="+mj-ea"/>
                </a:rPr>
                <a:t>侧向思维（以围巾为例）</a:t>
              </a:r>
              <a:endParaRPr kumimoji="0" lang="zh-CN" altLang="en-US" sz="18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30" name="矩形 6"/>
            <p:cNvSpPr>
              <a:spLocks noChangeArrowheads="1"/>
            </p:cNvSpPr>
            <p:nvPr/>
          </p:nvSpPr>
          <p:spPr bwMode="auto">
            <a:xfrm>
              <a:off x="4317985" y="1420914"/>
              <a:ext cx="3561991" cy="44991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9525">
              <a:solidFill>
                <a:srgbClr val="F2F2F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kern="0" noProof="0" dirty="0" smtClean="0">
                  <a:solidFill>
                    <a:schemeClr val="bg1"/>
                  </a:solidFill>
                  <a:latin typeface="+mj-ea"/>
                  <a:ea typeface="+mj-ea"/>
                </a:rPr>
                <a:t>逻辑思维（方形丝巾的新用途）</a:t>
              </a:r>
              <a:endParaRPr kumimoji="0" lang="zh-CN" altLang="en-US" sz="18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4257587" y="2058290"/>
              <a:ext cx="3597231" cy="2597337"/>
              <a:chOff x="4417749" y="3090669"/>
              <a:chExt cx="3597231" cy="2597337"/>
            </a:xfrm>
          </p:grpSpPr>
          <p:sp>
            <p:nvSpPr>
              <p:cNvPr id="32" name="图表 12"/>
              <p:cNvSpPr>
                <a:spLocks/>
              </p:cNvSpPr>
              <p:nvPr/>
            </p:nvSpPr>
            <p:spPr bwMode="auto">
              <a:xfrm>
                <a:off x="4478147" y="3420346"/>
                <a:ext cx="3536833" cy="226766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chemeClr val="accent6">
                    <a:lumMod val="75000"/>
                  </a:scheme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矩形 5"/>
              <p:cNvSpPr>
                <a:spLocks noChangeArrowheads="1"/>
              </p:cNvSpPr>
              <p:nvPr/>
            </p:nvSpPr>
            <p:spPr bwMode="auto">
              <a:xfrm>
                <a:off x="4417749" y="3090669"/>
                <a:ext cx="2057243" cy="771160"/>
              </a:xfrm>
              <a:prstGeom prst="wedgeRoundRectCallout">
                <a:avLst>
                  <a:gd name="adj1" fmla="val -21411"/>
                  <a:gd name="adj2" fmla="val 67982"/>
                  <a:gd name="adj3" fmla="val 16667"/>
                </a:avLst>
              </a:prstGeom>
              <a:solidFill>
                <a:schemeClr val="accent6">
                  <a:lumMod val="75000"/>
                </a:schemeClr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1</a:t>
                </a:r>
                <a:r>
                  <a:rPr kumimoji="0" lang="zh-CN" altLang="en-US" sz="160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、几个部分</a:t>
                </a:r>
                <a:endParaRPr kumimoji="0" lang="en-US" altLang="zh-CN" sz="16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sz="1600" kern="0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2</a:t>
                </a:r>
                <a:r>
                  <a:rPr lang="zh-CN" altLang="en-US" sz="1600" kern="0" dirty="0" smtClean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、其他东西的一部分</a:t>
                </a:r>
                <a:endParaRPr lang="en-US" altLang="zh-CN" sz="1600" kern="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3</a:t>
                </a:r>
                <a:r>
                  <a:rPr kumimoji="0" lang="zh-CN" altLang="en-US" sz="160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、不受限制</a:t>
                </a:r>
                <a:endParaRPr kumimoji="0" lang="zh-CN" altLang="en-US" sz="160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883446" y="2058290"/>
              <a:ext cx="3238048" cy="2597337"/>
              <a:chOff x="1043608" y="3090669"/>
              <a:chExt cx="3238048" cy="2597337"/>
            </a:xfrm>
          </p:grpSpPr>
          <p:sp>
            <p:nvSpPr>
              <p:cNvPr id="35" name="图表 9"/>
              <p:cNvSpPr>
                <a:spLocks/>
              </p:cNvSpPr>
              <p:nvPr/>
            </p:nvSpPr>
            <p:spPr bwMode="auto">
              <a:xfrm>
                <a:off x="1115616" y="3420346"/>
                <a:ext cx="3166040" cy="226766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70C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" name="矩形 1"/>
              <p:cNvSpPr>
                <a:spLocks noChangeArrowheads="1"/>
              </p:cNvSpPr>
              <p:nvPr/>
            </p:nvSpPr>
            <p:spPr bwMode="auto">
              <a:xfrm>
                <a:off x="1043608" y="3090669"/>
                <a:ext cx="1393693" cy="799721"/>
              </a:xfrm>
              <a:prstGeom prst="wedgeRoundRectCallout">
                <a:avLst>
                  <a:gd name="adj1" fmla="val -19995"/>
                  <a:gd name="adj2" fmla="val 65000"/>
                  <a:gd name="adj3" fmla="val 16667"/>
                </a:avLst>
              </a:prstGeom>
              <a:solidFill>
                <a:srgbClr val="0070C0"/>
              </a:solidFill>
              <a:ln w="127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1</a:t>
                </a:r>
                <a:r>
                  <a:rPr kumimoji="0" lang="zh-CN" altLang="en-US" sz="160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、一个整体</a:t>
                </a:r>
                <a:endParaRPr kumimoji="0" lang="en-US" altLang="zh-CN" sz="160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sz="1600" kern="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2</a:t>
                </a:r>
                <a:r>
                  <a:rPr lang="zh-CN" altLang="en-US" sz="1600" kern="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、资优产品</a:t>
                </a:r>
                <a:endParaRPr lang="en-US" altLang="zh-CN" sz="16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sz="1600" kern="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3</a:t>
                </a:r>
                <a:r>
                  <a:rPr lang="zh-CN" altLang="en-US" sz="1600" kern="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、特定用途</a:t>
                </a:r>
                <a:endParaRPr kumimoji="0" lang="zh-CN" altLang="en-US" sz="160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7" name="TextBox 36"/>
            <p:cNvSpPr txBox="1"/>
            <p:nvPr/>
          </p:nvSpPr>
          <p:spPr>
            <a:xfrm>
              <a:off x="1418897" y="3085288"/>
              <a:ext cx="1159263" cy="13165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lnSpc>
                  <a:spcPct val="200000"/>
                </a:lnSpc>
                <a:buClr>
                  <a:schemeClr val="tx1">
                    <a:lumMod val="75000"/>
                    <a:lumOff val="25000"/>
                  </a:schemeClr>
                </a:buClr>
                <a:buSzPct val="80000"/>
                <a:buFont typeface="Wingdings" pitchFamily="2" charset="2"/>
                <a:buChar char="l"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头巾</a:t>
              </a:r>
              <a:r>
                <a:rPr lang="en-US" altLang="zh-CN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围巾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5750" indent="-285750">
                <a:lnSpc>
                  <a:spcPct val="200000"/>
                </a:lnSpc>
                <a:buClr>
                  <a:schemeClr val="tx1">
                    <a:lumMod val="75000"/>
                    <a:lumOff val="25000"/>
                  </a:schemeClr>
                </a:buClr>
                <a:buSzPct val="80000"/>
                <a:buFont typeface="Wingdings" pitchFamily="2" charset="2"/>
                <a:buChar char="l"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绷带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5750" indent="-285750">
                <a:lnSpc>
                  <a:spcPct val="200000"/>
                </a:lnSpc>
                <a:buClr>
                  <a:schemeClr val="tx1">
                    <a:lumMod val="75000"/>
                    <a:lumOff val="25000"/>
                  </a:schemeClr>
                </a:buClr>
                <a:buSzPct val="80000"/>
                <a:buFont typeface="Wingdings" pitchFamily="2" charset="2"/>
                <a:buChar char="l"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垫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料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2912500" y="3085288"/>
              <a:ext cx="741110" cy="13165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lnSpc>
                  <a:spcPct val="200000"/>
                </a:lnSpc>
                <a:buClr>
                  <a:schemeClr val="tx1">
                    <a:lumMod val="75000"/>
                    <a:lumOff val="25000"/>
                  </a:schemeClr>
                </a:buClr>
                <a:buSzPct val="80000"/>
                <a:buFont typeface="Wingdings" pitchFamily="2" charset="2"/>
                <a:buChar char="l"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餐巾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5750" indent="-285750">
                <a:lnSpc>
                  <a:spcPct val="200000"/>
                </a:lnSpc>
                <a:buClr>
                  <a:schemeClr val="tx1">
                    <a:lumMod val="75000"/>
                    <a:lumOff val="25000"/>
                  </a:schemeClr>
                </a:buClr>
                <a:buSzPct val="80000"/>
                <a:buFont typeface="Wingdings" pitchFamily="2" charset="2"/>
                <a:buChar char="l"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盘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布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5750" indent="-285750">
                <a:lnSpc>
                  <a:spcPct val="200000"/>
                </a:lnSpc>
                <a:buClr>
                  <a:schemeClr val="tx1">
                    <a:lumMod val="75000"/>
                    <a:lumOff val="25000"/>
                  </a:schemeClr>
                </a:buClr>
                <a:buSzPct val="80000"/>
                <a:buFont typeface="Wingdings" pitchFamily="2" charset="2"/>
                <a:buChar char="l"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抹布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499178" y="3085288"/>
              <a:ext cx="1945819" cy="13165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lnSpc>
                  <a:spcPct val="200000"/>
                </a:lnSpc>
                <a:buClr>
                  <a:schemeClr val="tx1">
                    <a:lumMod val="75000"/>
                    <a:lumOff val="25000"/>
                  </a:schemeClr>
                </a:buClr>
                <a:buSzPct val="80000"/>
                <a:buFont typeface="Wingdings" pitchFamily="2" charset="2"/>
                <a:buChar char="l"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垫子表皮的前半部分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5750" indent="-285750">
                <a:lnSpc>
                  <a:spcPct val="200000"/>
                </a:lnSpc>
                <a:buClr>
                  <a:schemeClr val="tx1">
                    <a:lumMod val="75000"/>
                    <a:lumOff val="25000"/>
                  </a:schemeClr>
                </a:buClr>
                <a:buSzPct val="80000"/>
                <a:buFont typeface="Wingdings" pitchFamily="2" charset="2"/>
                <a:buChar char="l"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裙子的一部分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5750" indent="-285750">
                <a:lnSpc>
                  <a:spcPct val="200000"/>
                </a:lnSpc>
                <a:buClr>
                  <a:schemeClr val="tx1">
                    <a:lumMod val="75000"/>
                    <a:lumOff val="25000"/>
                  </a:schemeClr>
                </a:buClr>
                <a:buSzPct val="80000"/>
                <a:buFont typeface="Wingdings" pitchFamily="2" charset="2"/>
                <a:buChar char="l"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洋娃娃的衣服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6536360" y="3085288"/>
              <a:ext cx="1085313" cy="13165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lnSpc>
                  <a:spcPct val="200000"/>
                </a:lnSpc>
                <a:buClr>
                  <a:schemeClr val="tx1">
                    <a:lumMod val="75000"/>
                    <a:lumOff val="25000"/>
                  </a:schemeClr>
                </a:buClr>
                <a:buSzPct val="80000"/>
                <a:buFont typeface="Wingdings" pitchFamily="2" charset="2"/>
                <a:buChar char="l"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两块揳布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5750" indent="-285750">
                <a:lnSpc>
                  <a:spcPct val="200000"/>
                </a:lnSpc>
                <a:buClr>
                  <a:schemeClr val="tx1">
                    <a:lumMod val="75000"/>
                    <a:lumOff val="25000"/>
                  </a:schemeClr>
                </a:buClr>
                <a:buSzPct val="80000"/>
                <a:buFont typeface="Wingdings" pitchFamily="2" charset="2"/>
                <a:buChar char="l"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手帕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285750" indent="-285750">
                <a:lnSpc>
                  <a:spcPct val="200000"/>
                </a:lnSpc>
                <a:buClr>
                  <a:schemeClr val="tx1">
                    <a:lumMod val="75000"/>
                    <a:lumOff val="25000"/>
                  </a:schemeClr>
                </a:buClr>
                <a:buSzPct val="80000"/>
                <a:buFont typeface="Wingdings" pitchFamily="2" charset="2"/>
                <a:buChar char="l"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玩具吊床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3" name="椭圆 42"/>
          <p:cNvSpPr/>
          <p:nvPr/>
        </p:nvSpPr>
        <p:spPr>
          <a:xfrm>
            <a:off x="3419872" y="668192"/>
            <a:ext cx="144000" cy="144000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2339752" y="668192"/>
            <a:ext cx="144000" cy="144000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TextBox 44"/>
          <p:cNvSpPr txBox="1"/>
          <p:nvPr/>
        </p:nvSpPr>
        <p:spPr>
          <a:xfrm>
            <a:off x="557808" y="555526"/>
            <a:ext cx="113387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侧向思维</a:t>
            </a:r>
            <a:endParaRPr lang="zh-CN" altLang="en-US" dirty="0">
              <a:solidFill>
                <a:schemeClr val="accent6">
                  <a:lumMod val="7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6237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868144" y="51470"/>
            <a:ext cx="180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硬笔行书简体" pitchFamily="65" charset="-122"/>
                <a:ea typeface="方正硬笔行书简体" pitchFamily="65" charset="-122"/>
              </a:rPr>
              <a:t>用途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方正硬笔行书简体" pitchFamily="65" charset="-122"/>
              <a:ea typeface="方正硬笔行书简体" pitchFamily="65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0" y="740192"/>
            <a:ext cx="9144000" cy="0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5724144" y="668192"/>
            <a:ext cx="144000" cy="144000"/>
          </a:xfrm>
          <a:prstGeom prst="ellipse">
            <a:avLst/>
          </a:prstGeom>
          <a:solidFill>
            <a:srgbClr val="FFFF0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596014" y="668192"/>
            <a:ext cx="144000" cy="144000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3467883" y="668192"/>
            <a:ext cx="144000" cy="144000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2339752" y="668192"/>
            <a:ext cx="144000" cy="144000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557808" y="555526"/>
            <a:ext cx="113387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侧向思维</a:t>
            </a:r>
            <a:endParaRPr lang="zh-CN" altLang="en-US" dirty="0">
              <a:solidFill>
                <a:schemeClr val="accent6">
                  <a:lumMod val="7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2165668"/>
            <a:ext cx="4896544" cy="2813167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355976" y="1419622"/>
            <a:ext cx="2979585" cy="369332"/>
            <a:chOff x="4427984" y="1537920"/>
            <a:chExt cx="2979585" cy="369332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427984" y="1542586"/>
              <a:ext cx="360000" cy="360000"/>
            </a:xfrm>
            <a:prstGeom prst="rect">
              <a:avLst/>
            </a:prstGeom>
          </p:spPr>
        </p:pic>
        <p:sp>
          <p:nvSpPr>
            <p:cNvPr id="43" name="矩形 42"/>
            <p:cNvSpPr/>
            <p:nvPr/>
          </p:nvSpPr>
          <p:spPr>
            <a:xfrm>
              <a:off x="4914579" y="1537920"/>
              <a:ext cx="249299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latin typeface="+mn-ea"/>
                </a:rPr>
                <a:t>有目的地激发新的观念</a:t>
              </a:r>
              <a:endParaRPr lang="zh-CN" altLang="en-US" dirty="0">
                <a:latin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386350" y="2077636"/>
            <a:ext cx="4103373" cy="369332"/>
            <a:chOff x="4458358" y="2195934"/>
            <a:chExt cx="4103373" cy="369332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458358" y="2200600"/>
              <a:ext cx="360000" cy="360000"/>
            </a:xfrm>
            <a:prstGeom prst="rect">
              <a:avLst/>
            </a:prstGeom>
          </p:spPr>
        </p:pic>
        <p:sp>
          <p:nvSpPr>
            <p:cNvPr id="46" name="矩形 45"/>
            <p:cNvSpPr/>
            <p:nvPr/>
          </p:nvSpPr>
          <p:spPr>
            <a:xfrm>
              <a:off x="4914579" y="2195934"/>
              <a:ext cx="364715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latin typeface="+mn-ea"/>
                </a:rPr>
                <a:t>解决难题，将已有的方法进行改造</a:t>
              </a:r>
              <a:endParaRPr lang="zh-CN" altLang="en-US" dirty="0">
                <a:latin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355976" y="2677387"/>
            <a:ext cx="2291605" cy="369332"/>
            <a:chOff x="4427984" y="2795685"/>
            <a:chExt cx="2291605" cy="369332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427984" y="2800351"/>
              <a:ext cx="360000" cy="360000"/>
            </a:xfrm>
            <a:prstGeom prst="rect">
              <a:avLst/>
            </a:prstGeom>
          </p:spPr>
        </p:pic>
        <p:sp>
          <p:nvSpPr>
            <p:cNvPr id="49" name="矩形 48"/>
            <p:cNvSpPr/>
            <p:nvPr/>
          </p:nvSpPr>
          <p:spPr>
            <a:xfrm>
              <a:off x="4919096" y="2795685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latin typeface="+mn-ea"/>
                </a:rPr>
                <a:t>发展和完善构思</a:t>
              </a:r>
              <a:endParaRPr lang="zh-CN" altLang="en-US" dirty="0">
                <a:latin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375092" y="3302451"/>
            <a:ext cx="4580813" cy="369332"/>
            <a:chOff x="4447100" y="3420749"/>
            <a:chExt cx="4580813" cy="369332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447100" y="3425415"/>
              <a:ext cx="362880" cy="360000"/>
            </a:xfrm>
            <a:prstGeom prst="rect">
              <a:avLst/>
            </a:prstGeom>
          </p:spPr>
        </p:pic>
        <p:sp>
          <p:nvSpPr>
            <p:cNvPr id="52" name="矩形 51"/>
            <p:cNvSpPr/>
            <p:nvPr/>
          </p:nvSpPr>
          <p:spPr>
            <a:xfrm>
              <a:off x="4919096" y="3420749"/>
              <a:ext cx="410881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latin typeface="+mn-ea"/>
                </a:rPr>
                <a:t>使思维保持开放，时常质疑和否定事情</a:t>
              </a:r>
              <a:endParaRPr lang="zh-CN" altLang="en-US" dirty="0"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218158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48264" y="51470"/>
            <a:ext cx="180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硬笔行书简体" pitchFamily="65" charset="-122"/>
                <a:ea typeface="方正硬笔行书简体" pitchFamily="65" charset="-122"/>
              </a:rPr>
              <a:t>激发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0" y="740192"/>
            <a:ext cx="9144000" cy="0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5713060" y="668192"/>
            <a:ext cx="144000" cy="144000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588624" y="668192"/>
            <a:ext cx="144000" cy="144000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464188" y="668192"/>
            <a:ext cx="144000" cy="144000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339752" y="668192"/>
            <a:ext cx="144000" cy="144000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57808" y="555526"/>
            <a:ext cx="113387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侧向思维</a:t>
            </a:r>
            <a:endParaRPr lang="zh-CN" altLang="en-US" dirty="0">
              <a:solidFill>
                <a:schemeClr val="accent6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837496" y="668192"/>
            <a:ext cx="144000" cy="144000"/>
          </a:xfrm>
          <a:prstGeom prst="ellipse">
            <a:avLst/>
          </a:prstGeom>
          <a:solidFill>
            <a:srgbClr val="FFFF0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10"/>
          <p:cNvSpPr>
            <a:spLocks noChangeArrowheads="1"/>
          </p:cNvSpPr>
          <p:nvPr/>
        </p:nvSpPr>
        <p:spPr bwMode="auto">
          <a:xfrm flipH="1" flipV="1">
            <a:off x="1620304" y="4050856"/>
            <a:ext cx="3211016" cy="843443"/>
          </a:xfrm>
          <a:prstGeom prst="ellipse">
            <a:avLst/>
          </a:prstGeom>
          <a:gradFill rotWithShape="1">
            <a:gsLst>
              <a:gs pos="0">
                <a:schemeClr val="tx1">
                  <a:lumMod val="93000"/>
                  <a:lumOff val="7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>
              <a:defRPr/>
            </a:pPr>
            <a:endParaRPr lang="zh-CN" altLang="zh-CN" kern="0">
              <a:solidFill>
                <a:sysClr val="windowText" lastClr="000000"/>
              </a:solidFill>
              <a:latin typeface="Arial" pitchFamily="34" charset="0"/>
            </a:endParaRPr>
          </a:p>
        </p:txBody>
      </p:sp>
      <p:sp>
        <p:nvSpPr>
          <p:cNvPr id="11" name="椭圆 10"/>
          <p:cNvSpPr>
            <a:spLocks noChangeArrowheads="1"/>
          </p:cNvSpPr>
          <p:nvPr/>
        </p:nvSpPr>
        <p:spPr bwMode="auto">
          <a:xfrm flipH="1" flipV="1">
            <a:off x="3023844" y="4178011"/>
            <a:ext cx="3211016" cy="843443"/>
          </a:xfrm>
          <a:prstGeom prst="ellipse">
            <a:avLst/>
          </a:prstGeom>
          <a:gradFill rotWithShape="1">
            <a:gsLst>
              <a:gs pos="0">
                <a:schemeClr val="tx1">
                  <a:lumMod val="93000"/>
                  <a:lumOff val="7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>
              <a:defRPr/>
            </a:pPr>
            <a:endParaRPr lang="zh-CN" altLang="zh-CN" kern="0">
              <a:solidFill>
                <a:sysClr val="windowText" lastClr="000000"/>
              </a:solidFill>
              <a:latin typeface="Arial" pitchFamily="34" charset="0"/>
            </a:endParaRPr>
          </a:p>
        </p:txBody>
      </p:sp>
      <p:sp>
        <p:nvSpPr>
          <p:cNvPr id="12" name="椭圆 10"/>
          <p:cNvSpPr>
            <a:spLocks noChangeArrowheads="1"/>
          </p:cNvSpPr>
          <p:nvPr/>
        </p:nvSpPr>
        <p:spPr bwMode="auto">
          <a:xfrm flipH="1" flipV="1">
            <a:off x="4354779" y="4050856"/>
            <a:ext cx="3211016" cy="843443"/>
          </a:xfrm>
          <a:prstGeom prst="ellipse">
            <a:avLst/>
          </a:prstGeom>
          <a:gradFill rotWithShape="1">
            <a:gsLst>
              <a:gs pos="0">
                <a:schemeClr val="tx1">
                  <a:lumMod val="93000"/>
                  <a:lumOff val="7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>
              <a:defRPr/>
            </a:pPr>
            <a:endParaRPr lang="zh-CN" altLang="zh-CN" kern="0">
              <a:solidFill>
                <a:sysClr val="windowText" lastClr="000000"/>
              </a:solidFill>
              <a:latin typeface="Arial" pitchFamily="34" charset="0"/>
            </a:endParaRPr>
          </a:p>
        </p:txBody>
      </p:sp>
      <p:sp>
        <p:nvSpPr>
          <p:cNvPr id="13" name="椭圆 10"/>
          <p:cNvSpPr>
            <a:spLocks noChangeArrowheads="1"/>
          </p:cNvSpPr>
          <p:nvPr/>
        </p:nvSpPr>
        <p:spPr bwMode="auto">
          <a:xfrm flipH="1" flipV="1">
            <a:off x="5689292" y="4178011"/>
            <a:ext cx="3211016" cy="843443"/>
          </a:xfrm>
          <a:prstGeom prst="ellipse">
            <a:avLst/>
          </a:prstGeom>
          <a:gradFill rotWithShape="1">
            <a:gsLst>
              <a:gs pos="0">
                <a:schemeClr val="tx1">
                  <a:lumMod val="93000"/>
                  <a:lumOff val="7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>
              <a:defRPr/>
            </a:pPr>
            <a:endParaRPr lang="zh-CN" altLang="zh-CN" kern="0">
              <a:solidFill>
                <a:sysClr val="windowText" lastClr="000000"/>
              </a:solidFill>
              <a:latin typeface="Arial" pitchFamily="34" charset="0"/>
            </a:endParaRPr>
          </a:p>
        </p:txBody>
      </p:sp>
      <p:sp>
        <p:nvSpPr>
          <p:cNvPr id="14" name="椭圆 10"/>
          <p:cNvSpPr>
            <a:spLocks noChangeArrowheads="1"/>
          </p:cNvSpPr>
          <p:nvPr/>
        </p:nvSpPr>
        <p:spPr bwMode="auto">
          <a:xfrm flipH="1" flipV="1">
            <a:off x="251520" y="4320595"/>
            <a:ext cx="3211016" cy="843443"/>
          </a:xfrm>
          <a:prstGeom prst="ellipse">
            <a:avLst/>
          </a:prstGeom>
          <a:gradFill rotWithShape="1">
            <a:gsLst>
              <a:gs pos="0">
                <a:schemeClr val="tx1">
                  <a:lumMod val="93000"/>
                  <a:lumOff val="7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>
              <a:defRPr/>
            </a:pPr>
            <a:endParaRPr lang="zh-CN" altLang="zh-CN" kern="0">
              <a:solidFill>
                <a:sysClr val="windowText" lastClr="000000"/>
              </a:solidFill>
              <a:latin typeface="Arial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739734" y="2952443"/>
            <a:ext cx="996548" cy="1783868"/>
            <a:chOff x="6876256" y="2742174"/>
            <a:chExt cx="1513892" cy="2709936"/>
          </a:xfrm>
        </p:grpSpPr>
        <p:sp>
          <p:nvSpPr>
            <p:cNvPr id="16" name="圆角矩形 15"/>
            <p:cNvSpPr/>
            <p:nvPr/>
          </p:nvSpPr>
          <p:spPr>
            <a:xfrm>
              <a:off x="6876256" y="4093288"/>
              <a:ext cx="1512168" cy="1358822"/>
            </a:xfrm>
            <a:prstGeom prst="roundRect">
              <a:avLst>
                <a:gd name="adj" fmla="val 5673"/>
              </a:avLst>
            </a:prstGeom>
            <a:gradFill flip="none" rotWithShape="1">
              <a:gsLst>
                <a:gs pos="42000">
                  <a:srgbClr val="FF7711"/>
                </a:gs>
                <a:gs pos="8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</a:gsLst>
              <a:lin ang="6600000" scaled="0"/>
              <a:tileRect/>
            </a:gradFill>
            <a:ln>
              <a:noFill/>
            </a:ln>
            <a:scene3d>
              <a:camera prst="isometricOffAxis1Top">
                <a:rot lat="19308370" lon="17994607" rev="3982837"/>
              </a:camera>
              <a:lightRig rig="soft" dir="t"/>
            </a:scene3d>
            <a:sp3d extrusionH="63500"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6877980" y="4082395"/>
              <a:ext cx="1512168" cy="1358822"/>
            </a:xfrm>
            <a:prstGeom prst="roundRect">
              <a:avLst>
                <a:gd name="adj" fmla="val 5673"/>
              </a:avLst>
            </a:prstGeom>
            <a:noFill/>
            <a:ln>
              <a:noFill/>
            </a:ln>
            <a:scene3d>
              <a:camera prst="isometricOffAxis1Top">
                <a:rot lat="19308370" lon="17994607" rev="3982837"/>
              </a:camera>
              <a:lightRig rig="sof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椭圆 10"/>
            <p:cNvSpPr/>
            <p:nvPr/>
          </p:nvSpPr>
          <p:spPr>
            <a:xfrm>
              <a:off x="6954318" y="2742174"/>
              <a:ext cx="1379162" cy="2188338"/>
            </a:xfrm>
            <a:custGeom>
              <a:avLst/>
              <a:gdLst>
                <a:gd name="connsiteX0" fmla="*/ 564273 w 1405538"/>
                <a:gd name="connsiteY0" fmla="*/ 0 h 2135354"/>
                <a:gd name="connsiteX1" fmla="*/ 823003 w 1405538"/>
                <a:gd name="connsiteY1" fmla="*/ 0 h 2135354"/>
                <a:gd name="connsiteX2" fmla="*/ 1405538 w 1405538"/>
                <a:gd name="connsiteY2" fmla="*/ 1732147 h 2135354"/>
                <a:gd name="connsiteX3" fmla="*/ 1387275 w 1405538"/>
                <a:gd name="connsiteY3" fmla="*/ 1841423 h 2135354"/>
                <a:gd name="connsiteX4" fmla="*/ 1380484 w 1405538"/>
                <a:gd name="connsiteY4" fmla="*/ 1841423 h 2135354"/>
                <a:gd name="connsiteX5" fmla="*/ 1383925 w 1405538"/>
                <a:gd name="connsiteY5" fmla="*/ 1855288 h 2135354"/>
                <a:gd name="connsiteX6" fmla="*/ 694344 w 1405538"/>
                <a:gd name="connsiteY6" fmla="*/ 2135354 h 2135354"/>
                <a:gd name="connsiteX7" fmla="*/ 4763 w 1405538"/>
                <a:gd name="connsiteY7" fmla="*/ 1855288 h 2135354"/>
                <a:gd name="connsiteX8" fmla="*/ 8205 w 1405538"/>
                <a:gd name="connsiteY8" fmla="*/ 1841423 h 2135354"/>
                <a:gd name="connsiteX9" fmla="*/ 0 w 1405538"/>
                <a:gd name="connsiteY9" fmla="*/ 1841423 h 2135354"/>
                <a:gd name="connsiteX10" fmla="*/ 564273 w 1405538"/>
                <a:gd name="connsiteY10" fmla="*/ 0 h 2135354"/>
                <a:gd name="connsiteX0" fmla="*/ 616661 w 1457926"/>
                <a:gd name="connsiteY0" fmla="*/ 0 h 2135354"/>
                <a:gd name="connsiteX1" fmla="*/ 875391 w 1457926"/>
                <a:gd name="connsiteY1" fmla="*/ 0 h 2135354"/>
                <a:gd name="connsiteX2" fmla="*/ 1457926 w 1457926"/>
                <a:gd name="connsiteY2" fmla="*/ 1732147 h 2135354"/>
                <a:gd name="connsiteX3" fmla="*/ 1439663 w 1457926"/>
                <a:gd name="connsiteY3" fmla="*/ 1841423 h 2135354"/>
                <a:gd name="connsiteX4" fmla="*/ 1432872 w 1457926"/>
                <a:gd name="connsiteY4" fmla="*/ 1841423 h 2135354"/>
                <a:gd name="connsiteX5" fmla="*/ 1436313 w 1457926"/>
                <a:gd name="connsiteY5" fmla="*/ 1855288 h 2135354"/>
                <a:gd name="connsiteX6" fmla="*/ 746732 w 1457926"/>
                <a:gd name="connsiteY6" fmla="*/ 2135354 h 2135354"/>
                <a:gd name="connsiteX7" fmla="*/ 57151 w 1457926"/>
                <a:gd name="connsiteY7" fmla="*/ 1855288 h 2135354"/>
                <a:gd name="connsiteX8" fmla="*/ 60593 w 1457926"/>
                <a:gd name="connsiteY8" fmla="*/ 1841423 h 2135354"/>
                <a:gd name="connsiteX9" fmla="*/ 0 w 1457926"/>
                <a:gd name="connsiteY9" fmla="*/ 1731886 h 2135354"/>
                <a:gd name="connsiteX10" fmla="*/ 616661 w 1457926"/>
                <a:gd name="connsiteY10" fmla="*/ 0 h 2135354"/>
                <a:gd name="connsiteX0" fmla="*/ 689418 w 1530683"/>
                <a:gd name="connsiteY0" fmla="*/ 0 h 2135354"/>
                <a:gd name="connsiteX1" fmla="*/ 948148 w 1530683"/>
                <a:gd name="connsiteY1" fmla="*/ 0 h 2135354"/>
                <a:gd name="connsiteX2" fmla="*/ 1530683 w 1530683"/>
                <a:gd name="connsiteY2" fmla="*/ 1732147 h 2135354"/>
                <a:gd name="connsiteX3" fmla="*/ 1512420 w 1530683"/>
                <a:gd name="connsiteY3" fmla="*/ 1841423 h 2135354"/>
                <a:gd name="connsiteX4" fmla="*/ 1505629 w 1530683"/>
                <a:gd name="connsiteY4" fmla="*/ 1841423 h 2135354"/>
                <a:gd name="connsiteX5" fmla="*/ 1509070 w 1530683"/>
                <a:gd name="connsiteY5" fmla="*/ 1855288 h 2135354"/>
                <a:gd name="connsiteX6" fmla="*/ 819489 w 1530683"/>
                <a:gd name="connsiteY6" fmla="*/ 2135354 h 2135354"/>
                <a:gd name="connsiteX7" fmla="*/ 129908 w 1530683"/>
                <a:gd name="connsiteY7" fmla="*/ 1855288 h 2135354"/>
                <a:gd name="connsiteX8" fmla="*/ 0 w 1530683"/>
                <a:gd name="connsiteY8" fmla="*/ 1841423 h 2135354"/>
                <a:gd name="connsiteX9" fmla="*/ 72757 w 1530683"/>
                <a:gd name="connsiteY9" fmla="*/ 1731886 h 2135354"/>
                <a:gd name="connsiteX10" fmla="*/ 689418 w 1530683"/>
                <a:gd name="connsiteY10" fmla="*/ 0 h 2135354"/>
                <a:gd name="connsiteX0" fmla="*/ 616661 w 1457926"/>
                <a:gd name="connsiteY0" fmla="*/ 0 h 2135354"/>
                <a:gd name="connsiteX1" fmla="*/ 875391 w 1457926"/>
                <a:gd name="connsiteY1" fmla="*/ 0 h 2135354"/>
                <a:gd name="connsiteX2" fmla="*/ 1457926 w 1457926"/>
                <a:gd name="connsiteY2" fmla="*/ 1732147 h 2135354"/>
                <a:gd name="connsiteX3" fmla="*/ 1439663 w 1457926"/>
                <a:gd name="connsiteY3" fmla="*/ 1841423 h 2135354"/>
                <a:gd name="connsiteX4" fmla="*/ 1432872 w 1457926"/>
                <a:gd name="connsiteY4" fmla="*/ 1841423 h 2135354"/>
                <a:gd name="connsiteX5" fmla="*/ 1436313 w 1457926"/>
                <a:gd name="connsiteY5" fmla="*/ 1855288 h 2135354"/>
                <a:gd name="connsiteX6" fmla="*/ 746732 w 1457926"/>
                <a:gd name="connsiteY6" fmla="*/ 2135354 h 2135354"/>
                <a:gd name="connsiteX7" fmla="*/ 57151 w 1457926"/>
                <a:gd name="connsiteY7" fmla="*/ 1855288 h 2135354"/>
                <a:gd name="connsiteX8" fmla="*/ 0 w 1457926"/>
                <a:gd name="connsiteY8" fmla="*/ 1731886 h 2135354"/>
                <a:gd name="connsiteX9" fmla="*/ 616661 w 1457926"/>
                <a:gd name="connsiteY9" fmla="*/ 0 h 2135354"/>
                <a:gd name="connsiteX0" fmla="*/ 559510 w 1400775"/>
                <a:gd name="connsiteY0" fmla="*/ 0 h 2135354"/>
                <a:gd name="connsiteX1" fmla="*/ 818240 w 1400775"/>
                <a:gd name="connsiteY1" fmla="*/ 0 h 2135354"/>
                <a:gd name="connsiteX2" fmla="*/ 1400775 w 1400775"/>
                <a:gd name="connsiteY2" fmla="*/ 1732147 h 2135354"/>
                <a:gd name="connsiteX3" fmla="*/ 1382512 w 1400775"/>
                <a:gd name="connsiteY3" fmla="*/ 1841423 h 2135354"/>
                <a:gd name="connsiteX4" fmla="*/ 1375721 w 1400775"/>
                <a:gd name="connsiteY4" fmla="*/ 1841423 h 2135354"/>
                <a:gd name="connsiteX5" fmla="*/ 1379162 w 1400775"/>
                <a:gd name="connsiteY5" fmla="*/ 1855288 h 2135354"/>
                <a:gd name="connsiteX6" fmla="*/ 689581 w 1400775"/>
                <a:gd name="connsiteY6" fmla="*/ 2135354 h 2135354"/>
                <a:gd name="connsiteX7" fmla="*/ 0 w 1400775"/>
                <a:gd name="connsiteY7" fmla="*/ 1855288 h 2135354"/>
                <a:gd name="connsiteX8" fmla="*/ 559510 w 1400775"/>
                <a:gd name="connsiteY8" fmla="*/ 0 h 2135354"/>
                <a:gd name="connsiteX0" fmla="*/ 559510 w 1382512"/>
                <a:gd name="connsiteY0" fmla="*/ 0 h 2135354"/>
                <a:gd name="connsiteX1" fmla="*/ 818240 w 1382512"/>
                <a:gd name="connsiteY1" fmla="*/ 0 h 2135354"/>
                <a:gd name="connsiteX2" fmla="*/ 1382512 w 1382512"/>
                <a:gd name="connsiteY2" fmla="*/ 1841423 h 2135354"/>
                <a:gd name="connsiteX3" fmla="*/ 1375721 w 1382512"/>
                <a:gd name="connsiteY3" fmla="*/ 1841423 h 2135354"/>
                <a:gd name="connsiteX4" fmla="*/ 1379162 w 1382512"/>
                <a:gd name="connsiteY4" fmla="*/ 1855288 h 2135354"/>
                <a:gd name="connsiteX5" fmla="*/ 689581 w 1382512"/>
                <a:gd name="connsiteY5" fmla="*/ 2135354 h 2135354"/>
                <a:gd name="connsiteX6" fmla="*/ 0 w 1382512"/>
                <a:gd name="connsiteY6" fmla="*/ 1855288 h 2135354"/>
                <a:gd name="connsiteX7" fmla="*/ 559510 w 1382512"/>
                <a:gd name="connsiteY7" fmla="*/ 0 h 2135354"/>
                <a:gd name="connsiteX0" fmla="*/ 559510 w 1392037"/>
                <a:gd name="connsiteY0" fmla="*/ 0 h 2135354"/>
                <a:gd name="connsiteX1" fmla="*/ 818240 w 1392037"/>
                <a:gd name="connsiteY1" fmla="*/ 0 h 2135354"/>
                <a:gd name="connsiteX2" fmla="*/ 1392037 w 1392037"/>
                <a:gd name="connsiteY2" fmla="*/ 1727123 h 2135354"/>
                <a:gd name="connsiteX3" fmla="*/ 1375721 w 1392037"/>
                <a:gd name="connsiteY3" fmla="*/ 1841423 h 2135354"/>
                <a:gd name="connsiteX4" fmla="*/ 1379162 w 1392037"/>
                <a:gd name="connsiteY4" fmla="*/ 1855288 h 2135354"/>
                <a:gd name="connsiteX5" fmla="*/ 689581 w 1392037"/>
                <a:gd name="connsiteY5" fmla="*/ 2135354 h 2135354"/>
                <a:gd name="connsiteX6" fmla="*/ 0 w 1392037"/>
                <a:gd name="connsiteY6" fmla="*/ 1855288 h 2135354"/>
                <a:gd name="connsiteX7" fmla="*/ 559510 w 1392037"/>
                <a:gd name="connsiteY7" fmla="*/ 0 h 2135354"/>
                <a:gd name="connsiteX0" fmla="*/ 559510 w 1379162"/>
                <a:gd name="connsiteY0" fmla="*/ 0 h 2135354"/>
                <a:gd name="connsiteX1" fmla="*/ 818240 w 1379162"/>
                <a:gd name="connsiteY1" fmla="*/ 0 h 2135354"/>
                <a:gd name="connsiteX2" fmla="*/ 1375721 w 1379162"/>
                <a:gd name="connsiteY2" fmla="*/ 1841423 h 2135354"/>
                <a:gd name="connsiteX3" fmla="*/ 1379162 w 1379162"/>
                <a:gd name="connsiteY3" fmla="*/ 1855288 h 2135354"/>
                <a:gd name="connsiteX4" fmla="*/ 689581 w 1379162"/>
                <a:gd name="connsiteY4" fmla="*/ 2135354 h 2135354"/>
                <a:gd name="connsiteX5" fmla="*/ 0 w 1379162"/>
                <a:gd name="connsiteY5" fmla="*/ 1855288 h 2135354"/>
                <a:gd name="connsiteX6" fmla="*/ 559510 w 1379162"/>
                <a:gd name="connsiteY6" fmla="*/ 0 h 2135354"/>
                <a:gd name="connsiteX0" fmla="*/ 559510 w 1379162"/>
                <a:gd name="connsiteY0" fmla="*/ 3 h 2135357"/>
                <a:gd name="connsiteX1" fmla="*/ 818240 w 1379162"/>
                <a:gd name="connsiteY1" fmla="*/ 3 h 2135357"/>
                <a:gd name="connsiteX2" fmla="*/ 1375721 w 1379162"/>
                <a:gd name="connsiteY2" fmla="*/ 1841426 h 2135357"/>
                <a:gd name="connsiteX3" fmla="*/ 1379162 w 1379162"/>
                <a:gd name="connsiteY3" fmla="*/ 1855291 h 2135357"/>
                <a:gd name="connsiteX4" fmla="*/ 689581 w 1379162"/>
                <a:gd name="connsiteY4" fmla="*/ 2135357 h 2135357"/>
                <a:gd name="connsiteX5" fmla="*/ 0 w 1379162"/>
                <a:gd name="connsiteY5" fmla="*/ 1855291 h 2135357"/>
                <a:gd name="connsiteX6" fmla="*/ 559510 w 1379162"/>
                <a:gd name="connsiteY6" fmla="*/ 3 h 2135357"/>
                <a:gd name="connsiteX0" fmla="*/ 559510 w 1379162"/>
                <a:gd name="connsiteY0" fmla="*/ 40216 h 2175570"/>
                <a:gd name="connsiteX1" fmla="*/ 818240 w 1379162"/>
                <a:gd name="connsiteY1" fmla="*/ 40216 h 2175570"/>
                <a:gd name="connsiteX2" fmla="*/ 1375721 w 1379162"/>
                <a:gd name="connsiteY2" fmla="*/ 1881639 h 2175570"/>
                <a:gd name="connsiteX3" fmla="*/ 1379162 w 1379162"/>
                <a:gd name="connsiteY3" fmla="*/ 1895504 h 2175570"/>
                <a:gd name="connsiteX4" fmla="*/ 689581 w 1379162"/>
                <a:gd name="connsiteY4" fmla="*/ 2175570 h 2175570"/>
                <a:gd name="connsiteX5" fmla="*/ 0 w 1379162"/>
                <a:gd name="connsiteY5" fmla="*/ 1895504 h 2175570"/>
                <a:gd name="connsiteX6" fmla="*/ 559510 w 1379162"/>
                <a:gd name="connsiteY6" fmla="*/ 40216 h 2175570"/>
                <a:gd name="connsiteX0" fmla="*/ 559510 w 1379162"/>
                <a:gd name="connsiteY0" fmla="*/ 50079 h 2185433"/>
                <a:gd name="connsiteX1" fmla="*/ 818240 w 1379162"/>
                <a:gd name="connsiteY1" fmla="*/ 50079 h 2185433"/>
                <a:gd name="connsiteX2" fmla="*/ 1375721 w 1379162"/>
                <a:gd name="connsiteY2" fmla="*/ 1891502 h 2185433"/>
                <a:gd name="connsiteX3" fmla="*/ 1379162 w 1379162"/>
                <a:gd name="connsiteY3" fmla="*/ 1905367 h 2185433"/>
                <a:gd name="connsiteX4" fmla="*/ 689581 w 1379162"/>
                <a:gd name="connsiteY4" fmla="*/ 2185433 h 2185433"/>
                <a:gd name="connsiteX5" fmla="*/ 0 w 1379162"/>
                <a:gd name="connsiteY5" fmla="*/ 1905367 h 2185433"/>
                <a:gd name="connsiteX6" fmla="*/ 559510 w 1379162"/>
                <a:gd name="connsiteY6" fmla="*/ 50079 h 2185433"/>
                <a:gd name="connsiteX0" fmla="*/ 559510 w 1379162"/>
                <a:gd name="connsiteY0" fmla="*/ 52984 h 2188338"/>
                <a:gd name="connsiteX1" fmla="*/ 818240 w 1379162"/>
                <a:gd name="connsiteY1" fmla="*/ 52984 h 2188338"/>
                <a:gd name="connsiteX2" fmla="*/ 1375721 w 1379162"/>
                <a:gd name="connsiteY2" fmla="*/ 1894407 h 2188338"/>
                <a:gd name="connsiteX3" fmla="*/ 1379162 w 1379162"/>
                <a:gd name="connsiteY3" fmla="*/ 1908272 h 2188338"/>
                <a:gd name="connsiteX4" fmla="*/ 689581 w 1379162"/>
                <a:gd name="connsiteY4" fmla="*/ 2188338 h 2188338"/>
                <a:gd name="connsiteX5" fmla="*/ 0 w 1379162"/>
                <a:gd name="connsiteY5" fmla="*/ 1908272 h 2188338"/>
                <a:gd name="connsiteX6" fmla="*/ 559510 w 1379162"/>
                <a:gd name="connsiteY6" fmla="*/ 52984 h 2188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79162" h="2188338">
                  <a:moveTo>
                    <a:pt x="559510" y="52984"/>
                  </a:moveTo>
                  <a:cubicBezTo>
                    <a:pt x="593366" y="5359"/>
                    <a:pt x="731997" y="-37503"/>
                    <a:pt x="818240" y="52984"/>
                  </a:cubicBezTo>
                  <a:cubicBezTo>
                    <a:pt x="816162" y="50325"/>
                    <a:pt x="1282234" y="1585192"/>
                    <a:pt x="1375721" y="1894407"/>
                  </a:cubicBezTo>
                  <a:cubicBezTo>
                    <a:pt x="1378870" y="1898789"/>
                    <a:pt x="1379162" y="1903517"/>
                    <a:pt x="1379162" y="1908272"/>
                  </a:cubicBezTo>
                  <a:cubicBezTo>
                    <a:pt x="1379162" y="2062948"/>
                    <a:pt x="1070426" y="2188338"/>
                    <a:pt x="689581" y="2188338"/>
                  </a:cubicBezTo>
                  <a:cubicBezTo>
                    <a:pt x="308736" y="2188338"/>
                    <a:pt x="0" y="2062948"/>
                    <a:pt x="0" y="1908272"/>
                  </a:cubicBezTo>
                  <a:lnTo>
                    <a:pt x="559510" y="52984"/>
                  </a:lnTo>
                  <a:close/>
                </a:path>
              </a:pathLst>
            </a:custGeom>
            <a:gradFill flip="none" rotWithShape="1">
              <a:gsLst>
                <a:gs pos="70000">
                  <a:srgbClr val="FF810E"/>
                </a:gs>
                <a:gs pos="31000">
                  <a:srgbClr val="FF7711"/>
                </a:gs>
                <a:gs pos="53000">
                  <a:srgbClr val="FFB001"/>
                </a:gs>
                <a:gs pos="89000">
                  <a:srgbClr val="D74E05"/>
                </a:gs>
                <a:gs pos="0">
                  <a:srgbClr val="C73E01"/>
                </a:gs>
              </a:gsLst>
              <a:lin ang="11100000" scaled="0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椭圆 10"/>
            <p:cNvSpPr/>
            <p:nvPr/>
          </p:nvSpPr>
          <p:spPr>
            <a:xfrm>
              <a:off x="7265175" y="3236502"/>
              <a:ext cx="757450" cy="428951"/>
            </a:xfrm>
            <a:custGeom>
              <a:avLst/>
              <a:gdLst/>
              <a:ahLst/>
              <a:cxnLst/>
              <a:rect l="l" t="t" r="r" b="b"/>
              <a:pathLst>
                <a:path w="590834" h="334594">
                  <a:moveTo>
                    <a:pt x="86928" y="0"/>
                  </a:moveTo>
                  <a:cubicBezTo>
                    <a:pt x="160265" y="23782"/>
                    <a:pt x="240109" y="35684"/>
                    <a:pt x="323402" y="35684"/>
                  </a:cubicBezTo>
                  <a:cubicBezTo>
                    <a:pt x="387332" y="35684"/>
                    <a:pt x="449230" y="28672"/>
                    <a:pt x="507434" y="13120"/>
                  </a:cubicBezTo>
                  <a:cubicBezTo>
                    <a:pt x="531772" y="93575"/>
                    <a:pt x="560176" y="187373"/>
                    <a:pt x="590834" y="288543"/>
                  </a:cubicBezTo>
                  <a:cubicBezTo>
                    <a:pt x="499769" y="318822"/>
                    <a:pt x="400175" y="334594"/>
                    <a:pt x="296010" y="334594"/>
                  </a:cubicBezTo>
                  <a:cubicBezTo>
                    <a:pt x="191403" y="334594"/>
                    <a:pt x="91406" y="318688"/>
                    <a:pt x="0" y="288246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65000"/>
                  </a:schemeClr>
                </a:gs>
                <a:gs pos="0">
                  <a:schemeClr val="bg1">
                    <a:lumMod val="65000"/>
                  </a:schemeClr>
                </a:gs>
                <a:gs pos="55000">
                  <a:schemeClr val="bg1"/>
                </a:gs>
              </a:gsLst>
              <a:lin ang="11100000" scaled="0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椭圆 10"/>
            <p:cNvSpPr/>
            <p:nvPr/>
          </p:nvSpPr>
          <p:spPr>
            <a:xfrm>
              <a:off x="7054882" y="3975550"/>
              <a:ext cx="1181099" cy="418737"/>
            </a:xfrm>
            <a:custGeom>
              <a:avLst/>
              <a:gdLst/>
              <a:ahLst/>
              <a:cxnLst/>
              <a:rect l="l" t="t" r="r" b="b"/>
              <a:pathLst>
                <a:path w="1082218" h="392352">
                  <a:moveTo>
                    <a:pt x="92746" y="0"/>
                  </a:moveTo>
                  <a:cubicBezTo>
                    <a:pt x="229132" y="56158"/>
                    <a:pt x="381210" y="86960"/>
                    <a:pt x="541436" y="86960"/>
                  </a:cubicBezTo>
                  <a:cubicBezTo>
                    <a:pt x="701493" y="86960"/>
                    <a:pt x="853418" y="56223"/>
                    <a:pt x="989694" y="184"/>
                  </a:cubicBezTo>
                  <a:cubicBezTo>
                    <a:pt x="1021621" y="105469"/>
                    <a:pt x="1052999" y="208935"/>
                    <a:pt x="1082218" y="305289"/>
                  </a:cubicBezTo>
                  <a:cubicBezTo>
                    <a:pt x="917102" y="361516"/>
                    <a:pt x="732512" y="392352"/>
                    <a:pt x="537839" y="392352"/>
                  </a:cubicBezTo>
                  <a:cubicBezTo>
                    <a:pt x="345739" y="392352"/>
                    <a:pt x="163457" y="362325"/>
                    <a:pt x="0" y="307539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65000"/>
                  </a:schemeClr>
                </a:gs>
                <a:gs pos="0">
                  <a:schemeClr val="bg1">
                    <a:lumMod val="65000"/>
                  </a:schemeClr>
                </a:gs>
                <a:gs pos="55000">
                  <a:schemeClr val="bg1"/>
                </a:gs>
              </a:gsLst>
              <a:lin ang="11100000" scaled="0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476038" y="2952443"/>
            <a:ext cx="996548" cy="1783868"/>
            <a:chOff x="6876256" y="2742174"/>
            <a:chExt cx="1513892" cy="2709936"/>
          </a:xfrm>
        </p:grpSpPr>
        <p:sp>
          <p:nvSpPr>
            <p:cNvPr id="22" name="圆角矩形 21"/>
            <p:cNvSpPr/>
            <p:nvPr/>
          </p:nvSpPr>
          <p:spPr>
            <a:xfrm>
              <a:off x="6876256" y="4093288"/>
              <a:ext cx="1512168" cy="1358822"/>
            </a:xfrm>
            <a:prstGeom prst="roundRect">
              <a:avLst>
                <a:gd name="adj" fmla="val 5673"/>
              </a:avLst>
            </a:prstGeom>
            <a:gradFill flip="none" rotWithShape="1">
              <a:gsLst>
                <a:gs pos="42000">
                  <a:srgbClr val="FF7711"/>
                </a:gs>
                <a:gs pos="8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</a:gsLst>
              <a:lin ang="6600000" scaled="0"/>
              <a:tileRect/>
            </a:gradFill>
            <a:ln>
              <a:noFill/>
            </a:ln>
            <a:scene3d>
              <a:camera prst="isometricOffAxis1Top">
                <a:rot lat="19308370" lon="17994607" rev="3982837"/>
              </a:camera>
              <a:lightRig rig="soft" dir="t"/>
            </a:scene3d>
            <a:sp3d extrusionH="63500"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6877980" y="4082395"/>
              <a:ext cx="1512168" cy="1358822"/>
            </a:xfrm>
            <a:prstGeom prst="roundRect">
              <a:avLst>
                <a:gd name="adj" fmla="val 5673"/>
              </a:avLst>
            </a:prstGeom>
            <a:noFill/>
            <a:ln>
              <a:noFill/>
            </a:ln>
            <a:scene3d>
              <a:camera prst="isometricOffAxis1Top">
                <a:rot lat="19308370" lon="17994607" rev="3982837"/>
              </a:camera>
              <a:lightRig rig="sof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椭圆 10"/>
            <p:cNvSpPr/>
            <p:nvPr/>
          </p:nvSpPr>
          <p:spPr>
            <a:xfrm>
              <a:off x="6954318" y="2742174"/>
              <a:ext cx="1379162" cy="2188338"/>
            </a:xfrm>
            <a:custGeom>
              <a:avLst/>
              <a:gdLst>
                <a:gd name="connsiteX0" fmla="*/ 564273 w 1405538"/>
                <a:gd name="connsiteY0" fmla="*/ 0 h 2135354"/>
                <a:gd name="connsiteX1" fmla="*/ 823003 w 1405538"/>
                <a:gd name="connsiteY1" fmla="*/ 0 h 2135354"/>
                <a:gd name="connsiteX2" fmla="*/ 1405538 w 1405538"/>
                <a:gd name="connsiteY2" fmla="*/ 1732147 h 2135354"/>
                <a:gd name="connsiteX3" fmla="*/ 1387275 w 1405538"/>
                <a:gd name="connsiteY3" fmla="*/ 1841423 h 2135354"/>
                <a:gd name="connsiteX4" fmla="*/ 1380484 w 1405538"/>
                <a:gd name="connsiteY4" fmla="*/ 1841423 h 2135354"/>
                <a:gd name="connsiteX5" fmla="*/ 1383925 w 1405538"/>
                <a:gd name="connsiteY5" fmla="*/ 1855288 h 2135354"/>
                <a:gd name="connsiteX6" fmla="*/ 694344 w 1405538"/>
                <a:gd name="connsiteY6" fmla="*/ 2135354 h 2135354"/>
                <a:gd name="connsiteX7" fmla="*/ 4763 w 1405538"/>
                <a:gd name="connsiteY7" fmla="*/ 1855288 h 2135354"/>
                <a:gd name="connsiteX8" fmla="*/ 8205 w 1405538"/>
                <a:gd name="connsiteY8" fmla="*/ 1841423 h 2135354"/>
                <a:gd name="connsiteX9" fmla="*/ 0 w 1405538"/>
                <a:gd name="connsiteY9" fmla="*/ 1841423 h 2135354"/>
                <a:gd name="connsiteX10" fmla="*/ 564273 w 1405538"/>
                <a:gd name="connsiteY10" fmla="*/ 0 h 2135354"/>
                <a:gd name="connsiteX0" fmla="*/ 616661 w 1457926"/>
                <a:gd name="connsiteY0" fmla="*/ 0 h 2135354"/>
                <a:gd name="connsiteX1" fmla="*/ 875391 w 1457926"/>
                <a:gd name="connsiteY1" fmla="*/ 0 h 2135354"/>
                <a:gd name="connsiteX2" fmla="*/ 1457926 w 1457926"/>
                <a:gd name="connsiteY2" fmla="*/ 1732147 h 2135354"/>
                <a:gd name="connsiteX3" fmla="*/ 1439663 w 1457926"/>
                <a:gd name="connsiteY3" fmla="*/ 1841423 h 2135354"/>
                <a:gd name="connsiteX4" fmla="*/ 1432872 w 1457926"/>
                <a:gd name="connsiteY4" fmla="*/ 1841423 h 2135354"/>
                <a:gd name="connsiteX5" fmla="*/ 1436313 w 1457926"/>
                <a:gd name="connsiteY5" fmla="*/ 1855288 h 2135354"/>
                <a:gd name="connsiteX6" fmla="*/ 746732 w 1457926"/>
                <a:gd name="connsiteY6" fmla="*/ 2135354 h 2135354"/>
                <a:gd name="connsiteX7" fmla="*/ 57151 w 1457926"/>
                <a:gd name="connsiteY7" fmla="*/ 1855288 h 2135354"/>
                <a:gd name="connsiteX8" fmla="*/ 60593 w 1457926"/>
                <a:gd name="connsiteY8" fmla="*/ 1841423 h 2135354"/>
                <a:gd name="connsiteX9" fmla="*/ 0 w 1457926"/>
                <a:gd name="connsiteY9" fmla="*/ 1731886 h 2135354"/>
                <a:gd name="connsiteX10" fmla="*/ 616661 w 1457926"/>
                <a:gd name="connsiteY10" fmla="*/ 0 h 2135354"/>
                <a:gd name="connsiteX0" fmla="*/ 689418 w 1530683"/>
                <a:gd name="connsiteY0" fmla="*/ 0 h 2135354"/>
                <a:gd name="connsiteX1" fmla="*/ 948148 w 1530683"/>
                <a:gd name="connsiteY1" fmla="*/ 0 h 2135354"/>
                <a:gd name="connsiteX2" fmla="*/ 1530683 w 1530683"/>
                <a:gd name="connsiteY2" fmla="*/ 1732147 h 2135354"/>
                <a:gd name="connsiteX3" fmla="*/ 1512420 w 1530683"/>
                <a:gd name="connsiteY3" fmla="*/ 1841423 h 2135354"/>
                <a:gd name="connsiteX4" fmla="*/ 1505629 w 1530683"/>
                <a:gd name="connsiteY4" fmla="*/ 1841423 h 2135354"/>
                <a:gd name="connsiteX5" fmla="*/ 1509070 w 1530683"/>
                <a:gd name="connsiteY5" fmla="*/ 1855288 h 2135354"/>
                <a:gd name="connsiteX6" fmla="*/ 819489 w 1530683"/>
                <a:gd name="connsiteY6" fmla="*/ 2135354 h 2135354"/>
                <a:gd name="connsiteX7" fmla="*/ 129908 w 1530683"/>
                <a:gd name="connsiteY7" fmla="*/ 1855288 h 2135354"/>
                <a:gd name="connsiteX8" fmla="*/ 0 w 1530683"/>
                <a:gd name="connsiteY8" fmla="*/ 1841423 h 2135354"/>
                <a:gd name="connsiteX9" fmla="*/ 72757 w 1530683"/>
                <a:gd name="connsiteY9" fmla="*/ 1731886 h 2135354"/>
                <a:gd name="connsiteX10" fmla="*/ 689418 w 1530683"/>
                <a:gd name="connsiteY10" fmla="*/ 0 h 2135354"/>
                <a:gd name="connsiteX0" fmla="*/ 616661 w 1457926"/>
                <a:gd name="connsiteY0" fmla="*/ 0 h 2135354"/>
                <a:gd name="connsiteX1" fmla="*/ 875391 w 1457926"/>
                <a:gd name="connsiteY1" fmla="*/ 0 h 2135354"/>
                <a:gd name="connsiteX2" fmla="*/ 1457926 w 1457926"/>
                <a:gd name="connsiteY2" fmla="*/ 1732147 h 2135354"/>
                <a:gd name="connsiteX3" fmla="*/ 1439663 w 1457926"/>
                <a:gd name="connsiteY3" fmla="*/ 1841423 h 2135354"/>
                <a:gd name="connsiteX4" fmla="*/ 1432872 w 1457926"/>
                <a:gd name="connsiteY4" fmla="*/ 1841423 h 2135354"/>
                <a:gd name="connsiteX5" fmla="*/ 1436313 w 1457926"/>
                <a:gd name="connsiteY5" fmla="*/ 1855288 h 2135354"/>
                <a:gd name="connsiteX6" fmla="*/ 746732 w 1457926"/>
                <a:gd name="connsiteY6" fmla="*/ 2135354 h 2135354"/>
                <a:gd name="connsiteX7" fmla="*/ 57151 w 1457926"/>
                <a:gd name="connsiteY7" fmla="*/ 1855288 h 2135354"/>
                <a:gd name="connsiteX8" fmla="*/ 0 w 1457926"/>
                <a:gd name="connsiteY8" fmla="*/ 1731886 h 2135354"/>
                <a:gd name="connsiteX9" fmla="*/ 616661 w 1457926"/>
                <a:gd name="connsiteY9" fmla="*/ 0 h 2135354"/>
                <a:gd name="connsiteX0" fmla="*/ 559510 w 1400775"/>
                <a:gd name="connsiteY0" fmla="*/ 0 h 2135354"/>
                <a:gd name="connsiteX1" fmla="*/ 818240 w 1400775"/>
                <a:gd name="connsiteY1" fmla="*/ 0 h 2135354"/>
                <a:gd name="connsiteX2" fmla="*/ 1400775 w 1400775"/>
                <a:gd name="connsiteY2" fmla="*/ 1732147 h 2135354"/>
                <a:gd name="connsiteX3" fmla="*/ 1382512 w 1400775"/>
                <a:gd name="connsiteY3" fmla="*/ 1841423 h 2135354"/>
                <a:gd name="connsiteX4" fmla="*/ 1375721 w 1400775"/>
                <a:gd name="connsiteY4" fmla="*/ 1841423 h 2135354"/>
                <a:gd name="connsiteX5" fmla="*/ 1379162 w 1400775"/>
                <a:gd name="connsiteY5" fmla="*/ 1855288 h 2135354"/>
                <a:gd name="connsiteX6" fmla="*/ 689581 w 1400775"/>
                <a:gd name="connsiteY6" fmla="*/ 2135354 h 2135354"/>
                <a:gd name="connsiteX7" fmla="*/ 0 w 1400775"/>
                <a:gd name="connsiteY7" fmla="*/ 1855288 h 2135354"/>
                <a:gd name="connsiteX8" fmla="*/ 559510 w 1400775"/>
                <a:gd name="connsiteY8" fmla="*/ 0 h 2135354"/>
                <a:gd name="connsiteX0" fmla="*/ 559510 w 1382512"/>
                <a:gd name="connsiteY0" fmla="*/ 0 h 2135354"/>
                <a:gd name="connsiteX1" fmla="*/ 818240 w 1382512"/>
                <a:gd name="connsiteY1" fmla="*/ 0 h 2135354"/>
                <a:gd name="connsiteX2" fmla="*/ 1382512 w 1382512"/>
                <a:gd name="connsiteY2" fmla="*/ 1841423 h 2135354"/>
                <a:gd name="connsiteX3" fmla="*/ 1375721 w 1382512"/>
                <a:gd name="connsiteY3" fmla="*/ 1841423 h 2135354"/>
                <a:gd name="connsiteX4" fmla="*/ 1379162 w 1382512"/>
                <a:gd name="connsiteY4" fmla="*/ 1855288 h 2135354"/>
                <a:gd name="connsiteX5" fmla="*/ 689581 w 1382512"/>
                <a:gd name="connsiteY5" fmla="*/ 2135354 h 2135354"/>
                <a:gd name="connsiteX6" fmla="*/ 0 w 1382512"/>
                <a:gd name="connsiteY6" fmla="*/ 1855288 h 2135354"/>
                <a:gd name="connsiteX7" fmla="*/ 559510 w 1382512"/>
                <a:gd name="connsiteY7" fmla="*/ 0 h 2135354"/>
                <a:gd name="connsiteX0" fmla="*/ 559510 w 1392037"/>
                <a:gd name="connsiteY0" fmla="*/ 0 h 2135354"/>
                <a:gd name="connsiteX1" fmla="*/ 818240 w 1392037"/>
                <a:gd name="connsiteY1" fmla="*/ 0 h 2135354"/>
                <a:gd name="connsiteX2" fmla="*/ 1392037 w 1392037"/>
                <a:gd name="connsiteY2" fmla="*/ 1727123 h 2135354"/>
                <a:gd name="connsiteX3" fmla="*/ 1375721 w 1392037"/>
                <a:gd name="connsiteY3" fmla="*/ 1841423 h 2135354"/>
                <a:gd name="connsiteX4" fmla="*/ 1379162 w 1392037"/>
                <a:gd name="connsiteY4" fmla="*/ 1855288 h 2135354"/>
                <a:gd name="connsiteX5" fmla="*/ 689581 w 1392037"/>
                <a:gd name="connsiteY5" fmla="*/ 2135354 h 2135354"/>
                <a:gd name="connsiteX6" fmla="*/ 0 w 1392037"/>
                <a:gd name="connsiteY6" fmla="*/ 1855288 h 2135354"/>
                <a:gd name="connsiteX7" fmla="*/ 559510 w 1392037"/>
                <a:gd name="connsiteY7" fmla="*/ 0 h 2135354"/>
                <a:gd name="connsiteX0" fmla="*/ 559510 w 1379162"/>
                <a:gd name="connsiteY0" fmla="*/ 0 h 2135354"/>
                <a:gd name="connsiteX1" fmla="*/ 818240 w 1379162"/>
                <a:gd name="connsiteY1" fmla="*/ 0 h 2135354"/>
                <a:gd name="connsiteX2" fmla="*/ 1375721 w 1379162"/>
                <a:gd name="connsiteY2" fmla="*/ 1841423 h 2135354"/>
                <a:gd name="connsiteX3" fmla="*/ 1379162 w 1379162"/>
                <a:gd name="connsiteY3" fmla="*/ 1855288 h 2135354"/>
                <a:gd name="connsiteX4" fmla="*/ 689581 w 1379162"/>
                <a:gd name="connsiteY4" fmla="*/ 2135354 h 2135354"/>
                <a:gd name="connsiteX5" fmla="*/ 0 w 1379162"/>
                <a:gd name="connsiteY5" fmla="*/ 1855288 h 2135354"/>
                <a:gd name="connsiteX6" fmla="*/ 559510 w 1379162"/>
                <a:gd name="connsiteY6" fmla="*/ 0 h 2135354"/>
                <a:gd name="connsiteX0" fmla="*/ 559510 w 1379162"/>
                <a:gd name="connsiteY0" fmla="*/ 3 h 2135357"/>
                <a:gd name="connsiteX1" fmla="*/ 818240 w 1379162"/>
                <a:gd name="connsiteY1" fmla="*/ 3 h 2135357"/>
                <a:gd name="connsiteX2" fmla="*/ 1375721 w 1379162"/>
                <a:gd name="connsiteY2" fmla="*/ 1841426 h 2135357"/>
                <a:gd name="connsiteX3" fmla="*/ 1379162 w 1379162"/>
                <a:gd name="connsiteY3" fmla="*/ 1855291 h 2135357"/>
                <a:gd name="connsiteX4" fmla="*/ 689581 w 1379162"/>
                <a:gd name="connsiteY4" fmla="*/ 2135357 h 2135357"/>
                <a:gd name="connsiteX5" fmla="*/ 0 w 1379162"/>
                <a:gd name="connsiteY5" fmla="*/ 1855291 h 2135357"/>
                <a:gd name="connsiteX6" fmla="*/ 559510 w 1379162"/>
                <a:gd name="connsiteY6" fmla="*/ 3 h 2135357"/>
                <a:gd name="connsiteX0" fmla="*/ 559510 w 1379162"/>
                <a:gd name="connsiteY0" fmla="*/ 40216 h 2175570"/>
                <a:gd name="connsiteX1" fmla="*/ 818240 w 1379162"/>
                <a:gd name="connsiteY1" fmla="*/ 40216 h 2175570"/>
                <a:gd name="connsiteX2" fmla="*/ 1375721 w 1379162"/>
                <a:gd name="connsiteY2" fmla="*/ 1881639 h 2175570"/>
                <a:gd name="connsiteX3" fmla="*/ 1379162 w 1379162"/>
                <a:gd name="connsiteY3" fmla="*/ 1895504 h 2175570"/>
                <a:gd name="connsiteX4" fmla="*/ 689581 w 1379162"/>
                <a:gd name="connsiteY4" fmla="*/ 2175570 h 2175570"/>
                <a:gd name="connsiteX5" fmla="*/ 0 w 1379162"/>
                <a:gd name="connsiteY5" fmla="*/ 1895504 h 2175570"/>
                <a:gd name="connsiteX6" fmla="*/ 559510 w 1379162"/>
                <a:gd name="connsiteY6" fmla="*/ 40216 h 2175570"/>
                <a:gd name="connsiteX0" fmla="*/ 559510 w 1379162"/>
                <a:gd name="connsiteY0" fmla="*/ 50079 h 2185433"/>
                <a:gd name="connsiteX1" fmla="*/ 818240 w 1379162"/>
                <a:gd name="connsiteY1" fmla="*/ 50079 h 2185433"/>
                <a:gd name="connsiteX2" fmla="*/ 1375721 w 1379162"/>
                <a:gd name="connsiteY2" fmla="*/ 1891502 h 2185433"/>
                <a:gd name="connsiteX3" fmla="*/ 1379162 w 1379162"/>
                <a:gd name="connsiteY3" fmla="*/ 1905367 h 2185433"/>
                <a:gd name="connsiteX4" fmla="*/ 689581 w 1379162"/>
                <a:gd name="connsiteY4" fmla="*/ 2185433 h 2185433"/>
                <a:gd name="connsiteX5" fmla="*/ 0 w 1379162"/>
                <a:gd name="connsiteY5" fmla="*/ 1905367 h 2185433"/>
                <a:gd name="connsiteX6" fmla="*/ 559510 w 1379162"/>
                <a:gd name="connsiteY6" fmla="*/ 50079 h 2185433"/>
                <a:gd name="connsiteX0" fmla="*/ 559510 w 1379162"/>
                <a:gd name="connsiteY0" fmla="*/ 52984 h 2188338"/>
                <a:gd name="connsiteX1" fmla="*/ 818240 w 1379162"/>
                <a:gd name="connsiteY1" fmla="*/ 52984 h 2188338"/>
                <a:gd name="connsiteX2" fmla="*/ 1375721 w 1379162"/>
                <a:gd name="connsiteY2" fmla="*/ 1894407 h 2188338"/>
                <a:gd name="connsiteX3" fmla="*/ 1379162 w 1379162"/>
                <a:gd name="connsiteY3" fmla="*/ 1908272 h 2188338"/>
                <a:gd name="connsiteX4" fmla="*/ 689581 w 1379162"/>
                <a:gd name="connsiteY4" fmla="*/ 2188338 h 2188338"/>
                <a:gd name="connsiteX5" fmla="*/ 0 w 1379162"/>
                <a:gd name="connsiteY5" fmla="*/ 1908272 h 2188338"/>
                <a:gd name="connsiteX6" fmla="*/ 559510 w 1379162"/>
                <a:gd name="connsiteY6" fmla="*/ 52984 h 2188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79162" h="2188338">
                  <a:moveTo>
                    <a:pt x="559510" y="52984"/>
                  </a:moveTo>
                  <a:cubicBezTo>
                    <a:pt x="593366" y="5359"/>
                    <a:pt x="731997" y="-37503"/>
                    <a:pt x="818240" y="52984"/>
                  </a:cubicBezTo>
                  <a:cubicBezTo>
                    <a:pt x="816162" y="50325"/>
                    <a:pt x="1282234" y="1585192"/>
                    <a:pt x="1375721" y="1894407"/>
                  </a:cubicBezTo>
                  <a:cubicBezTo>
                    <a:pt x="1378870" y="1898789"/>
                    <a:pt x="1379162" y="1903517"/>
                    <a:pt x="1379162" y="1908272"/>
                  </a:cubicBezTo>
                  <a:cubicBezTo>
                    <a:pt x="1379162" y="2062948"/>
                    <a:pt x="1070426" y="2188338"/>
                    <a:pt x="689581" y="2188338"/>
                  </a:cubicBezTo>
                  <a:cubicBezTo>
                    <a:pt x="308736" y="2188338"/>
                    <a:pt x="0" y="2062948"/>
                    <a:pt x="0" y="1908272"/>
                  </a:cubicBezTo>
                  <a:lnTo>
                    <a:pt x="559510" y="52984"/>
                  </a:lnTo>
                  <a:close/>
                </a:path>
              </a:pathLst>
            </a:custGeom>
            <a:gradFill flip="none" rotWithShape="1">
              <a:gsLst>
                <a:gs pos="70000">
                  <a:srgbClr val="FF810E"/>
                </a:gs>
                <a:gs pos="31000">
                  <a:srgbClr val="FF7711"/>
                </a:gs>
                <a:gs pos="53000">
                  <a:srgbClr val="FFB001"/>
                </a:gs>
                <a:gs pos="89000">
                  <a:srgbClr val="D74E05"/>
                </a:gs>
                <a:gs pos="0">
                  <a:srgbClr val="C73E01"/>
                </a:gs>
              </a:gsLst>
              <a:lin ang="11100000" scaled="0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椭圆 10"/>
            <p:cNvSpPr/>
            <p:nvPr/>
          </p:nvSpPr>
          <p:spPr>
            <a:xfrm>
              <a:off x="7265174" y="3236502"/>
              <a:ext cx="757450" cy="428950"/>
            </a:xfrm>
            <a:custGeom>
              <a:avLst/>
              <a:gdLst/>
              <a:ahLst/>
              <a:cxnLst/>
              <a:rect l="l" t="t" r="r" b="b"/>
              <a:pathLst>
                <a:path w="590834" h="334594">
                  <a:moveTo>
                    <a:pt x="86928" y="0"/>
                  </a:moveTo>
                  <a:cubicBezTo>
                    <a:pt x="160265" y="23782"/>
                    <a:pt x="240109" y="35684"/>
                    <a:pt x="323402" y="35684"/>
                  </a:cubicBezTo>
                  <a:cubicBezTo>
                    <a:pt x="387332" y="35684"/>
                    <a:pt x="449230" y="28672"/>
                    <a:pt x="507434" y="13120"/>
                  </a:cubicBezTo>
                  <a:cubicBezTo>
                    <a:pt x="531772" y="93575"/>
                    <a:pt x="560176" y="187373"/>
                    <a:pt x="590834" y="288543"/>
                  </a:cubicBezTo>
                  <a:cubicBezTo>
                    <a:pt x="499769" y="318822"/>
                    <a:pt x="400175" y="334594"/>
                    <a:pt x="296010" y="334594"/>
                  </a:cubicBezTo>
                  <a:cubicBezTo>
                    <a:pt x="191403" y="334594"/>
                    <a:pt x="91406" y="318688"/>
                    <a:pt x="0" y="288246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65000"/>
                  </a:schemeClr>
                </a:gs>
                <a:gs pos="0">
                  <a:schemeClr val="bg1">
                    <a:lumMod val="65000"/>
                  </a:schemeClr>
                </a:gs>
                <a:gs pos="55000">
                  <a:schemeClr val="bg1"/>
                </a:gs>
              </a:gsLst>
              <a:lin ang="11100000" scaled="0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椭圆 10"/>
            <p:cNvSpPr/>
            <p:nvPr/>
          </p:nvSpPr>
          <p:spPr>
            <a:xfrm>
              <a:off x="7054884" y="3975550"/>
              <a:ext cx="1181099" cy="418738"/>
            </a:xfrm>
            <a:custGeom>
              <a:avLst/>
              <a:gdLst/>
              <a:ahLst/>
              <a:cxnLst/>
              <a:rect l="l" t="t" r="r" b="b"/>
              <a:pathLst>
                <a:path w="1082218" h="392352">
                  <a:moveTo>
                    <a:pt x="92746" y="0"/>
                  </a:moveTo>
                  <a:cubicBezTo>
                    <a:pt x="229132" y="56158"/>
                    <a:pt x="381210" y="86960"/>
                    <a:pt x="541436" y="86960"/>
                  </a:cubicBezTo>
                  <a:cubicBezTo>
                    <a:pt x="701493" y="86960"/>
                    <a:pt x="853418" y="56223"/>
                    <a:pt x="989694" y="184"/>
                  </a:cubicBezTo>
                  <a:cubicBezTo>
                    <a:pt x="1021621" y="105469"/>
                    <a:pt x="1052999" y="208935"/>
                    <a:pt x="1082218" y="305289"/>
                  </a:cubicBezTo>
                  <a:cubicBezTo>
                    <a:pt x="917102" y="361516"/>
                    <a:pt x="732512" y="392352"/>
                    <a:pt x="537839" y="392352"/>
                  </a:cubicBezTo>
                  <a:cubicBezTo>
                    <a:pt x="345739" y="392352"/>
                    <a:pt x="163457" y="362325"/>
                    <a:pt x="0" y="307539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65000"/>
                  </a:schemeClr>
                </a:gs>
                <a:gs pos="0">
                  <a:schemeClr val="bg1">
                    <a:lumMod val="65000"/>
                  </a:schemeClr>
                </a:gs>
                <a:gs pos="55000">
                  <a:schemeClr val="bg1"/>
                </a:gs>
              </a:gsLst>
              <a:lin ang="11100000" scaled="0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7" name="任意多边形 26"/>
          <p:cNvSpPr/>
          <p:nvPr/>
        </p:nvSpPr>
        <p:spPr>
          <a:xfrm>
            <a:off x="641349" y="4050599"/>
            <a:ext cx="7613650" cy="682824"/>
          </a:xfrm>
          <a:custGeom>
            <a:avLst/>
            <a:gdLst>
              <a:gd name="connsiteX0" fmla="*/ 0 w 8064500"/>
              <a:gd name="connsiteY0" fmla="*/ 685800 h 774700"/>
              <a:gd name="connsiteX1" fmla="*/ 1549400 w 8064500"/>
              <a:gd name="connsiteY1" fmla="*/ 12700 h 774700"/>
              <a:gd name="connsiteX2" fmla="*/ 2857500 w 8064500"/>
              <a:gd name="connsiteY2" fmla="*/ 596900 h 774700"/>
              <a:gd name="connsiteX3" fmla="*/ 4140200 w 8064500"/>
              <a:gd name="connsiteY3" fmla="*/ 12700 h 774700"/>
              <a:gd name="connsiteX4" fmla="*/ 5613400 w 8064500"/>
              <a:gd name="connsiteY4" fmla="*/ 774700 h 774700"/>
              <a:gd name="connsiteX5" fmla="*/ 6908800 w 8064500"/>
              <a:gd name="connsiteY5" fmla="*/ 0 h 774700"/>
              <a:gd name="connsiteX6" fmla="*/ 8064500 w 8064500"/>
              <a:gd name="connsiteY6" fmla="*/ 508000 h 774700"/>
              <a:gd name="connsiteX0" fmla="*/ 0 w 8064500"/>
              <a:gd name="connsiteY0" fmla="*/ 685800 h 774700"/>
              <a:gd name="connsiteX1" fmla="*/ 1549400 w 8064500"/>
              <a:gd name="connsiteY1" fmla="*/ 12700 h 774700"/>
              <a:gd name="connsiteX2" fmla="*/ 2857500 w 8064500"/>
              <a:gd name="connsiteY2" fmla="*/ 596900 h 774700"/>
              <a:gd name="connsiteX3" fmla="*/ 4140200 w 8064500"/>
              <a:gd name="connsiteY3" fmla="*/ 12700 h 774700"/>
              <a:gd name="connsiteX4" fmla="*/ 5613400 w 8064500"/>
              <a:gd name="connsiteY4" fmla="*/ 774700 h 774700"/>
              <a:gd name="connsiteX5" fmla="*/ 6908800 w 8064500"/>
              <a:gd name="connsiteY5" fmla="*/ 0 h 774700"/>
              <a:gd name="connsiteX6" fmla="*/ 8064500 w 8064500"/>
              <a:gd name="connsiteY6" fmla="*/ 508000 h 774700"/>
              <a:gd name="connsiteX0" fmla="*/ 0 w 8064500"/>
              <a:gd name="connsiteY0" fmla="*/ 685800 h 774700"/>
              <a:gd name="connsiteX1" fmla="*/ 1549400 w 8064500"/>
              <a:gd name="connsiteY1" fmla="*/ 12700 h 774700"/>
              <a:gd name="connsiteX2" fmla="*/ 2857500 w 8064500"/>
              <a:gd name="connsiteY2" fmla="*/ 596900 h 774700"/>
              <a:gd name="connsiteX3" fmla="*/ 4140200 w 8064500"/>
              <a:gd name="connsiteY3" fmla="*/ 12700 h 774700"/>
              <a:gd name="connsiteX4" fmla="*/ 5613400 w 8064500"/>
              <a:gd name="connsiteY4" fmla="*/ 774700 h 774700"/>
              <a:gd name="connsiteX5" fmla="*/ 6908800 w 8064500"/>
              <a:gd name="connsiteY5" fmla="*/ 0 h 774700"/>
              <a:gd name="connsiteX6" fmla="*/ 8064500 w 8064500"/>
              <a:gd name="connsiteY6" fmla="*/ 508000 h 774700"/>
              <a:gd name="connsiteX0" fmla="*/ 0 w 8064500"/>
              <a:gd name="connsiteY0" fmla="*/ 685800 h 774700"/>
              <a:gd name="connsiteX1" fmla="*/ 1549400 w 8064500"/>
              <a:gd name="connsiteY1" fmla="*/ 12700 h 774700"/>
              <a:gd name="connsiteX2" fmla="*/ 2857500 w 8064500"/>
              <a:gd name="connsiteY2" fmla="*/ 596900 h 774700"/>
              <a:gd name="connsiteX3" fmla="*/ 4140200 w 8064500"/>
              <a:gd name="connsiteY3" fmla="*/ 12700 h 774700"/>
              <a:gd name="connsiteX4" fmla="*/ 5613400 w 8064500"/>
              <a:gd name="connsiteY4" fmla="*/ 774700 h 774700"/>
              <a:gd name="connsiteX5" fmla="*/ 6908800 w 8064500"/>
              <a:gd name="connsiteY5" fmla="*/ 0 h 774700"/>
              <a:gd name="connsiteX6" fmla="*/ 8064500 w 8064500"/>
              <a:gd name="connsiteY6" fmla="*/ 508000 h 774700"/>
              <a:gd name="connsiteX0" fmla="*/ 0 w 8064500"/>
              <a:gd name="connsiteY0" fmla="*/ 685800 h 774700"/>
              <a:gd name="connsiteX1" fmla="*/ 1549400 w 8064500"/>
              <a:gd name="connsiteY1" fmla="*/ 12700 h 774700"/>
              <a:gd name="connsiteX2" fmla="*/ 2857500 w 8064500"/>
              <a:gd name="connsiteY2" fmla="*/ 596900 h 774700"/>
              <a:gd name="connsiteX3" fmla="*/ 4140200 w 8064500"/>
              <a:gd name="connsiteY3" fmla="*/ 12700 h 774700"/>
              <a:gd name="connsiteX4" fmla="*/ 5613400 w 8064500"/>
              <a:gd name="connsiteY4" fmla="*/ 774700 h 774700"/>
              <a:gd name="connsiteX5" fmla="*/ 6908800 w 8064500"/>
              <a:gd name="connsiteY5" fmla="*/ 0 h 774700"/>
              <a:gd name="connsiteX6" fmla="*/ 8064500 w 8064500"/>
              <a:gd name="connsiteY6" fmla="*/ 508000 h 774700"/>
              <a:gd name="connsiteX0" fmla="*/ 0 w 8064500"/>
              <a:gd name="connsiteY0" fmla="*/ 687223 h 776123"/>
              <a:gd name="connsiteX1" fmla="*/ 1549400 w 8064500"/>
              <a:gd name="connsiteY1" fmla="*/ 14123 h 776123"/>
              <a:gd name="connsiteX2" fmla="*/ 2857500 w 8064500"/>
              <a:gd name="connsiteY2" fmla="*/ 598323 h 776123"/>
              <a:gd name="connsiteX3" fmla="*/ 4140200 w 8064500"/>
              <a:gd name="connsiteY3" fmla="*/ 14123 h 776123"/>
              <a:gd name="connsiteX4" fmla="*/ 5613400 w 8064500"/>
              <a:gd name="connsiteY4" fmla="*/ 776123 h 776123"/>
              <a:gd name="connsiteX5" fmla="*/ 6908800 w 8064500"/>
              <a:gd name="connsiteY5" fmla="*/ 1423 h 776123"/>
              <a:gd name="connsiteX6" fmla="*/ 8064500 w 8064500"/>
              <a:gd name="connsiteY6" fmla="*/ 509423 h 776123"/>
              <a:gd name="connsiteX0" fmla="*/ 0 w 8064500"/>
              <a:gd name="connsiteY0" fmla="*/ 687223 h 776123"/>
              <a:gd name="connsiteX1" fmla="*/ 1549400 w 8064500"/>
              <a:gd name="connsiteY1" fmla="*/ 14123 h 776123"/>
              <a:gd name="connsiteX2" fmla="*/ 2857500 w 8064500"/>
              <a:gd name="connsiteY2" fmla="*/ 598323 h 776123"/>
              <a:gd name="connsiteX3" fmla="*/ 4140200 w 8064500"/>
              <a:gd name="connsiteY3" fmla="*/ 14123 h 776123"/>
              <a:gd name="connsiteX4" fmla="*/ 5613400 w 8064500"/>
              <a:gd name="connsiteY4" fmla="*/ 776123 h 776123"/>
              <a:gd name="connsiteX5" fmla="*/ 6908800 w 8064500"/>
              <a:gd name="connsiteY5" fmla="*/ 1423 h 776123"/>
              <a:gd name="connsiteX6" fmla="*/ 8064500 w 8064500"/>
              <a:gd name="connsiteY6" fmla="*/ 509423 h 776123"/>
              <a:gd name="connsiteX0" fmla="*/ 0 w 8064500"/>
              <a:gd name="connsiteY0" fmla="*/ 687223 h 776123"/>
              <a:gd name="connsiteX1" fmla="*/ 1549400 w 8064500"/>
              <a:gd name="connsiteY1" fmla="*/ 14123 h 776123"/>
              <a:gd name="connsiteX2" fmla="*/ 2857500 w 8064500"/>
              <a:gd name="connsiteY2" fmla="*/ 598323 h 776123"/>
              <a:gd name="connsiteX3" fmla="*/ 4140200 w 8064500"/>
              <a:gd name="connsiteY3" fmla="*/ 14123 h 776123"/>
              <a:gd name="connsiteX4" fmla="*/ 5613400 w 8064500"/>
              <a:gd name="connsiteY4" fmla="*/ 776123 h 776123"/>
              <a:gd name="connsiteX5" fmla="*/ 6908800 w 8064500"/>
              <a:gd name="connsiteY5" fmla="*/ 1423 h 776123"/>
              <a:gd name="connsiteX6" fmla="*/ 8064500 w 8064500"/>
              <a:gd name="connsiteY6" fmla="*/ 509423 h 776123"/>
              <a:gd name="connsiteX0" fmla="*/ 0 w 8064500"/>
              <a:gd name="connsiteY0" fmla="*/ 687223 h 778325"/>
              <a:gd name="connsiteX1" fmla="*/ 1549400 w 8064500"/>
              <a:gd name="connsiteY1" fmla="*/ 14123 h 778325"/>
              <a:gd name="connsiteX2" fmla="*/ 2857500 w 8064500"/>
              <a:gd name="connsiteY2" fmla="*/ 598323 h 778325"/>
              <a:gd name="connsiteX3" fmla="*/ 4140200 w 8064500"/>
              <a:gd name="connsiteY3" fmla="*/ 14123 h 778325"/>
              <a:gd name="connsiteX4" fmla="*/ 5613400 w 8064500"/>
              <a:gd name="connsiteY4" fmla="*/ 776123 h 778325"/>
              <a:gd name="connsiteX5" fmla="*/ 6908800 w 8064500"/>
              <a:gd name="connsiteY5" fmla="*/ 1423 h 778325"/>
              <a:gd name="connsiteX6" fmla="*/ 8064500 w 8064500"/>
              <a:gd name="connsiteY6" fmla="*/ 509423 h 778325"/>
              <a:gd name="connsiteX0" fmla="*/ 0 w 8064500"/>
              <a:gd name="connsiteY0" fmla="*/ 687223 h 777464"/>
              <a:gd name="connsiteX1" fmla="*/ 1549400 w 8064500"/>
              <a:gd name="connsiteY1" fmla="*/ 14123 h 777464"/>
              <a:gd name="connsiteX2" fmla="*/ 2857500 w 8064500"/>
              <a:gd name="connsiteY2" fmla="*/ 598323 h 777464"/>
              <a:gd name="connsiteX3" fmla="*/ 4140200 w 8064500"/>
              <a:gd name="connsiteY3" fmla="*/ 14123 h 777464"/>
              <a:gd name="connsiteX4" fmla="*/ 5613400 w 8064500"/>
              <a:gd name="connsiteY4" fmla="*/ 776123 h 777464"/>
              <a:gd name="connsiteX5" fmla="*/ 6908800 w 8064500"/>
              <a:gd name="connsiteY5" fmla="*/ 1423 h 777464"/>
              <a:gd name="connsiteX6" fmla="*/ 8064500 w 8064500"/>
              <a:gd name="connsiteY6" fmla="*/ 509423 h 777464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857500 w 8064500"/>
              <a:gd name="connsiteY2" fmla="*/ 598323 h 777047"/>
              <a:gd name="connsiteX3" fmla="*/ 41402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857500 w 8064500"/>
              <a:gd name="connsiteY2" fmla="*/ 598323 h 777047"/>
              <a:gd name="connsiteX3" fmla="*/ 41402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857500 w 8064500"/>
              <a:gd name="connsiteY2" fmla="*/ 598323 h 777047"/>
              <a:gd name="connsiteX3" fmla="*/ 41402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857500 w 8064500"/>
              <a:gd name="connsiteY2" fmla="*/ 598323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857500 w 8064500"/>
              <a:gd name="connsiteY2" fmla="*/ 598323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857500 w 8064500"/>
              <a:gd name="connsiteY2" fmla="*/ 598323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790825 w 8064500"/>
              <a:gd name="connsiteY2" fmla="*/ 664998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790825 w 8064500"/>
              <a:gd name="connsiteY2" fmla="*/ 664998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790825 w 8064500"/>
              <a:gd name="connsiteY2" fmla="*/ 664998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473200 w 8064500"/>
              <a:gd name="connsiteY1" fmla="*/ 14123 h 777047"/>
              <a:gd name="connsiteX2" fmla="*/ 2790825 w 8064500"/>
              <a:gd name="connsiteY2" fmla="*/ 664998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473200 w 8064500"/>
              <a:gd name="connsiteY1" fmla="*/ 14123 h 777047"/>
              <a:gd name="connsiteX2" fmla="*/ 2790825 w 8064500"/>
              <a:gd name="connsiteY2" fmla="*/ 664998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473200 w 8064500"/>
              <a:gd name="connsiteY1" fmla="*/ 14123 h 777047"/>
              <a:gd name="connsiteX2" fmla="*/ 2790825 w 8064500"/>
              <a:gd name="connsiteY2" fmla="*/ 664998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473200 w 8064500"/>
              <a:gd name="connsiteY1" fmla="*/ 14123 h 777047"/>
              <a:gd name="connsiteX2" fmla="*/ 2790825 w 8064500"/>
              <a:gd name="connsiteY2" fmla="*/ 664998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7816850"/>
              <a:gd name="connsiteY0" fmla="*/ 715798 h 777047"/>
              <a:gd name="connsiteX1" fmla="*/ 1225550 w 7816850"/>
              <a:gd name="connsiteY1" fmla="*/ 14123 h 777047"/>
              <a:gd name="connsiteX2" fmla="*/ 2543175 w 7816850"/>
              <a:gd name="connsiteY2" fmla="*/ 664998 h 777047"/>
              <a:gd name="connsiteX3" fmla="*/ 4006850 w 7816850"/>
              <a:gd name="connsiteY3" fmla="*/ 14123 h 777047"/>
              <a:gd name="connsiteX4" fmla="*/ 5365750 w 7816850"/>
              <a:gd name="connsiteY4" fmla="*/ 776123 h 777047"/>
              <a:gd name="connsiteX5" fmla="*/ 6661150 w 7816850"/>
              <a:gd name="connsiteY5" fmla="*/ 1423 h 777047"/>
              <a:gd name="connsiteX6" fmla="*/ 7816850 w 7816850"/>
              <a:gd name="connsiteY6" fmla="*/ 509423 h 777047"/>
              <a:gd name="connsiteX0" fmla="*/ 0 w 7816850"/>
              <a:gd name="connsiteY0" fmla="*/ 715798 h 777047"/>
              <a:gd name="connsiteX1" fmla="*/ 1225550 w 7816850"/>
              <a:gd name="connsiteY1" fmla="*/ 14123 h 777047"/>
              <a:gd name="connsiteX2" fmla="*/ 2543175 w 7816850"/>
              <a:gd name="connsiteY2" fmla="*/ 664998 h 777047"/>
              <a:gd name="connsiteX3" fmla="*/ 4006850 w 7816850"/>
              <a:gd name="connsiteY3" fmla="*/ 14123 h 777047"/>
              <a:gd name="connsiteX4" fmla="*/ 5365750 w 7816850"/>
              <a:gd name="connsiteY4" fmla="*/ 776123 h 777047"/>
              <a:gd name="connsiteX5" fmla="*/ 6661150 w 7816850"/>
              <a:gd name="connsiteY5" fmla="*/ 1423 h 777047"/>
              <a:gd name="connsiteX6" fmla="*/ 7816850 w 7816850"/>
              <a:gd name="connsiteY6" fmla="*/ 509423 h 777047"/>
              <a:gd name="connsiteX0" fmla="*/ 0 w 7816850"/>
              <a:gd name="connsiteY0" fmla="*/ 725269 h 786518"/>
              <a:gd name="connsiteX1" fmla="*/ 1225550 w 7816850"/>
              <a:gd name="connsiteY1" fmla="*/ 23594 h 786518"/>
              <a:gd name="connsiteX2" fmla="*/ 2543175 w 7816850"/>
              <a:gd name="connsiteY2" fmla="*/ 674469 h 786518"/>
              <a:gd name="connsiteX3" fmla="*/ 4006850 w 7816850"/>
              <a:gd name="connsiteY3" fmla="*/ 23594 h 786518"/>
              <a:gd name="connsiteX4" fmla="*/ 5365750 w 7816850"/>
              <a:gd name="connsiteY4" fmla="*/ 785594 h 786518"/>
              <a:gd name="connsiteX5" fmla="*/ 6727825 w 7816850"/>
              <a:gd name="connsiteY5" fmla="*/ 1369 h 786518"/>
              <a:gd name="connsiteX6" fmla="*/ 7816850 w 7816850"/>
              <a:gd name="connsiteY6" fmla="*/ 518894 h 786518"/>
              <a:gd name="connsiteX0" fmla="*/ 0 w 7816850"/>
              <a:gd name="connsiteY0" fmla="*/ 725269 h 786518"/>
              <a:gd name="connsiteX1" fmla="*/ 1225550 w 7816850"/>
              <a:gd name="connsiteY1" fmla="*/ 23594 h 786518"/>
              <a:gd name="connsiteX2" fmla="*/ 2543175 w 7816850"/>
              <a:gd name="connsiteY2" fmla="*/ 674469 h 786518"/>
              <a:gd name="connsiteX3" fmla="*/ 4006850 w 7816850"/>
              <a:gd name="connsiteY3" fmla="*/ 23594 h 786518"/>
              <a:gd name="connsiteX4" fmla="*/ 5394325 w 7816850"/>
              <a:gd name="connsiteY4" fmla="*/ 785594 h 786518"/>
              <a:gd name="connsiteX5" fmla="*/ 6727825 w 7816850"/>
              <a:gd name="connsiteY5" fmla="*/ 1369 h 786518"/>
              <a:gd name="connsiteX6" fmla="*/ 7816850 w 7816850"/>
              <a:gd name="connsiteY6" fmla="*/ 518894 h 786518"/>
              <a:gd name="connsiteX0" fmla="*/ 0 w 7816850"/>
              <a:gd name="connsiteY0" fmla="*/ 725269 h 785747"/>
              <a:gd name="connsiteX1" fmla="*/ 1225550 w 7816850"/>
              <a:gd name="connsiteY1" fmla="*/ 23594 h 785747"/>
              <a:gd name="connsiteX2" fmla="*/ 2543175 w 7816850"/>
              <a:gd name="connsiteY2" fmla="*/ 674469 h 785747"/>
              <a:gd name="connsiteX3" fmla="*/ 4006850 w 7816850"/>
              <a:gd name="connsiteY3" fmla="*/ 23594 h 785747"/>
              <a:gd name="connsiteX4" fmla="*/ 5394325 w 7816850"/>
              <a:gd name="connsiteY4" fmla="*/ 785594 h 785747"/>
              <a:gd name="connsiteX5" fmla="*/ 6727825 w 7816850"/>
              <a:gd name="connsiteY5" fmla="*/ 1369 h 785747"/>
              <a:gd name="connsiteX6" fmla="*/ 7816850 w 7816850"/>
              <a:gd name="connsiteY6" fmla="*/ 518894 h 785747"/>
              <a:gd name="connsiteX0" fmla="*/ 0 w 7816850"/>
              <a:gd name="connsiteY0" fmla="*/ 725269 h 785747"/>
              <a:gd name="connsiteX1" fmla="*/ 1225550 w 7816850"/>
              <a:gd name="connsiteY1" fmla="*/ 23594 h 785747"/>
              <a:gd name="connsiteX2" fmla="*/ 2543175 w 7816850"/>
              <a:gd name="connsiteY2" fmla="*/ 674469 h 785747"/>
              <a:gd name="connsiteX3" fmla="*/ 4006850 w 7816850"/>
              <a:gd name="connsiteY3" fmla="*/ 23594 h 785747"/>
              <a:gd name="connsiteX4" fmla="*/ 5394325 w 7816850"/>
              <a:gd name="connsiteY4" fmla="*/ 785594 h 785747"/>
              <a:gd name="connsiteX5" fmla="*/ 6727825 w 7816850"/>
              <a:gd name="connsiteY5" fmla="*/ 1369 h 785747"/>
              <a:gd name="connsiteX6" fmla="*/ 7816850 w 7816850"/>
              <a:gd name="connsiteY6" fmla="*/ 518894 h 785747"/>
              <a:gd name="connsiteX0" fmla="*/ 0 w 7816850"/>
              <a:gd name="connsiteY0" fmla="*/ 725269 h 776224"/>
              <a:gd name="connsiteX1" fmla="*/ 1225550 w 7816850"/>
              <a:gd name="connsiteY1" fmla="*/ 23594 h 776224"/>
              <a:gd name="connsiteX2" fmla="*/ 2543175 w 7816850"/>
              <a:gd name="connsiteY2" fmla="*/ 674469 h 776224"/>
              <a:gd name="connsiteX3" fmla="*/ 4006850 w 7816850"/>
              <a:gd name="connsiteY3" fmla="*/ 23594 h 776224"/>
              <a:gd name="connsiteX4" fmla="*/ 5422900 w 7816850"/>
              <a:gd name="connsiteY4" fmla="*/ 776069 h 776224"/>
              <a:gd name="connsiteX5" fmla="*/ 6727825 w 7816850"/>
              <a:gd name="connsiteY5" fmla="*/ 1369 h 776224"/>
              <a:gd name="connsiteX6" fmla="*/ 7816850 w 7816850"/>
              <a:gd name="connsiteY6" fmla="*/ 518894 h 776224"/>
              <a:gd name="connsiteX0" fmla="*/ 0 w 7816850"/>
              <a:gd name="connsiteY0" fmla="*/ 725269 h 776069"/>
              <a:gd name="connsiteX1" fmla="*/ 1225550 w 7816850"/>
              <a:gd name="connsiteY1" fmla="*/ 23594 h 776069"/>
              <a:gd name="connsiteX2" fmla="*/ 2543175 w 7816850"/>
              <a:gd name="connsiteY2" fmla="*/ 674469 h 776069"/>
              <a:gd name="connsiteX3" fmla="*/ 4006850 w 7816850"/>
              <a:gd name="connsiteY3" fmla="*/ 23594 h 776069"/>
              <a:gd name="connsiteX4" fmla="*/ 5422900 w 7816850"/>
              <a:gd name="connsiteY4" fmla="*/ 776069 h 776069"/>
              <a:gd name="connsiteX5" fmla="*/ 6727825 w 7816850"/>
              <a:gd name="connsiteY5" fmla="*/ 1369 h 776069"/>
              <a:gd name="connsiteX6" fmla="*/ 7816850 w 7816850"/>
              <a:gd name="connsiteY6" fmla="*/ 518894 h 776069"/>
              <a:gd name="connsiteX0" fmla="*/ 0 w 7816850"/>
              <a:gd name="connsiteY0" fmla="*/ 725269 h 776069"/>
              <a:gd name="connsiteX1" fmla="*/ 1225550 w 7816850"/>
              <a:gd name="connsiteY1" fmla="*/ 23594 h 776069"/>
              <a:gd name="connsiteX2" fmla="*/ 2543175 w 7816850"/>
              <a:gd name="connsiteY2" fmla="*/ 674469 h 776069"/>
              <a:gd name="connsiteX3" fmla="*/ 4006850 w 7816850"/>
              <a:gd name="connsiteY3" fmla="*/ 23594 h 776069"/>
              <a:gd name="connsiteX4" fmla="*/ 5422900 w 7816850"/>
              <a:gd name="connsiteY4" fmla="*/ 776069 h 776069"/>
              <a:gd name="connsiteX5" fmla="*/ 6727825 w 7816850"/>
              <a:gd name="connsiteY5" fmla="*/ 1369 h 776069"/>
              <a:gd name="connsiteX6" fmla="*/ 7816850 w 7816850"/>
              <a:gd name="connsiteY6" fmla="*/ 518894 h 776069"/>
              <a:gd name="connsiteX0" fmla="*/ 0 w 7816850"/>
              <a:gd name="connsiteY0" fmla="*/ 362412 h 776069"/>
              <a:gd name="connsiteX1" fmla="*/ 1225550 w 7816850"/>
              <a:gd name="connsiteY1" fmla="*/ 23594 h 776069"/>
              <a:gd name="connsiteX2" fmla="*/ 2543175 w 7816850"/>
              <a:gd name="connsiteY2" fmla="*/ 674469 h 776069"/>
              <a:gd name="connsiteX3" fmla="*/ 4006850 w 7816850"/>
              <a:gd name="connsiteY3" fmla="*/ 23594 h 776069"/>
              <a:gd name="connsiteX4" fmla="*/ 5422900 w 7816850"/>
              <a:gd name="connsiteY4" fmla="*/ 776069 h 776069"/>
              <a:gd name="connsiteX5" fmla="*/ 6727825 w 7816850"/>
              <a:gd name="connsiteY5" fmla="*/ 1369 h 776069"/>
              <a:gd name="connsiteX6" fmla="*/ 7816850 w 7816850"/>
              <a:gd name="connsiteY6" fmla="*/ 518894 h 776069"/>
              <a:gd name="connsiteX0" fmla="*/ 0 w 7816850"/>
              <a:gd name="connsiteY0" fmla="*/ 362412 h 703498"/>
              <a:gd name="connsiteX1" fmla="*/ 1225550 w 7816850"/>
              <a:gd name="connsiteY1" fmla="*/ 23594 h 703498"/>
              <a:gd name="connsiteX2" fmla="*/ 2543175 w 7816850"/>
              <a:gd name="connsiteY2" fmla="*/ 674469 h 703498"/>
              <a:gd name="connsiteX3" fmla="*/ 4006850 w 7816850"/>
              <a:gd name="connsiteY3" fmla="*/ 23594 h 703498"/>
              <a:gd name="connsiteX4" fmla="*/ 5393872 w 7816850"/>
              <a:gd name="connsiteY4" fmla="*/ 703498 h 703498"/>
              <a:gd name="connsiteX5" fmla="*/ 6727825 w 7816850"/>
              <a:gd name="connsiteY5" fmla="*/ 1369 h 703498"/>
              <a:gd name="connsiteX6" fmla="*/ 7816850 w 7816850"/>
              <a:gd name="connsiteY6" fmla="*/ 518894 h 703498"/>
              <a:gd name="connsiteX0" fmla="*/ 0 w 7816850"/>
              <a:gd name="connsiteY0" fmla="*/ 362412 h 703498"/>
              <a:gd name="connsiteX1" fmla="*/ 1225550 w 7816850"/>
              <a:gd name="connsiteY1" fmla="*/ 23594 h 703498"/>
              <a:gd name="connsiteX2" fmla="*/ 2543175 w 7816850"/>
              <a:gd name="connsiteY2" fmla="*/ 674469 h 703498"/>
              <a:gd name="connsiteX3" fmla="*/ 3963307 w 7816850"/>
              <a:gd name="connsiteY3" fmla="*/ 255823 h 703498"/>
              <a:gd name="connsiteX4" fmla="*/ 5393872 w 7816850"/>
              <a:gd name="connsiteY4" fmla="*/ 703498 h 703498"/>
              <a:gd name="connsiteX5" fmla="*/ 6727825 w 7816850"/>
              <a:gd name="connsiteY5" fmla="*/ 1369 h 703498"/>
              <a:gd name="connsiteX6" fmla="*/ 7816850 w 7816850"/>
              <a:gd name="connsiteY6" fmla="*/ 518894 h 703498"/>
              <a:gd name="connsiteX0" fmla="*/ 0 w 7816850"/>
              <a:gd name="connsiteY0" fmla="*/ 341738 h 682824"/>
              <a:gd name="connsiteX1" fmla="*/ 1225550 w 7816850"/>
              <a:gd name="connsiteY1" fmla="*/ 2920 h 682824"/>
              <a:gd name="connsiteX2" fmla="*/ 2543175 w 7816850"/>
              <a:gd name="connsiteY2" fmla="*/ 653795 h 682824"/>
              <a:gd name="connsiteX3" fmla="*/ 3963307 w 7816850"/>
              <a:gd name="connsiteY3" fmla="*/ 235149 h 682824"/>
              <a:gd name="connsiteX4" fmla="*/ 5393872 w 7816850"/>
              <a:gd name="connsiteY4" fmla="*/ 682824 h 682824"/>
              <a:gd name="connsiteX5" fmla="*/ 6742339 w 7816850"/>
              <a:gd name="connsiteY5" fmla="*/ 53266 h 682824"/>
              <a:gd name="connsiteX6" fmla="*/ 7816850 w 7816850"/>
              <a:gd name="connsiteY6" fmla="*/ 498220 h 682824"/>
              <a:gd name="connsiteX0" fmla="*/ 0 w 7642679"/>
              <a:gd name="connsiteY0" fmla="*/ 341738 h 682824"/>
              <a:gd name="connsiteX1" fmla="*/ 1225550 w 7642679"/>
              <a:gd name="connsiteY1" fmla="*/ 2920 h 682824"/>
              <a:gd name="connsiteX2" fmla="*/ 2543175 w 7642679"/>
              <a:gd name="connsiteY2" fmla="*/ 653795 h 682824"/>
              <a:gd name="connsiteX3" fmla="*/ 3963307 w 7642679"/>
              <a:gd name="connsiteY3" fmla="*/ 235149 h 682824"/>
              <a:gd name="connsiteX4" fmla="*/ 5393872 w 7642679"/>
              <a:gd name="connsiteY4" fmla="*/ 682824 h 682824"/>
              <a:gd name="connsiteX5" fmla="*/ 6742339 w 7642679"/>
              <a:gd name="connsiteY5" fmla="*/ 53266 h 682824"/>
              <a:gd name="connsiteX6" fmla="*/ 7642679 w 7642679"/>
              <a:gd name="connsiteY6" fmla="*/ 411134 h 682824"/>
              <a:gd name="connsiteX0" fmla="*/ 0 w 7613650"/>
              <a:gd name="connsiteY0" fmla="*/ 341738 h 682824"/>
              <a:gd name="connsiteX1" fmla="*/ 1225550 w 7613650"/>
              <a:gd name="connsiteY1" fmla="*/ 2920 h 682824"/>
              <a:gd name="connsiteX2" fmla="*/ 2543175 w 7613650"/>
              <a:gd name="connsiteY2" fmla="*/ 653795 h 682824"/>
              <a:gd name="connsiteX3" fmla="*/ 3963307 w 7613650"/>
              <a:gd name="connsiteY3" fmla="*/ 235149 h 682824"/>
              <a:gd name="connsiteX4" fmla="*/ 5393872 w 7613650"/>
              <a:gd name="connsiteY4" fmla="*/ 682824 h 682824"/>
              <a:gd name="connsiteX5" fmla="*/ 6742339 w 7613650"/>
              <a:gd name="connsiteY5" fmla="*/ 53266 h 682824"/>
              <a:gd name="connsiteX6" fmla="*/ 7613650 w 7613650"/>
              <a:gd name="connsiteY6" fmla="*/ 454677 h 682824"/>
              <a:gd name="connsiteX0" fmla="*/ 0 w 7613650"/>
              <a:gd name="connsiteY0" fmla="*/ 341738 h 682824"/>
              <a:gd name="connsiteX1" fmla="*/ 1225550 w 7613650"/>
              <a:gd name="connsiteY1" fmla="*/ 2920 h 682824"/>
              <a:gd name="connsiteX2" fmla="*/ 2543175 w 7613650"/>
              <a:gd name="connsiteY2" fmla="*/ 653795 h 682824"/>
              <a:gd name="connsiteX3" fmla="*/ 3963307 w 7613650"/>
              <a:gd name="connsiteY3" fmla="*/ 235149 h 682824"/>
              <a:gd name="connsiteX4" fmla="*/ 5393872 w 7613650"/>
              <a:gd name="connsiteY4" fmla="*/ 682824 h 682824"/>
              <a:gd name="connsiteX5" fmla="*/ 6742339 w 7613650"/>
              <a:gd name="connsiteY5" fmla="*/ 53266 h 682824"/>
              <a:gd name="connsiteX6" fmla="*/ 7613650 w 7613650"/>
              <a:gd name="connsiteY6" fmla="*/ 454677 h 682824"/>
              <a:gd name="connsiteX0" fmla="*/ 0 w 7613650"/>
              <a:gd name="connsiteY0" fmla="*/ 341738 h 682824"/>
              <a:gd name="connsiteX1" fmla="*/ 1225550 w 7613650"/>
              <a:gd name="connsiteY1" fmla="*/ 2920 h 682824"/>
              <a:gd name="connsiteX2" fmla="*/ 2543175 w 7613650"/>
              <a:gd name="connsiteY2" fmla="*/ 653795 h 682824"/>
              <a:gd name="connsiteX3" fmla="*/ 3963307 w 7613650"/>
              <a:gd name="connsiteY3" fmla="*/ 235149 h 682824"/>
              <a:gd name="connsiteX4" fmla="*/ 5393872 w 7613650"/>
              <a:gd name="connsiteY4" fmla="*/ 682824 h 682824"/>
              <a:gd name="connsiteX5" fmla="*/ 6742339 w 7613650"/>
              <a:gd name="connsiteY5" fmla="*/ 53266 h 682824"/>
              <a:gd name="connsiteX6" fmla="*/ 7613650 w 7613650"/>
              <a:gd name="connsiteY6" fmla="*/ 454677 h 682824"/>
              <a:gd name="connsiteX0" fmla="*/ 0 w 7613650"/>
              <a:gd name="connsiteY0" fmla="*/ 341738 h 682824"/>
              <a:gd name="connsiteX1" fmla="*/ 1225550 w 7613650"/>
              <a:gd name="connsiteY1" fmla="*/ 2920 h 682824"/>
              <a:gd name="connsiteX2" fmla="*/ 2543175 w 7613650"/>
              <a:gd name="connsiteY2" fmla="*/ 653795 h 682824"/>
              <a:gd name="connsiteX3" fmla="*/ 3963307 w 7613650"/>
              <a:gd name="connsiteY3" fmla="*/ 235149 h 682824"/>
              <a:gd name="connsiteX4" fmla="*/ 5393872 w 7613650"/>
              <a:gd name="connsiteY4" fmla="*/ 682824 h 682824"/>
              <a:gd name="connsiteX5" fmla="*/ 6742339 w 7613650"/>
              <a:gd name="connsiteY5" fmla="*/ 53266 h 682824"/>
              <a:gd name="connsiteX6" fmla="*/ 7613650 w 7613650"/>
              <a:gd name="connsiteY6" fmla="*/ 454677 h 682824"/>
              <a:gd name="connsiteX0" fmla="*/ 0 w 7613650"/>
              <a:gd name="connsiteY0" fmla="*/ 341738 h 682824"/>
              <a:gd name="connsiteX1" fmla="*/ 1225550 w 7613650"/>
              <a:gd name="connsiteY1" fmla="*/ 2920 h 682824"/>
              <a:gd name="connsiteX2" fmla="*/ 2543175 w 7613650"/>
              <a:gd name="connsiteY2" fmla="*/ 653795 h 682824"/>
              <a:gd name="connsiteX3" fmla="*/ 3963307 w 7613650"/>
              <a:gd name="connsiteY3" fmla="*/ 235149 h 682824"/>
              <a:gd name="connsiteX4" fmla="*/ 5393872 w 7613650"/>
              <a:gd name="connsiteY4" fmla="*/ 682824 h 682824"/>
              <a:gd name="connsiteX5" fmla="*/ 6742339 w 7613650"/>
              <a:gd name="connsiteY5" fmla="*/ 53266 h 682824"/>
              <a:gd name="connsiteX6" fmla="*/ 7613650 w 7613650"/>
              <a:gd name="connsiteY6" fmla="*/ 454677 h 682824"/>
              <a:gd name="connsiteX0" fmla="*/ 0 w 7613650"/>
              <a:gd name="connsiteY0" fmla="*/ 341738 h 682824"/>
              <a:gd name="connsiteX1" fmla="*/ 1225550 w 7613650"/>
              <a:gd name="connsiteY1" fmla="*/ 2920 h 682824"/>
              <a:gd name="connsiteX2" fmla="*/ 2543175 w 7613650"/>
              <a:gd name="connsiteY2" fmla="*/ 653795 h 682824"/>
              <a:gd name="connsiteX3" fmla="*/ 3963307 w 7613650"/>
              <a:gd name="connsiteY3" fmla="*/ 235149 h 682824"/>
              <a:gd name="connsiteX4" fmla="*/ 5393872 w 7613650"/>
              <a:gd name="connsiteY4" fmla="*/ 682824 h 682824"/>
              <a:gd name="connsiteX5" fmla="*/ 6742339 w 7613650"/>
              <a:gd name="connsiteY5" fmla="*/ 53266 h 682824"/>
              <a:gd name="connsiteX6" fmla="*/ 7613650 w 7613650"/>
              <a:gd name="connsiteY6" fmla="*/ 454677 h 682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13650" h="682824">
                <a:moveTo>
                  <a:pt x="0" y="341738"/>
                </a:moveTo>
                <a:cubicBezTo>
                  <a:pt x="157692" y="222146"/>
                  <a:pt x="601133" y="-29888"/>
                  <a:pt x="1225550" y="2920"/>
                </a:cubicBezTo>
                <a:cubicBezTo>
                  <a:pt x="1823508" y="35728"/>
                  <a:pt x="2069042" y="611462"/>
                  <a:pt x="2543175" y="653795"/>
                </a:cubicBezTo>
                <a:cubicBezTo>
                  <a:pt x="3104092" y="649562"/>
                  <a:pt x="3469065" y="229857"/>
                  <a:pt x="3963307" y="235149"/>
                </a:cubicBezTo>
                <a:cubicBezTo>
                  <a:pt x="4616299" y="231974"/>
                  <a:pt x="4687359" y="672392"/>
                  <a:pt x="5393872" y="682824"/>
                </a:cubicBezTo>
                <a:cubicBezTo>
                  <a:pt x="6008461" y="610102"/>
                  <a:pt x="6205764" y="130524"/>
                  <a:pt x="6742339" y="53266"/>
                </a:cubicBezTo>
                <a:cubicBezTo>
                  <a:pt x="7158415" y="32099"/>
                  <a:pt x="7483777" y="273098"/>
                  <a:pt x="7613650" y="454677"/>
                </a:cubicBezTo>
              </a:path>
            </a:pathLst>
          </a:custGeom>
          <a:noFill/>
          <a:ln w="9525">
            <a:solidFill>
              <a:schemeClr val="accent6">
                <a:lumMod val="75000"/>
              </a:schemeClr>
            </a:solidFill>
            <a:prstDash val="sysDash"/>
            <a:tailEnd type="triangle" w="med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371582" y="3342241"/>
            <a:ext cx="968170" cy="1733068"/>
            <a:chOff x="179512" y="2797966"/>
            <a:chExt cx="1513892" cy="2709936"/>
          </a:xfrm>
          <a:effectLst/>
        </p:grpSpPr>
        <p:sp>
          <p:nvSpPr>
            <p:cNvPr id="29" name="圆角矩形 28"/>
            <p:cNvSpPr/>
            <p:nvPr/>
          </p:nvSpPr>
          <p:spPr>
            <a:xfrm>
              <a:off x="179512" y="4149080"/>
              <a:ext cx="1512168" cy="1358822"/>
            </a:xfrm>
            <a:prstGeom prst="roundRect">
              <a:avLst>
                <a:gd name="adj" fmla="val 5673"/>
              </a:avLst>
            </a:prstGeom>
            <a:solidFill>
              <a:srgbClr val="BE1247"/>
            </a:solidFill>
            <a:ln>
              <a:noFill/>
            </a:ln>
            <a:scene3d>
              <a:camera prst="isometricOffAxis1Top">
                <a:rot lat="19308370" lon="17994607" rev="3982837"/>
              </a:camera>
              <a:lightRig rig="soft" dir="t"/>
            </a:scene3d>
            <a:sp3d extrusionH="63500"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181236" y="4138187"/>
              <a:ext cx="1512168" cy="1358822"/>
            </a:xfrm>
            <a:prstGeom prst="roundRect">
              <a:avLst>
                <a:gd name="adj" fmla="val 5673"/>
              </a:avLst>
            </a:prstGeom>
            <a:gradFill flip="none" rotWithShape="1">
              <a:gsLst>
                <a:gs pos="0">
                  <a:srgbClr val="BE1247"/>
                </a:gs>
                <a:gs pos="33000">
                  <a:srgbClr val="D2144F"/>
                </a:gs>
                <a:gs pos="90000">
                  <a:srgbClr val="F87477"/>
                </a:gs>
                <a:gs pos="100000">
                  <a:srgbClr val="FA9496"/>
                </a:gs>
              </a:gsLst>
              <a:lin ang="7200000" scaled="0"/>
              <a:tileRect/>
            </a:gradFill>
            <a:ln>
              <a:noFill/>
            </a:ln>
            <a:scene3d>
              <a:camera prst="isometricOffAxis1Top">
                <a:rot lat="19308370" lon="17994607" rev="3982837"/>
              </a:camera>
              <a:lightRig rig="sof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椭圆 10"/>
            <p:cNvSpPr/>
            <p:nvPr/>
          </p:nvSpPr>
          <p:spPr>
            <a:xfrm>
              <a:off x="257574" y="2797966"/>
              <a:ext cx="1379162" cy="2188338"/>
            </a:xfrm>
            <a:custGeom>
              <a:avLst/>
              <a:gdLst>
                <a:gd name="connsiteX0" fmla="*/ 564273 w 1405538"/>
                <a:gd name="connsiteY0" fmla="*/ 0 h 2135354"/>
                <a:gd name="connsiteX1" fmla="*/ 823003 w 1405538"/>
                <a:gd name="connsiteY1" fmla="*/ 0 h 2135354"/>
                <a:gd name="connsiteX2" fmla="*/ 1405538 w 1405538"/>
                <a:gd name="connsiteY2" fmla="*/ 1732147 h 2135354"/>
                <a:gd name="connsiteX3" fmla="*/ 1387275 w 1405538"/>
                <a:gd name="connsiteY3" fmla="*/ 1841423 h 2135354"/>
                <a:gd name="connsiteX4" fmla="*/ 1380484 w 1405538"/>
                <a:gd name="connsiteY4" fmla="*/ 1841423 h 2135354"/>
                <a:gd name="connsiteX5" fmla="*/ 1383925 w 1405538"/>
                <a:gd name="connsiteY5" fmla="*/ 1855288 h 2135354"/>
                <a:gd name="connsiteX6" fmla="*/ 694344 w 1405538"/>
                <a:gd name="connsiteY6" fmla="*/ 2135354 h 2135354"/>
                <a:gd name="connsiteX7" fmla="*/ 4763 w 1405538"/>
                <a:gd name="connsiteY7" fmla="*/ 1855288 h 2135354"/>
                <a:gd name="connsiteX8" fmla="*/ 8205 w 1405538"/>
                <a:gd name="connsiteY8" fmla="*/ 1841423 h 2135354"/>
                <a:gd name="connsiteX9" fmla="*/ 0 w 1405538"/>
                <a:gd name="connsiteY9" fmla="*/ 1841423 h 2135354"/>
                <a:gd name="connsiteX10" fmla="*/ 564273 w 1405538"/>
                <a:gd name="connsiteY10" fmla="*/ 0 h 2135354"/>
                <a:gd name="connsiteX0" fmla="*/ 616661 w 1457926"/>
                <a:gd name="connsiteY0" fmla="*/ 0 h 2135354"/>
                <a:gd name="connsiteX1" fmla="*/ 875391 w 1457926"/>
                <a:gd name="connsiteY1" fmla="*/ 0 h 2135354"/>
                <a:gd name="connsiteX2" fmla="*/ 1457926 w 1457926"/>
                <a:gd name="connsiteY2" fmla="*/ 1732147 h 2135354"/>
                <a:gd name="connsiteX3" fmla="*/ 1439663 w 1457926"/>
                <a:gd name="connsiteY3" fmla="*/ 1841423 h 2135354"/>
                <a:gd name="connsiteX4" fmla="*/ 1432872 w 1457926"/>
                <a:gd name="connsiteY4" fmla="*/ 1841423 h 2135354"/>
                <a:gd name="connsiteX5" fmla="*/ 1436313 w 1457926"/>
                <a:gd name="connsiteY5" fmla="*/ 1855288 h 2135354"/>
                <a:gd name="connsiteX6" fmla="*/ 746732 w 1457926"/>
                <a:gd name="connsiteY6" fmla="*/ 2135354 h 2135354"/>
                <a:gd name="connsiteX7" fmla="*/ 57151 w 1457926"/>
                <a:gd name="connsiteY7" fmla="*/ 1855288 h 2135354"/>
                <a:gd name="connsiteX8" fmla="*/ 60593 w 1457926"/>
                <a:gd name="connsiteY8" fmla="*/ 1841423 h 2135354"/>
                <a:gd name="connsiteX9" fmla="*/ 0 w 1457926"/>
                <a:gd name="connsiteY9" fmla="*/ 1731886 h 2135354"/>
                <a:gd name="connsiteX10" fmla="*/ 616661 w 1457926"/>
                <a:gd name="connsiteY10" fmla="*/ 0 h 2135354"/>
                <a:gd name="connsiteX0" fmla="*/ 689418 w 1530683"/>
                <a:gd name="connsiteY0" fmla="*/ 0 h 2135354"/>
                <a:gd name="connsiteX1" fmla="*/ 948148 w 1530683"/>
                <a:gd name="connsiteY1" fmla="*/ 0 h 2135354"/>
                <a:gd name="connsiteX2" fmla="*/ 1530683 w 1530683"/>
                <a:gd name="connsiteY2" fmla="*/ 1732147 h 2135354"/>
                <a:gd name="connsiteX3" fmla="*/ 1512420 w 1530683"/>
                <a:gd name="connsiteY3" fmla="*/ 1841423 h 2135354"/>
                <a:gd name="connsiteX4" fmla="*/ 1505629 w 1530683"/>
                <a:gd name="connsiteY4" fmla="*/ 1841423 h 2135354"/>
                <a:gd name="connsiteX5" fmla="*/ 1509070 w 1530683"/>
                <a:gd name="connsiteY5" fmla="*/ 1855288 h 2135354"/>
                <a:gd name="connsiteX6" fmla="*/ 819489 w 1530683"/>
                <a:gd name="connsiteY6" fmla="*/ 2135354 h 2135354"/>
                <a:gd name="connsiteX7" fmla="*/ 129908 w 1530683"/>
                <a:gd name="connsiteY7" fmla="*/ 1855288 h 2135354"/>
                <a:gd name="connsiteX8" fmla="*/ 0 w 1530683"/>
                <a:gd name="connsiteY8" fmla="*/ 1841423 h 2135354"/>
                <a:gd name="connsiteX9" fmla="*/ 72757 w 1530683"/>
                <a:gd name="connsiteY9" fmla="*/ 1731886 h 2135354"/>
                <a:gd name="connsiteX10" fmla="*/ 689418 w 1530683"/>
                <a:gd name="connsiteY10" fmla="*/ 0 h 2135354"/>
                <a:gd name="connsiteX0" fmla="*/ 616661 w 1457926"/>
                <a:gd name="connsiteY0" fmla="*/ 0 h 2135354"/>
                <a:gd name="connsiteX1" fmla="*/ 875391 w 1457926"/>
                <a:gd name="connsiteY1" fmla="*/ 0 h 2135354"/>
                <a:gd name="connsiteX2" fmla="*/ 1457926 w 1457926"/>
                <a:gd name="connsiteY2" fmla="*/ 1732147 h 2135354"/>
                <a:gd name="connsiteX3" fmla="*/ 1439663 w 1457926"/>
                <a:gd name="connsiteY3" fmla="*/ 1841423 h 2135354"/>
                <a:gd name="connsiteX4" fmla="*/ 1432872 w 1457926"/>
                <a:gd name="connsiteY4" fmla="*/ 1841423 h 2135354"/>
                <a:gd name="connsiteX5" fmla="*/ 1436313 w 1457926"/>
                <a:gd name="connsiteY5" fmla="*/ 1855288 h 2135354"/>
                <a:gd name="connsiteX6" fmla="*/ 746732 w 1457926"/>
                <a:gd name="connsiteY6" fmla="*/ 2135354 h 2135354"/>
                <a:gd name="connsiteX7" fmla="*/ 57151 w 1457926"/>
                <a:gd name="connsiteY7" fmla="*/ 1855288 h 2135354"/>
                <a:gd name="connsiteX8" fmla="*/ 0 w 1457926"/>
                <a:gd name="connsiteY8" fmla="*/ 1731886 h 2135354"/>
                <a:gd name="connsiteX9" fmla="*/ 616661 w 1457926"/>
                <a:gd name="connsiteY9" fmla="*/ 0 h 2135354"/>
                <a:gd name="connsiteX0" fmla="*/ 559510 w 1400775"/>
                <a:gd name="connsiteY0" fmla="*/ 0 h 2135354"/>
                <a:gd name="connsiteX1" fmla="*/ 818240 w 1400775"/>
                <a:gd name="connsiteY1" fmla="*/ 0 h 2135354"/>
                <a:gd name="connsiteX2" fmla="*/ 1400775 w 1400775"/>
                <a:gd name="connsiteY2" fmla="*/ 1732147 h 2135354"/>
                <a:gd name="connsiteX3" fmla="*/ 1382512 w 1400775"/>
                <a:gd name="connsiteY3" fmla="*/ 1841423 h 2135354"/>
                <a:gd name="connsiteX4" fmla="*/ 1375721 w 1400775"/>
                <a:gd name="connsiteY4" fmla="*/ 1841423 h 2135354"/>
                <a:gd name="connsiteX5" fmla="*/ 1379162 w 1400775"/>
                <a:gd name="connsiteY5" fmla="*/ 1855288 h 2135354"/>
                <a:gd name="connsiteX6" fmla="*/ 689581 w 1400775"/>
                <a:gd name="connsiteY6" fmla="*/ 2135354 h 2135354"/>
                <a:gd name="connsiteX7" fmla="*/ 0 w 1400775"/>
                <a:gd name="connsiteY7" fmla="*/ 1855288 h 2135354"/>
                <a:gd name="connsiteX8" fmla="*/ 559510 w 1400775"/>
                <a:gd name="connsiteY8" fmla="*/ 0 h 2135354"/>
                <a:gd name="connsiteX0" fmla="*/ 559510 w 1382512"/>
                <a:gd name="connsiteY0" fmla="*/ 0 h 2135354"/>
                <a:gd name="connsiteX1" fmla="*/ 818240 w 1382512"/>
                <a:gd name="connsiteY1" fmla="*/ 0 h 2135354"/>
                <a:gd name="connsiteX2" fmla="*/ 1382512 w 1382512"/>
                <a:gd name="connsiteY2" fmla="*/ 1841423 h 2135354"/>
                <a:gd name="connsiteX3" fmla="*/ 1375721 w 1382512"/>
                <a:gd name="connsiteY3" fmla="*/ 1841423 h 2135354"/>
                <a:gd name="connsiteX4" fmla="*/ 1379162 w 1382512"/>
                <a:gd name="connsiteY4" fmla="*/ 1855288 h 2135354"/>
                <a:gd name="connsiteX5" fmla="*/ 689581 w 1382512"/>
                <a:gd name="connsiteY5" fmla="*/ 2135354 h 2135354"/>
                <a:gd name="connsiteX6" fmla="*/ 0 w 1382512"/>
                <a:gd name="connsiteY6" fmla="*/ 1855288 h 2135354"/>
                <a:gd name="connsiteX7" fmla="*/ 559510 w 1382512"/>
                <a:gd name="connsiteY7" fmla="*/ 0 h 2135354"/>
                <a:gd name="connsiteX0" fmla="*/ 559510 w 1392037"/>
                <a:gd name="connsiteY0" fmla="*/ 0 h 2135354"/>
                <a:gd name="connsiteX1" fmla="*/ 818240 w 1392037"/>
                <a:gd name="connsiteY1" fmla="*/ 0 h 2135354"/>
                <a:gd name="connsiteX2" fmla="*/ 1392037 w 1392037"/>
                <a:gd name="connsiteY2" fmla="*/ 1727123 h 2135354"/>
                <a:gd name="connsiteX3" fmla="*/ 1375721 w 1392037"/>
                <a:gd name="connsiteY3" fmla="*/ 1841423 h 2135354"/>
                <a:gd name="connsiteX4" fmla="*/ 1379162 w 1392037"/>
                <a:gd name="connsiteY4" fmla="*/ 1855288 h 2135354"/>
                <a:gd name="connsiteX5" fmla="*/ 689581 w 1392037"/>
                <a:gd name="connsiteY5" fmla="*/ 2135354 h 2135354"/>
                <a:gd name="connsiteX6" fmla="*/ 0 w 1392037"/>
                <a:gd name="connsiteY6" fmla="*/ 1855288 h 2135354"/>
                <a:gd name="connsiteX7" fmla="*/ 559510 w 1392037"/>
                <a:gd name="connsiteY7" fmla="*/ 0 h 2135354"/>
                <a:gd name="connsiteX0" fmla="*/ 559510 w 1379162"/>
                <a:gd name="connsiteY0" fmla="*/ 0 h 2135354"/>
                <a:gd name="connsiteX1" fmla="*/ 818240 w 1379162"/>
                <a:gd name="connsiteY1" fmla="*/ 0 h 2135354"/>
                <a:gd name="connsiteX2" fmla="*/ 1375721 w 1379162"/>
                <a:gd name="connsiteY2" fmla="*/ 1841423 h 2135354"/>
                <a:gd name="connsiteX3" fmla="*/ 1379162 w 1379162"/>
                <a:gd name="connsiteY3" fmla="*/ 1855288 h 2135354"/>
                <a:gd name="connsiteX4" fmla="*/ 689581 w 1379162"/>
                <a:gd name="connsiteY4" fmla="*/ 2135354 h 2135354"/>
                <a:gd name="connsiteX5" fmla="*/ 0 w 1379162"/>
                <a:gd name="connsiteY5" fmla="*/ 1855288 h 2135354"/>
                <a:gd name="connsiteX6" fmla="*/ 559510 w 1379162"/>
                <a:gd name="connsiteY6" fmla="*/ 0 h 2135354"/>
                <a:gd name="connsiteX0" fmla="*/ 559510 w 1379162"/>
                <a:gd name="connsiteY0" fmla="*/ 3 h 2135357"/>
                <a:gd name="connsiteX1" fmla="*/ 818240 w 1379162"/>
                <a:gd name="connsiteY1" fmla="*/ 3 h 2135357"/>
                <a:gd name="connsiteX2" fmla="*/ 1375721 w 1379162"/>
                <a:gd name="connsiteY2" fmla="*/ 1841426 h 2135357"/>
                <a:gd name="connsiteX3" fmla="*/ 1379162 w 1379162"/>
                <a:gd name="connsiteY3" fmla="*/ 1855291 h 2135357"/>
                <a:gd name="connsiteX4" fmla="*/ 689581 w 1379162"/>
                <a:gd name="connsiteY4" fmla="*/ 2135357 h 2135357"/>
                <a:gd name="connsiteX5" fmla="*/ 0 w 1379162"/>
                <a:gd name="connsiteY5" fmla="*/ 1855291 h 2135357"/>
                <a:gd name="connsiteX6" fmla="*/ 559510 w 1379162"/>
                <a:gd name="connsiteY6" fmla="*/ 3 h 2135357"/>
                <a:gd name="connsiteX0" fmla="*/ 559510 w 1379162"/>
                <a:gd name="connsiteY0" fmla="*/ 40216 h 2175570"/>
                <a:gd name="connsiteX1" fmla="*/ 818240 w 1379162"/>
                <a:gd name="connsiteY1" fmla="*/ 40216 h 2175570"/>
                <a:gd name="connsiteX2" fmla="*/ 1375721 w 1379162"/>
                <a:gd name="connsiteY2" fmla="*/ 1881639 h 2175570"/>
                <a:gd name="connsiteX3" fmla="*/ 1379162 w 1379162"/>
                <a:gd name="connsiteY3" fmla="*/ 1895504 h 2175570"/>
                <a:gd name="connsiteX4" fmla="*/ 689581 w 1379162"/>
                <a:gd name="connsiteY4" fmla="*/ 2175570 h 2175570"/>
                <a:gd name="connsiteX5" fmla="*/ 0 w 1379162"/>
                <a:gd name="connsiteY5" fmla="*/ 1895504 h 2175570"/>
                <a:gd name="connsiteX6" fmla="*/ 559510 w 1379162"/>
                <a:gd name="connsiteY6" fmla="*/ 40216 h 2175570"/>
                <a:gd name="connsiteX0" fmla="*/ 559510 w 1379162"/>
                <a:gd name="connsiteY0" fmla="*/ 50079 h 2185433"/>
                <a:gd name="connsiteX1" fmla="*/ 818240 w 1379162"/>
                <a:gd name="connsiteY1" fmla="*/ 50079 h 2185433"/>
                <a:gd name="connsiteX2" fmla="*/ 1375721 w 1379162"/>
                <a:gd name="connsiteY2" fmla="*/ 1891502 h 2185433"/>
                <a:gd name="connsiteX3" fmla="*/ 1379162 w 1379162"/>
                <a:gd name="connsiteY3" fmla="*/ 1905367 h 2185433"/>
                <a:gd name="connsiteX4" fmla="*/ 689581 w 1379162"/>
                <a:gd name="connsiteY4" fmla="*/ 2185433 h 2185433"/>
                <a:gd name="connsiteX5" fmla="*/ 0 w 1379162"/>
                <a:gd name="connsiteY5" fmla="*/ 1905367 h 2185433"/>
                <a:gd name="connsiteX6" fmla="*/ 559510 w 1379162"/>
                <a:gd name="connsiteY6" fmla="*/ 50079 h 2185433"/>
                <a:gd name="connsiteX0" fmla="*/ 559510 w 1379162"/>
                <a:gd name="connsiteY0" fmla="*/ 52984 h 2188338"/>
                <a:gd name="connsiteX1" fmla="*/ 818240 w 1379162"/>
                <a:gd name="connsiteY1" fmla="*/ 52984 h 2188338"/>
                <a:gd name="connsiteX2" fmla="*/ 1375721 w 1379162"/>
                <a:gd name="connsiteY2" fmla="*/ 1894407 h 2188338"/>
                <a:gd name="connsiteX3" fmla="*/ 1379162 w 1379162"/>
                <a:gd name="connsiteY3" fmla="*/ 1908272 h 2188338"/>
                <a:gd name="connsiteX4" fmla="*/ 689581 w 1379162"/>
                <a:gd name="connsiteY4" fmla="*/ 2188338 h 2188338"/>
                <a:gd name="connsiteX5" fmla="*/ 0 w 1379162"/>
                <a:gd name="connsiteY5" fmla="*/ 1908272 h 2188338"/>
                <a:gd name="connsiteX6" fmla="*/ 559510 w 1379162"/>
                <a:gd name="connsiteY6" fmla="*/ 52984 h 2188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79162" h="2188338">
                  <a:moveTo>
                    <a:pt x="559510" y="52984"/>
                  </a:moveTo>
                  <a:cubicBezTo>
                    <a:pt x="593366" y="5359"/>
                    <a:pt x="731997" y="-37503"/>
                    <a:pt x="818240" y="52984"/>
                  </a:cubicBezTo>
                  <a:cubicBezTo>
                    <a:pt x="816162" y="50325"/>
                    <a:pt x="1282234" y="1585192"/>
                    <a:pt x="1375721" y="1894407"/>
                  </a:cubicBezTo>
                  <a:cubicBezTo>
                    <a:pt x="1378870" y="1898789"/>
                    <a:pt x="1379162" y="1903517"/>
                    <a:pt x="1379162" y="1908272"/>
                  </a:cubicBezTo>
                  <a:cubicBezTo>
                    <a:pt x="1379162" y="2062948"/>
                    <a:pt x="1070426" y="2188338"/>
                    <a:pt x="689581" y="2188338"/>
                  </a:cubicBezTo>
                  <a:cubicBezTo>
                    <a:pt x="308736" y="2188338"/>
                    <a:pt x="0" y="2062948"/>
                    <a:pt x="0" y="1908272"/>
                  </a:cubicBezTo>
                  <a:lnTo>
                    <a:pt x="559510" y="52984"/>
                  </a:lnTo>
                  <a:close/>
                </a:path>
              </a:pathLst>
            </a:custGeom>
            <a:gradFill flip="none" rotWithShape="1">
              <a:gsLst>
                <a:gs pos="98000">
                  <a:srgbClr val="C5134A"/>
                </a:gs>
                <a:gs pos="0">
                  <a:srgbClr val="BE1247"/>
                </a:gs>
                <a:gs pos="19000">
                  <a:srgbClr val="D2144F"/>
                </a:gs>
                <a:gs pos="54000">
                  <a:srgbClr val="F87477"/>
                </a:gs>
              </a:gsLst>
              <a:lin ang="11100000" scaled="0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椭圆 10"/>
            <p:cNvSpPr/>
            <p:nvPr/>
          </p:nvSpPr>
          <p:spPr>
            <a:xfrm>
              <a:off x="568430" y="3292294"/>
              <a:ext cx="757450" cy="428950"/>
            </a:xfrm>
            <a:custGeom>
              <a:avLst/>
              <a:gdLst/>
              <a:ahLst/>
              <a:cxnLst/>
              <a:rect l="l" t="t" r="r" b="b"/>
              <a:pathLst>
                <a:path w="590834" h="334594">
                  <a:moveTo>
                    <a:pt x="86928" y="0"/>
                  </a:moveTo>
                  <a:cubicBezTo>
                    <a:pt x="160265" y="23782"/>
                    <a:pt x="240109" y="35684"/>
                    <a:pt x="323402" y="35684"/>
                  </a:cubicBezTo>
                  <a:cubicBezTo>
                    <a:pt x="387332" y="35684"/>
                    <a:pt x="449230" y="28672"/>
                    <a:pt x="507434" y="13120"/>
                  </a:cubicBezTo>
                  <a:cubicBezTo>
                    <a:pt x="531772" y="93575"/>
                    <a:pt x="560176" y="187373"/>
                    <a:pt x="590834" y="288543"/>
                  </a:cubicBezTo>
                  <a:cubicBezTo>
                    <a:pt x="499769" y="318822"/>
                    <a:pt x="400175" y="334594"/>
                    <a:pt x="296010" y="334594"/>
                  </a:cubicBezTo>
                  <a:cubicBezTo>
                    <a:pt x="191403" y="334594"/>
                    <a:pt x="91406" y="318688"/>
                    <a:pt x="0" y="288246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65000"/>
                  </a:schemeClr>
                </a:gs>
                <a:gs pos="0">
                  <a:schemeClr val="bg1">
                    <a:lumMod val="65000"/>
                  </a:schemeClr>
                </a:gs>
                <a:gs pos="55000">
                  <a:schemeClr val="bg1"/>
                </a:gs>
              </a:gsLst>
              <a:lin ang="11100000" scaled="0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椭圆 10"/>
            <p:cNvSpPr/>
            <p:nvPr/>
          </p:nvSpPr>
          <p:spPr>
            <a:xfrm>
              <a:off x="358140" y="4031342"/>
              <a:ext cx="1181099" cy="418738"/>
            </a:xfrm>
            <a:custGeom>
              <a:avLst/>
              <a:gdLst/>
              <a:ahLst/>
              <a:cxnLst/>
              <a:rect l="l" t="t" r="r" b="b"/>
              <a:pathLst>
                <a:path w="1082218" h="392352">
                  <a:moveTo>
                    <a:pt x="92746" y="0"/>
                  </a:moveTo>
                  <a:cubicBezTo>
                    <a:pt x="229132" y="56158"/>
                    <a:pt x="381210" y="86960"/>
                    <a:pt x="541436" y="86960"/>
                  </a:cubicBezTo>
                  <a:cubicBezTo>
                    <a:pt x="701493" y="86960"/>
                    <a:pt x="853418" y="56223"/>
                    <a:pt x="989694" y="184"/>
                  </a:cubicBezTo>
                  <a:cubicBezTo>
                    <a:pt x="1021621" y="105469"/>
                    <a:pt x="1052999" y="208935"/>
                    <a:pt x="1082218" y="305289"/>
                  </a:cubicBezTo>
                  <a:cubicBezTo>
                    <a:pt x="917102" y="361516"/>
                    <a:pt x="732512" y="392352"/>
                    <a:pt x="537839" y="392352"/>
                  </a:cubicBezTo>
                  <a:cubicBezTo>
                    <a:pt x="345739" y="392352"/>
                    <a:pt x="163457" y="362325"/>
                    <a:pt x="0" y="307539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65000"/>
                  </a:schemeClr>
                </a:gs>
                <a:gs pos="0">
                  <a:schemeClr val="bg1">
                    <a:lumMod val="65000"/>
                  </a:schemeClr>
                </a:gs>
                <a:gs pos="55000">
                  <a:schemeClr val="bg1"/>
                </a:gs>
              </a:gsLst>
              <a:lin ang="11100000" scaled="0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179894" y="3342241"/>
            <a:ext cx="968170" cy="1733068"/>
            <a:chOff x="179512" y="2797966"/>
            <a:chExt cx="1513892" cy="2709936"/>
          </a:xfrm>
        </p:grpSpPr>
        <p:sp>
          <p:nvSpPr>
            <p:cNvPr id="35" name="圆角矩形 34"/>
            <p:cNvSpPr/>
            <p:nvPr/>
          </p:nvSpPr>
          <p:spPr>
            <a:xfrm>
              <a:off x="179512" y="4149080"/>
              <a:ext cx="1512168" cy="1358822"/>
            </a:xfrm>
            <a:prstGeom prst="roundRect">
              <a:avLst>
                <a:gd name="adj" fmla="val 5673"/>
              </a:avLst>
            </a:prstGeom>
            <a:solidFill>
              <a:srgbClr val="BE1247"/>
            </a:solidFill>
            <a:ln>
              <a:noFill/>
            </a:ln>
            <a:scene3d>
              <a:camera prst="isometricOffAxis1Top">
                <a:rot lat="19308370" lon="17994607" rev="3982837"/>
              </a:camera>
              <a:lightRig rig="soft" dir="t"/>
            </a:scene3d>
            <a:sp3d extrusionH="63500"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181236" y="4138187"/>
              <a:ext cx="1512168" cy="1358822"/>
            </a:xfrm>
            <a:prstGeom prst="roundRect">
              <a:avLst>
                <a:gd name="adj" fmla="val 5673"/>
              </a:avLst>
            </a:prstGeom>
            <a:gradFill flip="none" rotWithShape="1">
              <a:gsLst>
                <a:gs pos="0">
                  <a:srgbClr val="BE1247"/>
                </a:gs>
                <a:gs pos="33000">
                  <a:srgbClr val="D2144F"/>
                </a:gs>
                <a:gs pos="90000">
                  <a:srgbClr val="F87477"/>
                </a:gs>
                <a:gs pos="100000">
                  <a:srgbClr val="FA9496"/>
                </a:gs>
              </a:gsLst>
              <a:lin ang="7200000" scaled="0"/>
              <a:tileRect/>
            </a:gradFill>
            <a:ln>
              <a:noFill/>
            </a:ln>
            <a:scene3d>
              <a:camera prst="isometricOffAxis1Top">
                <a:rot lat="19308370" lon="17994607" rev="3982837"/>
              </a:camera>
              <a:lightRig rig="sof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椭圆 10"/>
            <p:cNvSpPr/>
            <p:nvPr/>
          </p:nvSpPr>
          <p:spPr>
            <a:xfrm>
              <a:off x="257574" y="2797966"/>
              <a:ext cx="1379162" cy="2188338"/>
            </a:xfrm>
            <a:custGeom>
              <a:avLst/>
              <a:gdLst>
                <a:gd name="connsiteX0" fmla="*/ 564273 w 1405538"/>
                <a:gd name="connsiteY0" fmla="*/ 0 h 2135354"/>
                <a:gd name="connsiteX1" fmla="*/ 823003 w 1405538"/>
                <a:gd name="connsiteY1" fmla="*/ 0 h 2135354"/>
                <a:gd name="connsiteX2" fmla="*/ 1405538 w 1405538"/>
                <a:gd name="connsiteY2" fmla="*/ 1732147 h 2135354"/>
                <a:gd name="connsiteX3" fmla="*/ 1387275 w 1405538"/>
                <a:gd name="connsiteY3" fmla="*/ 1841423 h 2135354"/>
                <a:gd name="connsiteX4" fmla="*/ 1380484 w 1405538"/>
                <a:gd name="connsiteY4" fmla="*/ 1841423 h 2135354"/>
                <a:gd name="connsiteX5" fmla="*/ 1383925 w 1405538"/>
                <a:gd name="connsiteY5" fmla="*/ 1855288 h 2135354"/>
                <a:gd name="connsiteX6" fmla="*/ 694344 w 1405538"/>
                <a:gd name="connsiteY6" fmla="*/ 2135354 h 2135354"/>
                <a:gd name="connsiteX7" fmla="*/ 4763 w 1405538"/>
                <a:gd name="connsiteY7" fmla="*/ 1855288 h 2135354"/>
                <a:gd name="connsiteX8" fmla="*/ 8205 w 1405538"/>
                <a:gd name="connsiteY8" fmla="*/ 1841423 h 2135354"/>
                <a:gd name="connsiteX9" fmla="*/ 0 w 1405538"/>
                <a:gd name="connsiteY9" fmla="*/ 1841423 h 2135354"/>
                <a:gd name="connsiteX10" fmla="*/ 564273 w 1405538"/>
                <a:gd name="connsiteY10" fmla="*/ 0 h 2135354"/>
                <a:gd name="connsiteX0" fmla="*/ 616661 w 1457926"/>
                <a:gd name="connsiteY0" fmla="*/ 0 h 2135354"/>
                <a:gd name="connsiteX1" fmla="*/ 875391 w 1457926"/>
                <a:gd name="connsiteY1" fmla="*/ 0 h 2135354"/>
                <a:gd name="connsiteX2" fmla="*/ 1457926 w 1457926"/>
                <a:gd name="connsiteY2" fmla="*/ 1732147 h 2135354"/>
                <a:gd name="connsiteX3" fmla="*/ 1439663 w 1457926"/>
                <a:gd name="connsiteY3" fmla="*/ 1841423 h 2135354"/>
                <a:gd name="connsiteX4" fmla="*/ 1432872 w 1457926"/>
                <a:gd name="connsiteY4" fmla="*/ 1841423 h 2135354"/>
                <a:gd name="connsiteX5" fmla="*/ 1436313 w 1457926"/>
                <a:gd name="connsiteY5" fmla="*/ 1855288 h 2135354"/>
                <a:gd name="connsiteX6" fmla="*/ 746732 w 1457926"/>
                <a:gd name="connsiteY6" fmla="*/ 2135354 h 2135354"/>
                <a:gd name="connsiteX7" fmla="*/ 57151 w 1457926"/>
                <a:gd name="connsiteY7" fmla="*/ 1855288 h 2135354"/>
                <a:gd name="connsiteX8" fmla="*/ 60593 w 1457926"/>
                <a:gd name="connsiteY8" fmla="*/ 1841423 h 2135354"/>
                <a:gd name="connsiteX9" fmla="*/ 0 w 1457926"/>
                <a:gd name="connsiteY9" fmla="*/ 1731886 h 2135354"/>
                <a:gd name="connsiteX10" fmla="*/ 616661 w 1457926"/>
                <a:gd name="connsiteY10" fmla="*/ 0 h 2135354"/>
                <a:gd name="connsiteX0" fmla="*/ 689418 w 1530683"/>
                <a:gd name="connsiteY0" fmla="*/ 0 h 2135354"/>
                <a:gd name="connsiteX1" fmla="*/ 948148 w 1530683"/>
                <a:gd name="connsiteY1" fmla="*/ 0 h 2135354"/>
                <a:gd name="connsiteX2" fmla="*/ 1530683 w 1530683"/>
                <a:gd name="connsiteY2" fmla="*/ 1732147 h 2135354"/>
                <a:gd name="connsiteX3" fmla="*/ 1512420 w 1530683"/>
                <a:gd name="connsiteY3" fmla="*/ 1841423 h 2135354"/>
                <a:gd name="connsiteX4" fmla="*/ 1505629 w 1530683"/>
                <a:gd name="connsiteY4" fmla="*/ 1841423 h 2135354"/>
                <a:gd name="connsiteX5" fmla="*/ 1509070 w 1530683"/>
                <a:gd name="connsiteY5" fmla="*/ 1855288 h 2135354"/>
                <a:gd name="connsiteX6" fmla="*/ 819489 w 1530683"/>
                <a:gd name="connsiteY6" fmla="*/ 2135354 h 2135354"/>
                <a:gd name="connsiteX7" fmla="*/ 129908 w 1530683"/>
                <a:gd name="connsiteY7" fmla="*/ 1855288 h 2135354"/>
                <a:gd name="connsiteX8" fmla="*/ 0 w 1530683"/>
                <a:gd name="connsiteY8" fmla="*/ 1841423 h 2135354"/>
                <a:gd name="connsiteX9" fmla="*/ 72757 w 1530683"/>
                <a:gd name="connsiteY9" fmla="*/ 1731886 h 2135354"/>
                <a:gd name="connsiteX10" fmla="*/ 689418 w 1530683"/>
                <a:gd name="connsiteY10" fmla="*/ 0 h 2135354"/>
                <a:gd name="connsiteX0" fmla="*/ 616661 w 1457926"/>
                <a:gd name="connsiteY0" fmla="*/ 0 h 2135354"/>
                <a:gd name="connsiteX1" fmla="*/ 875391 w 1457926"/>
                <a:gd name="connsiteY1" fmla="*/ 0 h 2135354"/>
                <a:gd name="connsiteX2" fmla="*/ 1457926 w 1457926"/>
                <a:gd name="connsiteY2" fmla="*/ 1732147 h 2135354"/>
                <a:gd name="connsiteX3" fmla="*/ 1439663 w 1457926"/>
                <a:gd name="connsiteY3" fmla="*/ 1841423 h 2135354"/>
                <a:gd name="connsiteX4" fmla="*/ 1432872 w 1457926"/>
                <a:gd name="connsiteY4" fmla="*/ 1841423 h 2135354"/>
                <a:gd name="connsiteX5" fmla="*/ 1436313 w 1457926"/>
                <a:gd name="connsiteY5" fmla="*/ 1855288 h 2135354"/>
                <a:gd name="connsiteX6" fmla="*/ 746732 w 1457926"/>
                <a:gd name="connsiteY6" fmla="*/ 2135354 h 2135354"/>
                <a:gd name="connsiteX7" fmla="*/ 57151 w 1457926"/>
                <a:gd name="connsiteY7" fmla="*/ 1855288 h 2135354"/>
                <a:gd name="connsiteX8" fmla="*/ 0 w 1457926"/>
                <a:gd name="connsiteY8" fmla="*/ 1731886 h 2135354"/>
                <a:gd name="connsiteX9" fmla="*/ 616661 w 1457926"/>
                <a:gd name="connsiteY9" fmla="*/ 0 h 2135354"/>
                <a:gd name="connsiteX0" fmla="*/ 559510 w 1400775"/>
                <a:gd name="connsiteY0" fmla="*/ 0 h 2135354"/>
                <a:gd name="connsiteX1" fmla="*/ 818240 w 1400775"/>
                <a:gd name="connsiteY1" fmla="*/ 0 h 2135354"/>
                <a:gd name="connsiteX2" fmla="*/ 1400775 w 1400775"/>
                <a:gd name="connsiteY2" fmla="*/ 1732147 h 2135354"/>
                <a:gd name="connsiteX3" fmla="*/ 1382512 w 1400775"/>
                <a:gd name="connsiteY3" fmla="*/ 1841423 h 2135354"/>
                <a:gd name="connsiteX4" fmla="*/ 1375721 w 1400775"/>
                <a:gd name="connsiteY4" fmla="*/ 1841423 h 2135354"/>
                <a:gd name="connsiteX5" fmla="*/ 1379162 w 1400775"/>
                <a:gd name="connsiteY5" fmla="*/ 1855288 h 2135354"/>
                <a:gd name="connsiteX6" fmla="*/ 689581 w 1400775"/>
                <a:gd name="connsiteY6" fmla="*/ 2135354 h 2135354"/>
                <a:gd name="connsiteX7" fmla="*/ 0 w 1400775"/>
                <a:gd name="connsiteY7" fmla="*/ 1855288 h 2135354"/>
                <a:gd name="connsiteX8" fmla="*/ 559510 w 1400775"/>
                <a:gd name="connsiteY8" fmla="*/ 0 h 2135354"/>
                <a:gd name="connsiteX0" fmla="*/ 559510 w 1382512"/>
                <a:gd name="connsiteY0" fmla="*/ 0 h 2135354"/>
                <a:gd name="connsiteX1" fmla="*/ 818240 w 1382512"/>
                <a:gd name="connsiteY1" fmla="*/ 0 h 2135354"/>
                <a:gd name="connsiteX2" fmla="*/ 1382512 w 1382512"/>
                <a:gd name="connsiteY2" fmla="*/ 1841423 h 2135354"/>
                <a:gd name="connsiteX3" fmla="*/ 1375721 w 1382512"/>
                <a:gd name="connsiteY3" fmla="*/ 1841423 h 2135354"/>
                <a:gd name="connsiteX4" fmla="*/ 1379162 w 1382512"/>
                <a:gd name="connsiteY4" fmla="*/ 1855288 h 2135354"/>
                <a:gd name="connsiteX5" fmla="*/ 689581 w 1382512"/>
                <a:gd name="connsiteY5" fmla="*/ 2135354 h 2135354"/>
                <a:gd name="connsiteX6" fmla="*/ 0 w 1382512"/>
                <a:gd name="connsiteY6" fmla="*/ 1855288 h 2135354"/>
                <a:gd name="connsiteX7" fmla="*/ 559510 w 1382512"/>
                <a:gd name="connsiteY7" fmla="*/ 0 h 2135354"/>
                <a:gd name="connsiteX0" fmla="*/ 559510 w 1392037"/>
                <a:gd name="connsiteY0" fmla="*/ 0 h 2135354"/>
                <a:gd name="connsiteX1" fmla="*/ 818240 w 1392037"/>
                <a:gd name="connsiteY1" fmla="*/ 0 h 2135354"/>
                <a:gd name="connsiteX2" fmla="*/ 1392037 w 1392037"/>
                <a:gd name="connsiteY2" fmla="*/ 1727123 h 2135354"/>
                <a:gd name="connsiteX3" fmla="*/ 1375721 w 1392037"/>
                <a:gd name="connsiteY3" fmla="*/ 1841423 h 2135354"/>
                <a:gd name="connsiteX4" fmla="*/ 1379162 w 1392037"/>
                <a:gd name="connsiteY4" fmla="*/ 1855288 h 2135354"/>
                <a:gd name="connsiteX5" fmla="*/ 689581 w 1392037"/>
                <a:gd name="connsiteY5" fmla="*/ 2135354 h 2135354"/>
                <a:gd name="connsiteX6" fmla="*/ 0 w 1392037"/>
                <a:gd name="connsiteY6" fmla="*/ 1855288 h 2135354"/>
                <a:gd name="connsiteX7" fmla="*/ 559510 w 1392037"/>
                <a:gd name="connsiteY7" fmla="*/ 0 h 2135354"/>
                <a:gd name="connsiteX0" fmla="*/ 559510 w 1379162"/>
                <a:gd name="connsiteY0" fmla="*/ 0 h 2135354"/>
                <a:gd name="connsiteX1" fmla="*/ 818240 w 1379162"/>
                <a:gd name="connsiteY1" fmla="*/ 0 h 2135354"/>
                <a:gd name="connsiteX2" fmla="*/ 1375721 w 1379162"/>
                <a:gd name="connsiteY2" fmla="*/ 1841423 h 2135354"/>
                <a:gd name="connsiteX3" fmla="*/ 1379162 w 1379162"/>
                <a:gd name="connsiteY3" fmla="*/ 1855288 h 2135354"/>
                <a:gd name="connsiteX4" fmla="*/ 689581 w 1379162"/>
                <a:gd name="connsiteY4" fmla="*/ 2135354 h 2135354"/>
                <a:gd name="connsiteX5" fmla="*/ 0 w 1379162"/>
                <a:gd name="connsiteY5" fmla="*/ 1855288 h 2135354"/>
                <a:gd name="connsiteX6" fmla="*/ 559510 w 1379162"/>
                <a:gd name="connsiteY6" fmla="*/ 0 h 2135354"/>
                <a:gd name="connsiteX0" fmla="*/ 559510 w 1379162"/>
                <a:gd name="connsiteY0" fmla="*/ 3 h 2135357"/>
                <a:gd name="connsiteX1" fmla="*/ 818240 w 1379162"/>
                <a:gd name="connsiteY1" fmla="*/ 3 h 2135357"/>
                <a:gd name="connsiteX2" fmla="*/ 1375721 w 1379162"/>
                <a:gd name="connsiteY2" fmla="*/ 1841426 h 2135357"/>
                <a:gd name="connsiteX3" fmla="*/ 1379162 w 1379162"/>
                <a:gd name="connsiteY3" fmla="*/ 1855291 h 2135357"/>
                <a:gd name="connsiteX4" fmla="*/ 689581 w 1379162"/>
                <a:gd name="connsiteY4" fmla="*/ 2135357 h 2135357"/>
                <a:gd name="connsiteX5" fmla="*/ 0 w 1379162"/>
                <a:gd name="connsiteY5" fmla="*/ 1855291 h 2135357"/>
                <a:gd name="connsiteX6" fmla="*/ 559510 w 1379162"/>
                <a:gd name="connsiteY6" fmla="*/ 3 h 2135357"/>
                <a:gd name="connsiteX0" fmla="*/ 559510 w 1379162"/>
                <a:gd name="connsiteY0" fmla="*/ 40216 h 2175570"/>
                <a:gd name="connsiteX1" fmla="*/ 818240 w 1379162"/>
                <a:gd name="connsiteY1" fmla="*/ 40216 h 2175570"/>
                <a:gd name="connsiteX2" fmla="*/ 1375721 w 1379162"/>
                <a:gd name="connsiteY2" fmla="*/ 1881639 h 2175570"/>
                <a:gd name="connsiteX3" fmla="*/ 1379162 w 1379162"/>
                <a:gd name="connsiteY3" fmla="*/ 1895504 h 2175570"/>
                <a:gd name="connsiteX4" fmla="*/ 689581 w 1379162"/>
                <a:gd name="connsiteY4" fmla="*/ 2175570 h 2175570"/>
                <a:gd name="connsiteX5" fmla="*/ 0 w 1379162"/>
                <a:gd name="connsiteY5" fmla="*/ 1895504 h 2175570"/>
                <a:gd name="connsiteX6" fmla="*/ 559510 w 1379162"/>
                <a:gd name="connsiteY6" fmla="*/ 40216 h 2175570"/>
                <a:gd name="connsiteX0" fmla="*/ 559510 w 1379162"/>
                <a:gd name="connsiteY0" fmla="*/ 50079 h 2185433"/>
                <a:gd name="connsiteX1" fmla="*/ 818240 w 1379162"/>
                <a:gd name="connsiteY1" fmla="*/ 50079 h 2185433"/>
                <a:gd name="connsiteX2" fmla="*/ 1375721 w 1379162"/>
                <a:gd name="connsiteY2" fmla="*/ 1891502 h 2185433"/>
                <a:gd name="connsiteX3" fmla="*/ 1379162 w 1379162"/>
                <a:gd name="connsiteY3" fmla="*/ 1905367 h 2185433"/>
                <a:gd name="connsiteX4" fmla="*/ 689581 w 1379162"/>
                <a:gd name="connsiteY4" fmla="*/ 2185433 h 2185433"/>
                <a:gd name="connsiteX5" fmla="*/ 0 w 1379162"/>
                <a:gd name="connsiteY5" fmla="*/ 1905367 h 2185433"/>
                <a:gd name="connsiteX6" fmla="*/ 559510 w 1379162"/>
                <a:gd name="connsiteY6" fmla="*/ 50079 h 2185433"/>
                <a:gd name="connsiteX0" fmla="*/ 559510 w 1379162"/>
                <a:gd name="connsiteY0" fmla="*/ 52984 h 2188338"/>
                <a:gd name="connsiteX1" fmla="*/ 818240 w 1379162"/>
                <a:gd name="connsiteY1" fmla="*/ 52984 h 2188338"/>
                <a:gd name="connsiteX2" fmla="*/ 1375721 w 1379162"/>
                <a:gd name="connsiteY2" fmla="*/ 1894407 h 2188338"/>
                <a:gd name="connsiteX3" fmla="*/ 1379162 w 1379162"/>
                <a:gd name="connsiteY3" fmla="*/ 1908272 h 2188338"/>
                <a:gd name="connsiteX4" fmla="*/ 689581 w 1379162"/>
                <a:gd name="connsiteY4" fmla="*/ 2188338 h 2188338"/>
                <a:gd name="connsiteX5" fmla="*/ 0 w 1379162"/>
                <a:gd name="connsiteY5" fmla="*/ 1908272 h 2188338"/>
                <a:gd name="connsiteX6" fmla="*/ 559510 w 1379162"/>
                <a:gd name="connsiteY6" fmla="*/ 52984 h 2188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79162" h="2188338">
                  <a:moveTo>
                    <a:pt x="559510" y="52984"/>
                  </a:moveTo>
                  <a:cubicBezTo>
                    <a:pt x="593366" y="5359"/>
                    <a:pt x="731997" y="-37503"/>
                    <a:pt x="818240" y="52984"/>
                  </a:cubicBezTo>
                  <a:cubicBezTo>
                    <a:pt x="816162" y="50325"/>
                    <a:pt x="1282234" y="1585192"/>
                    <a:pt x="1375721" y="1894407"/>
                  </a:cubicBezTo>
                  <a:cubicBezTo>
                    <a:pt x="1378870" y="1898789"/>
                    <a:pt x="1379162" y="1903517"/>
                    <a:pt x="1379162" y="1908272"/>
                  </a:cubicBezTo>
                  <a:cubicBezTo>
                    <a:pt x="1379162" y="2062948"/>
                    <a:pt x="1070426" y="2188338"/>
                    <a:pt x="689581" y="2188338"/>
                  </a:cubicBezTo>
                  <a:cubicBezTo>
                    <a:pt x="308736" y="2188338"/>
                    <a:pt x="0" y="2062948"/>
                    <a:pt x="0" y="1908272"/>
                  </a:cubicBezTo>
                  <a:lnTo>
                    <a:pt x="559510" y="52984"/>
                  </a:lnTo>
                  <a:close/>
                </a:path>
              </a:pathLst>
            </a:custGeom>
            <a:gradFill flip="none" rotWithShape="1">
              <a:gsLst>
                <a:gs pos="98000">
                  <a:srgbClr val="C5134A"/>
                </a:gs>
                <a:gs pos="0">
                  <a:srgbClr val="BE1247"/>
                </a:gs>
                <a:gs pos="19000">
                  <a:srgbClr val="D2144F"/>
                </a:gs>
                <a:gs pos="54000">
                  <a:srgbClr val="F87477"/>
                </a:gs>
              </a:gsLst>
              <a:lin ang="11100000" scaled="0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椭圆 10"/>
            <p:cNvSpPr/>
            <p:nvPr/>
          </p:nvSpPr>
          <p:spPr>
            <a:xfrm>
              <a:off x="568430" y="3292294"/>
              <a:ext cx="757450" cy="428950"/>
            </a:xfrm>
            <a:custGeom>
              <a:avLst/>
              <a:gdLst/>
              <a:ahLst/>
              <a:cxnLst/>
              <a:rect l="l" t="t" r="r" b="b"/>
              <a:pathLst>
                <a:path w="590834" h="334594">
                  <a:moveTo>
                    <a:pt x="86928" y="0"/>
                  </a:moveTo>
                  <a:cubicBezTo>
                    <a:pt x="160265" y="23782"/>
                    <a:pt x="240109" y="35684"/>
                    <a:pt x="323402" y="35684"/>
                  </a:cubicBezTo>
                  <a:cubicBezTo>
                    <a:pt x="387332" y="35684"/>
                    <a:pt x="449230" y="28672"/>
                    <a:pt x="507434" y="13120"/>
                  </a:cubicBezTo>
                  <a:cubicBezTo>
                    <a:pt x="531772" y="93575"/>
                    <a:pt x="560176" y="187373"/>
                    <a:pt x="590834" y="288543"/>
                  </a:cubicBezTo>
                  <a:cubicBezTo>
                    <a:pt x="499769" y="318822"/>
                    <a:pt x="400175" y="334594"/>
                    <a:pt x="296010" y="334594"/>
                  </a:cubicBezTo>
                  <a:cubicBezTo>
                    <a:pt x="191403" y="334594"/>
                    <a:pt x="91406" y="318688"/>
                    <a:pt x="0" y="288246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65000"/>
                  </a:schemeClr>
                </a:gs>
                <a:gs pos="0">
                  <a:schemeClr val="bg1">
                    <a:lumMod val="65000"/>
                  </a:schemeClr>
                </a:gs>
                <a:gs pos="55000">
                  <a:schemeClr val="bg1"/>
                </a:gs>
              </a:gsLst>
              <a:lin ang="11100000" scaled="0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椭圆 10"/>
            <p:cNvSpPr/>
            <p:nvPr/>
          </p:nvSpPr>
          <p:spPr>
            <a:xfrm>
              <a:off x="358140" y="4031342"/>
              <a:ext cx="1181099" cy="418738"/>
            </a:xfrm>
            <a:custGeom>
              <a:avLst/>
              <a:gdLst/>
              <a:ahLst/>
              <a:cxnLst/>
              <a:rect l="l" t="t" r="r" b="b"/>
              <a:pathLst>
                <a:path w="1082218" h="392352">
                  <a:moveTo>
                    <a:pt x="92746" y="0"/>
                  </a:moveTo>
                  <a:cubicBezTo>
                    <a:pt x="229132" y="56158"/>
                    <a:pt x="381210" y="86960"/>
                    <a:pt x="541436" y="86960"/>
                  </a:cubicBezTo>
                  <a:cubicBezTo>
                    <a:pt x="701493" y="86960"/>
                    <a:pt x="853418" y="56223"/>
                    <a:pt x="989694" y="184"/>
                  </a:cubicBezTo>
                  <a:cubicBezTo>
                    <a:pt x="1021621" y="105469"/>
                    <a:pt x="1052999" y="208935"/>
                    <a:pt x="1082218" y="305289"/>
                  </a:cubicBezTo>
                  <a:cubicBezTo>
                    <a:pt x="917102" y="361516"/>
                    <a:pt x="732512" y="392352"/>
                    <a:pt x="537839" y="392352"/>
                  </a:cubicBezTo>
                  <a:cubicBezTo>
                    <a:pt x="345739" y="392352"/>
                    <a:pt x="163457" y="362325"/>
                    <a:pt x="0" y="307539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65000"/>
                  </a:schemeClr>
                </a:gs>
                <a:gs pos="0">
                  <a:schemeClr val="bg1">
                    <a:lumMod val="65000"/>
                  </a:schemeClr>
                </a:gs>
                <a:gs pos="55000">
                  <a:schemeClr val="bg1"/>
                </a:gs>
              </a:gsLst>
              <a:lin ang="11100000" scaled="0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844190" y="3342241"/>
            <a:ext cx="968170" cy="1733068"/>
            <a:chOff x="179512" y="2797966"/>
            <a:chExt cx="1513892" cy="2709936"/>
          </a:xfrm>
        </p:grpSpPr>
        <p:sp>
          <p:nvSpPr>
            <p:cNvPr id="41" name="圆角矩形 40"/>
            <p:cNvSpPr/>
            <p:nvPr/>
          </p:nvSpPr>
          <p:spPr>
            <a:xfrm>
              <a:off x="179512" y="4149080"/>
              <a:ext cx="1512168" cy="1358822"/>
            </a:xfrm>
            <a:prstGeom prst="roundRect">
              <a:avLst>
                <a:gd name="adj" fmla="val 5673"/>
              </a:avLst>
            </a:prstGeom>
            <a:solidFill>
              <a:srgbClr val="BE1247"/>
            </a:solidFill>
            <a:ln>
              <a:noFill/>
            </a:ln>
            <a:scene3d>
              <a:camera prst="isometricOffAxis1Top">
                <a:rot lat="19308370" lon="17994607" rev="3982837"/>
              </a:camera>
              <a:lightRig rig="soft" dir="t"/>
            </a:scene3d>
            <a:sp3d extrusionH="63500"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圆角矩形 41"/>
            <p:cNvSpPr/>
            <p:nvPr/>
          </p:nvSpPr>
          <p:spPr>
            <a:xfrm>
              <a:off x="181236" y="4138187"/>
              <a:ext cx="1512168" cy="1358822"/>
            </a:xfrm>
            <a:prstGeom prst="roundRect">
              <a:avLst>
                <a:gd name="adj" fmla="val 5673"/>
              </a:avLst>
            </a:prstGeom>
            <a:gradFill flip="none" rotWithShape="1">
              <a:gsLst>
                <a:gs pos="0">
                  <a:srgbClr val="BE1247"/>
                </a:gs>
                <a:gs pos="33000">
                  <a:srgbClr val="D2144F"/>
                </a:gs>
                <a:gs pos="90000">
                  <a:srgbClr val="F87477"/>
                </a:gs>
                <a:gs pos="100000">
                  <a:srgbClr val="FA9496"/>
                </a:gs>
              </a:gsLst>
              <a:lin ang="7200000" scaled="0"/>
              <a:tileRect/>
            </a:gradFill>
            <a:ln>
              <a:noFill/>
            </a:ln>
            <a:scene3d>
              <a:camera prst="isometricOffAxis1Top">
                <a:rot lat="19308370" lon="17994607" rev="3982837"/>
              </a:camera>
              <a:lightRig rig="soft" dir="t"/>
            </a:scene3d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椭圆 10"/>
            <p:cNvSpPr/>
            <p:nvPr/>
          </p:nvSpPr>
          <p:spPr>
            <a:xfrm>
              <a:off x="257574" y="2797966"/>
              <a:ext cx="1379162" cy="2188338"/>
            </a:xfrm>
            <a:custGeom>
              <a:avLst/>
              <a:gdLst>
                <a:gd name="connsiteX0" fmla="*/ 564273 w 1405538"/>
                <a:gd name="connsiteY0" fmla="*/ 0 h 2135354"/>
                <a:gd name="connsiteX1" fmla="*/ 823003 w 1405538"/>
                <a:gd name="connsiteY1" fmla="*/ 0 h 2135354"/>
                <a:gd name="connsiteX2" fmla="*/ 1405538 w 1405538"/>
                <a:gd name="connsiteY2" fmla="*/ 1732147 h 2135354"/>
                <a:gd name="connsiteX3" fmla="*/ 1387275 w 1405538"/>
                <a:gd name="connsiteY3" fmla="*/ 1841423 h 2135354"/>
                <a:gd name="connsiteX4" fmla="*/ 1380484 w 1405538"/>
                <a:gd name="connsiteY4" fmla="*/ 1841423 h 2135354"/>
                <a:gd name="connsiteX5" fmla="*/ 1383925 w 1405538"/>
                <a:gd name="connsiteY5" fmla="*/ 1855288 h 2135354"/>
                <a:gd name="connsiteX6" fmla="*/ 694344 w 1405538"/>
                <a:gd name="connsiteY6" fmla="*/ 2135354 h 2135354"/>
                <a:gd name="connsiteX7" fmla="*/ 4763 w 1405538"/>
                <a:gd name="connsiteY7" fmla="*/ 1855288 h 2135354"/>
                <a:gd name="connsiteX8" fmla="*/ 8205 w 1405538"/>
                <a:gd name="connsiteY8" fmla="*/ 1841423 h 2135354"/>
                <a:gd name="connsiteX9" fmla="*/ 0 w 1405538"/>
                <a:gd name="connsiteY9" fmla="*/ 1841423 h 2135354"/>
                <a:gd name="connsiteX10" fmla="*/ 564273 w 1405538"/>
                <a:gd name="connsiteY10" fmla="*/ 0 h 2135354"/>
                <a:gd name="connsiteX0" fmla="*/ 616661 w 1457926"/>
                <a:gd name="connsiteY0" fmla="*/ 0 h 2135354"/>
                <a:gd name="connsiteX1" fmla="*/ 875391 w 1457926"/>
                <a:gd name="connsiteY1" fmla="*/ 0 h 2135354"/>
                <a:gd name="connsiteX2" fmla="*/ 1457926 w 1457926"/>
                <a:gd name="connsiteY2" fmla="*/ 1732147 h 2135354"/>
                <a:gd name="connsiteX3" fmla="*/ 1439663 w 1457926"/>
                <a:gd name="connsiteY3" fmla="*/ 1841423 h 2135354"/>
                <a:gd name="connsiteX4" fmla="*/ 1432872 w 1457926"/>
                <a:gd name="connsiteY4" fmla="*/ 1841423 h 2135354"/>
                <a:gd name="connsiteX5" fmla="*/ 1436313 w 1457926"/>
                <a:gd name="connsiteY5" fmla="*/ 1855288 h 2135354"/>
                <a:gd name="connsiteX6" fmla="*/ 746732 w 1457926"/>
                <a:gd name="connsiteY6" fmla="*/ 2135354 h 2135354"/>
                <a:gd name="connsiteX7" fmla="*/ 57151 w 1457926"/>
                <a:gd name="connsiteY7" fmla="*/ 1855288 h 2135354"/>
                <a:gd name="connsiteX8" fmla="*/ 60593 w 1457926"/>
                <a:gd name="connsiteY8" fmla="*/ 1841423 h 2135354"/>
                <a:gd name="connsiteX9" fmla="*/ 0 w 1457926"/>
                <a:gd name="connsiteY9" fmla="*/ 1731886 h 2135354"/>
                <a:gd name="connsiteX10" fmla="*/ 616661 w 1457926"/>
                <a:gd name="connsiteY10" fmla="*/ 0 h 2135354"/>
                <a:gd name="connsiteX0" fmla="*/ 689418 w 1530683"/>
                <a:gd name="connsiteY0" fmla="*/ 0 h 2135354"/>
                <a:gd name="connsiteX1" fmla="*/ 948148 w 1530683"/>
                <a:gd name="connsiteY1" fmla="*/ 0 h 2135354"/>
                <a:gd name="connsiteX2" fmla="*/ 1530683 w 1530683"/>
                <a:gd name="connsiteY2" fmla="*/ 1732147 h 2135354"/>
                <a:gd name="connsiteX3" fmla="*/ 1512420 w 1530683"/>
                <a:gd name="connsiteY3" fmla="*/ 1841423 h 2135354"/>
                <a:gd name="connsiteX4" fmla="*/ 1505629 w 1530683"/>
                <a:gd name="connsiteY4" fmla="*/ 1841423 h 2135354"/>
                <a:gd name="connsiteX5" fmla="*/ 1509070 w 1530683"/>
                <a:gd name="connsiteY5" fmla="*/ 1855288 h 2135354"/>
                <a:gd name="connsiteX6" fmla="*/ 819489 w 1530683"/>
                <a:gd name="connsiteY6" fmla="*/ 2135354 h 2135354"/>
                <a:gd name="connsiteX7" fmla="*/ 129908 w 1530683"/>
                <a:gd name="connsiteY7" fmla="*/ 1855288 h 2135354"/>
                <a:gd name="connsiteX8" fmla="*/ 0 w 1530683"/>
                <a:gd name="connsiteY8" fmla="*/ 1841423 h 2135354"/>
                <a:gd name="connsiteX9" fmla="*/ 72757 w 1530683"/>
                <a:gd name="connsiteY9" fmla="*/ 1731886 h 2135354"/>
                <a:gd name="connsiteX10" fmla="*/ 689418 w 1530683"/>
                <a:gd name="connsiteY10" fmla="*/ 0 h 2135354"/>
                <a:gd name="connsiteX0" fmla="*/ 616661 w 1457926"/>
                <a:gd name="connsiteY0" fmla="*/ 0 h 2135354"/>
                <a:gd name="connsiteX1" fmla="*/ 875391 w 1457926"/>
                <a:gd name="connsiteY1" fmla="*/ 0 h 2135354"/>
                <a:gd name="connsiteX2" fmla="*/ 1457926 w 1457926"/>
                <a:gd name="connsiteY2" fmla="*/ 1732147 h 2135354"/>
                <a:gd name="connsiteX3" fmla="*/ 1439663 w 1457926"/>
                <a:gd name="connsiteY3" fmla="*/ 1841423 h 2135354"/>
                <a:gd name="connsiteX4" fmla="*/ 1432872 w 1457926"/>
                <a:gd name="connsiteY4" fmla="*/ 1841423 h 2135354"/>
                <a:gd name="connsiteX5" fmla="*/ 1436313 w 1457926"/>
                <a:gd name="connsiteY5" fmla="*/ 1855288 h 2135354"/>
                <a:gd name="connsiteX6" fmla="*/ 746732 w 1457926"/>
                <a:gd name="connsiteY6" fmla="*/ 2135354 h 2135354"/>
                <a:gd name="connsiteX7" fmla="*/ 57151 w 1457926"/>
                <a:gd name="connsiteY7" fmla="*/ 1855288 h 2135354"/>
                <a:gd name="connsiteX8" fmla="*/ 0 w 1457926"/>
                <a:gd name="connsiteY8" fmla="*/ 1731886 h 2135354"/>
                <a:gd name="connsiteX9" fmla="*/ 616661 w 1457926"/>
                <a:gd name="connsiteY9" fmla="*/ 0 h 2135354"/>
                <a:gd name="connsiteX0" fmla="*/ 559510 w 1400775"/>
                <a:gd name="connsiteY0" fmla="*/ 0 h 2135354"/>
                <a:gd name="connsiteX1" fmla="*/ 818240 w 1400775"/>
                <a:gd name="connsiteY1" fmla="*/ 0 h 2135354"/>
                <a:gd name="connsiteX2" fmla="*/ 1400775 w 1400775"/>
                <a:gd name="connsiteY2" fmla="*/ 1732147 h 2135354"/>
                <a:gd name="connsiteX3" fmla="*/ 1382512 w 1400775"/>
                <a:gd name="connsiteY3" fmla="*/ 1841423 h 2135354"/>
                <a:gd name="connsiteX4" fmla="*/ 1375721 w 1400775"/>
                <a:gd name="connsiteY4" fmla="*/ 1841423 h 2135354"/>
                <a:gd name="connsiteX5" fmla="*/ 1379162 w 1400775"/>
                <a:gd name="connsiteY5" fmla="*/ 1855288 h 2135354"/>
                <a:gd name="connsiteX6" fmla="*/ 689581 w 1400775"/>
                <a:gd name="connsiteY6" fmla="*/ 2135354 h 2135354"/>
                <a:gd name="connsiteX7" fmla="*/ 0 w 1400775"/>
                <a:gd name="connsiteY7" fmla="*/ 1855288 h 2135354"/>
                <a:gd name="connsiteX8" fmla="*/ 559510 w 1400775"/>
                <a:gd name="connsiteY8" fmla="*/ 0 h 2135354"/>
                <a:gd name="connsiteX0" fmla="*/ 559510 w 1382512"/>
                <a:gd name="connsiteY0" fmla="*/ 0 h 2135354"/>
                <a:gd name="connsiteX1" fmla="*/ 818240 w 1382512"/>
                <a:gd name="connsiteY1" fmla="*/ 0 h 2135354"/>
                <a:gd name="connsiteX2" fmla="*/ 1382512 w 1382512"/>
                <a:gd name="connsiteY2" fmla="*/ 1841423 h 2135354"/>
                <a:gd name="connsiteX3" fmla="*/ 1375721 w 1382512"/>
                <a:gd name="connsiteY3" fmla="*/ 1841423 h 2135354"/>
                <a:gd name="connsiteX4" fmla="*/ 1379162 w 1382512"/>
                <a:gd name="connsiteY4" fmla="*/ 1855288 h 2135354"/>
                <a:gd name="connsiteX5" fmla="*/ 689581 w 1382512"/>
                <a:gd name="connsiteY5" fmla="*/ 2135354 h 2135354"/>
                <a:gd name="connsiteX6" fmla="*/ 0 w 1382512"/>
                <a:gd name="connsiteY6" fmla="*/ 1855288 h 2135354"/>
                <a:gd name="connsiteX7" fmla="*/ 559510 w 1382512"/>
                <a:gd name="connsiteY7" fmla="*/ 0 h 2135354"/>
                <a:gd name="connsiteX0" fmla="*/ 559510 w 1392037"/>
                <a:gd name="connsiteY0" fmla="*/ 0 h 2135354"/>
                <a:gd name="connsiteX1" fmla="*/ 818240 w 1392037"/>
                <a:gd name="connsiteY1" fmla="*/ 0 h 2135354"/>
                <a:gd name="connsiteX2" fmla="*/ 1392037 w 1392037"/>
                <a:gd name="connsiteY2" fmla="*/ 1727123 h 2135354"/>
                <a:gd name="connsiteX3" fmla="*/ 1375721 w 1392037"/>
                <a:gd name="connsiteY3" fmla="*/ 1841423 h 2135354"/>
                <a:gd name="connsiteX4" fmla="*/ 1379162 w 1392037"/>
                <a:gd name="connsiteY4" fmla="*/ 1855288 h 2135354"/>
                <a:gd name="connsiteX5" fmla="*/ 689581 w 1392037"/>
                <a:gd name="connsiteY5" fmla="*/ 2135354 h 2135354"/>
                <a:gd name="connsiteX6" fmla="*/ 0 w 1392037"/>
                <a:gd name="connsiteY6" fmla="*/ 1855288 h 2135354"/>
                <a:gd name="connsiteX7" fmla="*/ 559510 w 1392037"/>
                <a:gd name="connsiteY7" fmla="*/ 0 h 2135354"/>
                <a:gd name="connsiteX0" fmla="*/ 559510 w 1379162"/>
                <a:gd name="connsiteY0" fmla="*/ 0 h 2135354"/>
                <a:gd name="connsiteX1" fmla="*/ 818240 w 1379162"/>
                <a:gd name="connsiteY1" fmla="*/ 0 h 2135354"/>
                <a:gd name="connsiteX2" fmla="*/ 1375721 w 1379162"/>
                <a:gd name="connsiteY2" fmla="*/ 1841423 h 2135354"/>
                <a:gd name="connsiteX3" fmla="*/ 1379162 w 1379162"/>
                <a:gd name="connsiteY3" fmla="*/ 1855288 h 2135354"/>
                <a:gd name="connsiteX4" fmla="*/ 689581 w 1379162"/>
                <a:gd name="connsiteY4" fmla="*/ 2135354 h 2135354"/>
                <a:gd name="connsiteX5" fmla="*/ 0 w 1379162"/>
                <a:gd name="connsiteY5" fmla="*/ 1855288 h 2135354"/>
                <a:gd name="connsiteX6" fmla="*/ 559510 w 1379162"/>
                <a:gd name="connsiteY6" fmla="*/ 0 h 2135354"/>
                <a:gd name="connsiteX0" fmla="*/ 559510 w 1379162"/>
                <a:gd name="connsiteY0" fmla="*/ 3 h 2135357"/>
                <a:gd name="connsiteX1" fmla="*/ 818240 w 1379162"/>
                <a:gd name="connsiteY1" fmla="*/ 3 h 2135357"/>
                <a:gd name="connsiteX2" fmla="*/ 1375721 w 1379162"/>
                <a:gd name="connsiteY2" fmla="*/ 1841426 h 2135357"/>
                <a:gd name="connsiteX3" fmla="*/ 1379162 w 1379162"/>
                <a:gd name="connsiteY3" fmla="*/ 1855291 h 2135357"/>
                <a:gd name="connsiteX4" fmla="*/ 689581 w 1379162"/>
                <a:gd name="connsiteY4" fmla="*/ 2135357 h 2135357"/>
                <a:gd name="connsiteX5" fmla="*/ 0 w 1379162"/>
                <a:gd name="connsiteY5" fmla="*/ 1855291 h 2135357"/>
                <a:gd name="connsiteX6" fmla="*/ 559510 w 1379162"/>
                <a:gd name="connsiteY6" fmla="*/ 3 h 2135357"/>
                <a:gd name="connsiteX0" fmla="*/ 559510 w 1379162"/>
                <a:gd name="connsiteY0" fmla="*/ 40216 h 2175570"/>
                <a:gd name="connsiteX1" fmla="*/ 818240 w 1379162"/>
                <a:gd name="connsiteY1" fmla="*/ 40216 h 2175570"/>
                <a:gd name="connsiteX2" fmla="*/ 1375721 w 1379162"/>
                <a:gd name="connsiteY2" fmla="*/ 1881639 h 2175570"/>
                <a:gd name="connsiteX3" fmla="*/ 1379162 w 1379162"/>
                <a:gd name="connsiteY3" fmla="*/ 1895504 h 2175570"/>
                <a:gd name="connsiteX4" fmla="*/ 689581 w 1379162"/>
                <a:gd name="connsiteY4" fmla="*/ 2175570 h 2175570"/>
                <a:gd name="connsiteX5" fmla="*/ 0 w 1379162"/>
                <a:gd name="connsiteY5" fmla="*/ 1895504 h 2175570"/>
                <a:gd name="connsiteX6" fmla="*/ 559510 w 1379162"/>
                <a:gd name="connsiteY6" fmla="*/ 40216 h 2175570"/>
                <a:gd name="connsiteX0" fmla="*/ 559510 w 1379162"/>
                <a:gd name="connsiteY0" fmla="*/ 50079 h 2185433"/>
                <a:gd name="connsiteX1" fmla="*/ 818240 w 1379162"/>
                <a:gd name="connsiteY1" fmla="*/ 50079 h 2185433"/>
                <a:gd name="connsiteX2" fmla="*/ 1375721 w 1379162"/>
                <a:gd name="connsiteY2" fmla="*/ 1891502 h 2185433"/>
                <a:gd name="connsiteX3" fmla="*/ 1379162 w 1379162"/>
                <a:gd name="connsiteY3" fmla="*/ 1905367 h 2185433"/>
                <a:gd name="connsiteX4" fmla="*/ 689581 w 1379162"/>
                <a:gd name="connsiteY4" fmla="*/ 2185433 h 2185433"/>
                <a:gd name="connsiteX5" fmla="*/ 0 w 1379162"/>
                <a:gd name="connsiteY5" fmla="*/ 1905367 h 2185433"/>
                <a:gd name="connsiteX6" fmla="*/ 559510 w 1379162"/>
                <a:gd name="connsiteY6" fmla="*/ 50079 h 2185433"/>
                <a:gd name="connsiteX0" fmla="*/ 559510 w 1379162"/>
                <a:gd name="connsiteY0" fmla="*/ 52984 h 2188338"/>
                <a:gd name="connsiteX1" fmla="*/ 818240 w 1379162"/>
                <a:gd name="connsiteY1" fmla="*/ 52984 h 2188338"/>
                <a:gd name="connsiteX2" fmla="*/ 1375721 w 1379162"/>
                <a:gd name="connsiteY2" fmla="*/ 1894407 h 2188338"/>
                <a:gd name="connsiteX3" fmla="*/ 1379162 w 1379162"/>
                <a:gd name="connsiteY3" fmla="*/ 1908272 h 2188338"/>
                <a:gd name="connsiteX4" fmla="*/ 689581 w 1379162"/>
                <a:gd name="connsiteY4" fmla="*/ 2188338 h 2188338"/>
                <a:gd name="connsiteX5" fmla="*/ 0 w 1379162"/>
                <a:gd name="connsiteY5" fmla="*/ 1908272 h 2188338"/>
                <a:gd name="connsiteX6" fmla="*/ 559510 w 1379162"/>
                <a:gd name="connsiteY6" fmla="*/ 52984 h 2188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79162" h="2188338">
                  <a:moveTo>
                    <a:pt x="559510" y="52984"/>
                  </a:moveTo>
                  <a:cubicBezTo>
                    <a:pt x="593366" y="5359"/>
                    <a:pt x="731997" y="-37503"/>
                    <a:pt x="818240" y="52984"/>
                  </a:cubicBezTo>
                  <a:cubicBezTo>
                    <a:pt x="816162" y="50325"/>
                    <a:pt x="1282234" y="1585192"/>
                    <a:pt x="1375721" y="1894407"/>
                  </a:cubicBezTo>
                  <a:cubicBezTo>
                    <a:pt x="1378870" y="1898789"/>
                    <a:pt x="1379162" y="1903517"/>
                    <a:pt x="1379162" y="1908272"/>
                  </a:cubicBezTo>
                  <a:cubicBezTo>
                    <a:pt x="1379162" y="2062948"/>
                    <a:pt x="1070426" y="2188338"/>
                    <a:pt x="689581" y="2188338"/>
                  </a:cubicBezTo>
                  <a:cubicBezTo>
                    <a:pt x="308736" y="2188338"/>
                    <a:pt x="0" y="2062948"/>
                    <a:pt x="0" y="1908272"/>
                  </a:cubicBezTo>
                  <a:lnTo>
                    <a:pt x="559510" y="52984"/>
                  </a:lnTo>
                  <a:close/>
                </a:path>
              </a:pathLst>
            </a:custGeom>
            <a:gradFill flip="none" rotWithShape="1">
              <a:gsLst>
                <a:gs pos="98000">
                  <a:srgbClr val="C5134A"/>
                </a:gs>
                <a:gs pos="0">
                  <a:srgbClr val="BE1247"/>
                </a:gs>
                <a:gs pos="19000">
                  <a:srgbClr val="D2144F"/>
                </a:gs>
                <a:gs pos="54000">
                  <a:srgbClr val="F87477"/>
                </a:gs>
              </a:gsLst>
              <a:lin ang="11100000" scaled="0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椭圆 10"/>
            <p:cNvSpPr/>
            <p:nvPr/>
          </p:nvSpPr>
          <p:spPr>
            <a:xfrm>
              <a:off x="568430" y="3292294"/>
              <a:ext cx="757450" cy="428950"/>
            </a:xfrm>
            <a:custGeom>
              <a:avLst/>
              <a:gdLst/>
              <a:ahLst/>
              <a:cxnLst/>
              <a:rect l="l" t="t" r="r" b="b"/>
              <a:pathLst>
                <a:path w="590834" h="334594">
                  <a:moveTo>
                    <a:pt x="86928" y="0"/>
                  </a:moveTo>
                  <a:cubicBezTo>
                    <a:pt x="160265" y="23782"/>
                    <a:pt x="240109" y="35684"/>
                    <a:pt x="323402" y="35684"/>
                  </a:cubicBezTo>
                  <a:cubicBezTo>
                    <a:pt x="387332" y="35684"/>
                    <a:pt x="449230" y="28672"/>
                    <a:pt x="507434" y="13120"/>
                  </a:cubicBezTo>
                  <a:cubicBezTo>
                    <a:pt x="531772" y="93575"/>
                    <a:pt x="560176" y="187373"/>
                    <a:pt x="590834" y="288543"/>
                  </a:cubicBezTo>
                  <a:cubicBezTo>
                    <a:pt x="499769" y="318822"/>
                    <a:pt x="400175" y="334594"/>
                    <a:pt x="296010" y="334594"/>
                  </a:cubicBezTo>
                  <a:cubicBezTo>
                    <a:pt x="191403" y="334594"/>
                    <a:pt x="91406" y="318688"/>
                    <a:pt x="0" y="288246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65000"/>
                  </a:schemeClr>
                </a:gs>
                <a:gs pos="0">
                  <a:schemeClr val="bg1">
                    <a:lumMod val="65000"/>
                  </a:schemeClr>
                </a:gs>
                <a:gs pos="55000">
                  <a:schemeClr val="bg1"/>
                </a:gs>
              </a:gsLst>
              <a:lin ang="11100000" scaled="0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椭圆 10"/>
            <p:cNvSpPr/>
            <p:nvPr/>
          </p:nvSpPr>
          <p:spPr>
            <a:xfrm>
              <a:off x="358140" y="4031342"/>
              <a:ext cx="1181099" cy="418738"/>
            </a:xfrm>
            <a:custGeom>
              <a:avLst/>
              <a:gdLst/>
              <a:ahLst/>
              <a:cxnLst/>
              <a:rect l="l" t="t" r="r" b="b"/>
              <a:pathLst>
                <a:path w="1082218" h="392352">
                  <a:moveTo>
                    <a:pt x="92746" y="0"/>
                  </a:moveTo>
                  <a:cubicBezTo>
                    <a:pt x="229132" y="56158"/>
                    <a:pt x="381210" y="86960"/>
                    <a:pt x="541436" y="86960"/>
                  </a:cubicBezTo>
                  <a:cubicBezTo>
                    <a:pt x="701493" y="86960"/>
                    <a:pt x="853418" y="56223"/>
                    <a:pt x="989694" y="184"/>
                  </a:cubicBezTo>
                  <a:cubicBezTo>
                    <a:pt x="1021621" y="105469"/>
                    <a:pt x="1052999" y="208935"/>
                    <a:pt x="1082218" y="305289"/>
                  </a:cubicBezTo>
                  <a:cubicBezTo>
                    <a:pt x="917102" y="361516"/>
                    <a:pt x="732512" y="392352"/>
                    <a:pt x="537839" y="392352"/>
                  </a:cubicBezTo>
                  <a:cubicBezTo>
                    <a:pt x="345739" y="392352"/>
                    <a:pt x="163457" y="362325"/>
                    <a:pt x="0" y="307539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bg1">
                    <a:lumMod val="65000"/>
                  </a:schemeClr>
                </a:gs>
                <a:gs pos="0">
                  <a:schemeClr val="bg1">
                    <a:lumMod val="65000"/>
                  </a:schemeClr>
                </a:gs>
                <a:gs pos="55000">
                  <a:schemeClr val="bg1"/>
                </a:gs>
              </a:gsLst>
              <a:lin ang="11100000" scaled="0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46" name="直接连接符 45"/>
          <p:cNvCxnSpPr/>
          <p:nvPr/>
        </p:nvCxnSpPr>
        <p:spPr>
          <a:xfrm>
            <a:off x="3240599" y="2023185"/>
            <a:ext cx="0" cy="90000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1862903" y="2787774"/>
            <a:ext cx="0" cy="54000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4667063" y="2736025"/>
            <a:ext cx="0" cy="596108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5971607" y="1995686"/>
            <a:ext cx="0" cy="97200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7337111" y="2757742"/>
            <a:ext cx="0" cy="583916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11"/>
          <p:cNvSpPr txBox="1">
            <a:spLocks noChangeArrowheads="1"/>
          </p:cNvSpPr>
          <p:nvPr/>
        </p:nvSpPr>
        <p:spPr bwMode="auto">
          <a:xfrm flipH="1">
            <a:off x="1115616" y="1995686"/>
            <a:ext cx="1474467" cy="83099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zh-CN" altLang="en-US" sz="1600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颠倒生活情境</a:t>
            </a:r>
            <a:endParaRPr lang="en-US" altLang="zh-CN" sz="1600" kern="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150000"/>
              </a:lnSpc>
              <a:defRPr/>
            </a:pPr>
            <a:r>
              <a:rPr lang="zh-CN" altLang="en-US" sz="1600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颠倒思考次序</a:t>
            </a:r>
            <a:endParaRPr lang="en-US" altLang="zh-CN" sz="1600" kern="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11"/>
          <p:cNvSpPr txBox="1">
            <a:spLocks noChangeArrowheads="1"/>
          </p:cNvSpPr>
          <p:nvPr/>
        </p:nvSpPr>
        <p:spPr bwMode="auto">
          <a:xfrm flipH="1">
            <a:off x="2051720" y="1231097"/>
            <a:ext cx="2376264" cy="83099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zh-CN" altLang="en-US" sz="1600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忽略最引人注目的特征</a:t>
            </a:r>
            <a:endParaRPr lang="en-US" altLang="zh-CN" sz="1600" kern="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150000"/>
              </a:lnSpc>
              <a:defRPr/>
            </a:pPr>
            <a:r>
              <a:rPr lang="zh-CN" altLang="en-US" sz="1600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关注最不起眼的出发点</a:t>
            </a:r>
            <a:endParaRPr lang="en-US" altLang="zh-CN" sz="1600" kern="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11"/>
          <p:cNvSpPr txBox="1">
            <a:spLocks noChangeArrowheads="1"/>
          </p:cNvSpPr>
          <p:nvPr/>
        </p:nvSpPr>
        <p:spPr bwMode="auto">
          <a:xfrm flipH="1">
            <a:off x="3923928" y="2253066"/>
            <a:ext cx="1474467" cy="41819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zh-CN" altLang="en-US" sz="1600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开展讨论</a:t>
            </a:r>
            <a:endParaRPr lang="en-US" altLang="zh-CN" sz="1600" kern="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TextBox 11"/>
          <p:cNvSpPr txBox="1">
            <a:spLocks noChangeArrowheads="1"/>
          </p:cNvSpPr>
          <p:nvPr/>
        </p:nvSpPr>
        <p:spPr bwMode="auto">
          <a:xfrm flipH="1">
            <a:off x="4772155" y="1231097"/>
            <a:ext cx="2376264" cy="83099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zh-CN" altLang="en-US" sz="1600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采取新的方式</a:t>
            </a:r>
            <a:endParaRPr lang="en-US" altLang="zh-CN" sz="1600" kern="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>
              <a:lnSpc>
                <a:spcPct val="150000"/>
              </a:lnSpc>
              <a:defRPr/>
            </a:pPr>
            <a:r>
              <a:rPr lang="zh-CN" altLang="en-US" sz="1600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解决问题</a:t>
            </a:r>
            <a:endParaRPr lang="en-US" altLang="zh-CN" sz="1600" kern="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TextBox 11"/>
          <p:cNvSpPr txBox="1">
            <a:spLocks noChangeArrowheads="1"/>
          </p:cNvSpPr>
          <p:nvPr/>
        </p:nvSpPr>
        <p:spPr bwMode="auto">
          <a:xfrm flipH="1">
            <a:off x="6599877" y="2253066"/>
            <a:ext cx="1474467" cy="41819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zh-CN" altLang="en-US" sz="1600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挑战假设</a:t>
            </a:r>
            <a:endParaRPr lang="en-US" altLang="zh-CN" sz="1600" kern="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0851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0" y="4328398"/>
            <a:ext cx="9144000" cy="0"/>
          </a:xfrm>
          <a:prstGeom prst="line">
            <a:avLst/>
          </a:prstGeom>
          <a:ln w="571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557808" y="4143732"/>
            <a:ext cx="113387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底线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思维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339752" y="4256398"/>
            <a:ext cx="144000" cy="144000"/>
          </a:xfrm>
          <a:prstGeom prst="ellipse">
            <a:avLst/>
          </a:prstGeom>
          <a:solidFill>
            <a:srgbClr val="C0000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467890" y="4371950"/>
            <a:ext cx="31122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硬笔行书简体" pitchFamily="65" charset="-122"/>
                <a:ea typeface="方正硬笔行书简体" pitchFamily="65" charset="-122"/>
              </a:rPr>
              <a:t>作用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827584" y="555526"/>
            <a:ext cx="3528392" cy="952143"/>
            <a:chOff x="1475656" y="655699"/>
            <a:chExt cx="3528392" cy="952143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1475656" y="655699"/>
              <a:ext cx="1080000" cy="95214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0" name="TextBox 9"/>
            <p:cNvSpPr txBox="1"/>
            <p:nvPr/>
          </p:nvSpPr>
          <p:spPr>
            <a:xfrm>
              <a:off x="2771800" y="931715"/>
              <a:ext cx="2232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1</a:t>
              </a:r>
              <a:r>
                <a:rPr lang="zh-CN" alt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、确保安心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27584" y="1729885"/>
            <a:ext cx="3744416" cy="808301"/>
            <a:chOff x="1475656" y="1707654"/>
            <a:chExt cx="3744416" cy="808301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75656" y="1707654"/>
              <a:ext cx="1080000" cy="80830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1" name="TextBox 10"/>
            <p:cNvSpPr txBox="1"/>
            <p:nvPr/>
          </p:nvSpPr>
          <p:spPr>
            <a:xfrm>
              <a:off x="2771800" y="1911749"/>
              <a:ext cx="24482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2</a:t>
              </a:r>
              <a:r>
                <a:rPr lang="zh-CN" alt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、为决策提供帮助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27584" y="2760401"/>
            <a:ext cx="3528392" cy="719288"/>
            <a:chOff x="1475656" y="2644550"/>
            <a:chExt cx="3528392" cy="719288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75656" y="2644550"/>
              <a:ext cx="1080000" cy="7192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2" name="TextBox 11"/>
            <p:cNvSpPr txBox="1"/>
            <p:nvPr/>
          </p:nvSpPr>
          <p:spPr>
            <a:xfrm>
              <a:off x="2771800" y="2804139"/>
              <a:ext cx="2232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3</a:t>
              </a:r>
              <a:r>
                <a:rPr lang="zh-CN" alt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、利益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19" name="肘形连接符 18"/>
          <p:cNvCxnSpPr/>
          <p:nvPr/>
        </p:nvCxnSpPr>
        <p:spPr>
          <a:xfrm flipV="1">
            <a:off x="3239852" y="859310"/>
            <a:ext cx="2340260" cy="2288504"/>
          </a:xfrm>
          <a:prstGeom prst="bentConnector3">
            <a:avLst>
              <a:gd name="adj1" fmla="val 67805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4824112" y="1419622"/>
            <a:ext cx="756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4824112" y="1995686"/>
            <a:ext cx="756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824112" y="2571750"/>
            <a:ext cx="756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4824112" y="3147814"/>
            <a:ext cx="756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4824112" y="3723878"/>
            <a:ext cx="756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4824112" y="3147814"/>
            <a:ext cx="0" cy="576064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724128" y="699542"/>
            <a:ext cx="29523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考虑可能产生的最差后果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724128" y="1231652"/>
            <a:ext cx="29523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更好的克服我们的恐惧心理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724128" y="1834285"/>
            <a:ext cx="29523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摆脱内心的焦虑，看到远景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724128" y="2402473"/>
            <a:ext cx="29523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对下一步行动心中有数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724128" y="2950768"/>
            <a:ext cx="29523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分析真正重要的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724128" y="3554601"/>
            <a:ext cx="29523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对解决方案保持开放的思维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9529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172" y="4974"/>
            <a:ext cx="4313804" cy="514689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" name="直接连接符 1"/>
          <p:cNvCxnSpPr/>
          <p:nvPr/>
        </p:nvCxnSpPr>
        <p:spPr>
          <a:xfrm>
            <a:off x="0" y="4328398"/>
            <a:ext cx="9144000" cy="0"/>
          </a:xfrm>
          <a:prstGeom prst="line">
            <a:avLst/>
          </a:prstGeom>
          <a:ln w="571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557808" y="4143732"/>
            <a:ext cx="113387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底线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思维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339752" y="4256398"/>
            <a:ext cx="144000" cy="144000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275856" y="4256398"/>
            <a:ext cx="144000" cy="144000"/>
          </a:xfrm>
          <a:prstGeom prst="ellipse">
            <a:avLst/>
          </a:prstGeom>
          <a:solidFill>
            <a:srgbClr val="C0000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403994" y="4371950"/>
            <a:ext cx="31122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硬笔行书简体" pitchFamily="65" charset="-122"/>
                <a:ea typeface="方正硬笔行书简体" pitchFamily="65" charset="-122"/>
              </a:rPr>
              <a:t>使用时机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方正硬笔行书简体" pitchFamily="65" charset="-122"/>
              <a:ea typeface="方正硬笔行书简体" pitchFamily="65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788024" y="699542"/>
            <a:ext cx="3891099" cy="980953"/>
            <a:chOff x="4713349" y="699542"/>
            <a:chExt cx="3891099" cy="980953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4713349" y="1680495"/>
              <a:ext cx="3591272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5529027" y="721954"/>
              <a:ext cx="307542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做出决策时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对做出的决策感到担心时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788024" y="699542"/>
              <a:ext cx="5669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C00000"/>
                  </a:solidFill>
                  <a:latin typeface="+mj-ea"/>
                  <a:ea typeface="+mj-ea"/>
                </a:rPr>
                <a:t>决策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799819" y="1779515"/>
            <a:ext cx="3879304" cy="1302377"/>
            <a:chOff x="4725144" y="1977551"/>
            <a:chExt cx="3879304" cy="1302377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4725144" y="3279928"/>
              <a:ext cx="3591272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5529027" y="1977551"/>
              <a:ext cx="307542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想对现状做出改变时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当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你感到不满足和不安定时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面临威胁和挑战时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788024" y="2162216"/>
              <a:ext cx="5669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rgbClr val="C00000"/>
                  </a:solidFill>
                  <a:latin typeface="+mj-ea"/>
                  <a:ea typeface="+mj-ea"/>
                </a:rPr>
                <a:t>现状</a:t>
              </a:r>
              <a:endParaRPr lang="zh-CN" altLang="en-US" sz="24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799819" y="3180913"/>
            <a:ext cx="3879304" cy="925417"/>
            <a:chOff x="4725144" y="3180913"/>
            <a:chExt cx="3879304" cy="925417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4725144" y="4106330"/>
              <a:ext cx="3591272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5529027" y="3440571"/>
              <a:ext cx="3075421" cy="4272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当你想说“不”时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788024" y="3180913"/>
              <a:ext cx="5669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rgbClr val="C00000"/>
                  </a:solidFill>
                  <a:latin typeface="+mj-ea"/>
                  <a:ea typeface="+mj-ea"/>
                </a:rPr>
                <a:t>拒绝</a:t>
              </a:r>
              <a:endParaRPr lang="zh-CN" altLang="en-US" sz="24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769472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165" t="18647" r="11653" b="8625"/>
          <a:stretch/>
        </p:blipFill>
        <p:spPr>
          <a:xfrm>
            <a:off x="1376621" y="915566"/>
            <a:ext cx="6336704" cy="372747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84833" y="351696"/>
            <a:ext cx="2520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内容目录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1560" y="1667584"/>
            <a:ext cx="18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硬笔行书简体" pitchFamily="65" charset="-122"/>
                <a:ea typeface="方正硬笔行书简体" pitchFamily="65" charset="-122"/>
              </a:rPr>
              <a:t>1.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硬笔行书简体" pitchFamily="65" charset="-122"/>
                <a:ea typeface="方正硬笔行书简体" pitchFamily="65" charset="-122"/>
              </a:rPr>
              <a:t>积极型思维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硬笔行书简体" pitchFamily="65" charset="-122"/>
              <a:ea typeface="方正硬笔行书简体" pitchFamily="65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2931790"/>
            <a:ext cx="2304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硬笔行书简体" pitchFamily="65" charset="-122"/>
                <a:ea typeface="方正硬笔行书简体" pitchFamily="65" charset="-122"/>
              </a:rPr>
              <a:t>2.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硬笔行书简体" pitchFamily="65" charset="-122"/>
                <a:ea typeface="方正硬笔行书简体" pitchFamily="65" charset="-122"/>
              </a:rPr>
              <a:t>贪得无厌型思维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硬笔行书简体" pitchFamily="65" charset="-122"/>
              <a:ea typeface="方正硬笔行书简体" pitchFamily="65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2" y="4083918"/>
            <a:ext cx="32403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硬笔行书简体" pitchFamily="65" charset="-122"/>
                <a:ea typeface="方正硬笔行书简体" pitchFamily="65" charset="-122"/>
              </a:rPr>
              <a:t>3.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硬笔行书简体" pitchFamily="65" charset="-122"/>
                <a:ea typeface="方正硬笔行书简体" pitchFamily="65" charset="-122"/>
              </a:rPr>
              <a:t>创造性思维 </a:t>
            </a:r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硬笔行书简体" pitchFamily="65" charset="-122"/>
                <a:ea typeface="方正硬笔行书简体" pitchFamily="65" charset="-122"/>
              </a:rPr>
              <a:t>vs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硬笔行书简体" pitchFamily="65" charset="-122"/>
                <a:ea typeface="方正硬笔行书简体" pitchFamily="65" charset="-122"/>
              </a:rPr>
              <a:t>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行书简体" pitchFamily="65" charset="-122"/>
                <a:ea typeface="方正硬笔行书简体" pitchFamily="65" charset="-122"/>
              </a:rPr>
              <a:t>逻辑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硬笔行书简体" pitchFamily="65" charset="-122"/>
                <a:ea typeface="方正硬笔行书简体" pitchFamily="65" charset="-122"/>
              </a:rPr>
              <a:t>思维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硬笔行书简体" pitchFamily="65" charset="-122"/>
              <a:ea typeface="方正硬笔行书简体" pitchFamily="65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51919" y="4442984"/>
            <a:ext cx="30243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硬笔行书简体" pitchFamily="65" charset="-122"/>
                <a:ea typeface="方正硬笔行书简体" pitchFamily="65" charset="-122"/>
              </a:rPr>
              <a:t>4.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硬笔行书简体" pitchFamily="65" charset="-122"/>
                <a:ea typeface="方正硬笔行书简体" pitchFamily="65" charset="-122"/>
              </a:rPr>
              <a:t>侧向思维 </a:t>
            </a:r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硬笔行书简体" pitchFamily="65" charset="-122"/>
                <a:ea typeface="方正硬笔行书简体" pitchFamily="65" charset="-122"/>
              </a:rPr>
              <a:t>vs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硬笔行书简体" pitchFamily="65" charset="-122"/>
                <a:ea typeface="方正硬笔行书简体" pitchFamily="65" charset="-122"/>
              </a:rPr>
              <a:t>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行书简体" pitchFamily="65" charset="-122"/>
                <a:ea typeface="方正硬笔行书简体" pitchFamily="65" charset="-122"/>
              </a:rPr>
              <a:t>底线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硬笔行书简体" pitchFamily="65" charset="-122"/>
                <a:ea typeface="方正硬笔行书简体" pitchFamily="65" charset="-122"/>
              </a:rPr>
              <a:t>思维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硬笔行书简体" pitchFamily="65" charset="-122"/>
              <a:ea typeface="方正硬笔行书简体" pitchFamily="65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12160" y="3507854"/>
            <a:ext cx="30243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硬笔行书简体" pitchFamily="65" charset="-122"/>
                <a:ea typeface="方正硬笔行书简体" pitchFamily="65" charset="-122"/>
              </a:rPr>
              <a:t>5.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硬笔行书简体" pitchFamily="65" charset="-122"/>
                <a:ea typeface="方正硬笔行书简体" pitchFamily="65" charset="-122"/>
              </a:rPr>
              <a:t>过度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硬笔行书简体" pitchFamily="65" charset="-122"/>
                <a:ea typeface="方正硬笔行书简体" pitchFamily="65" charset="-122"/>
              </a:rPr>
              <a:t>思维 </a:t>
            </a:r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硬笔行书简体" pitchFamily="65" charset="-122"/>
                <a:ea typeface="方正硬笔行书简体" pitchFamily="65" charset="-122"/>
              </a:rPr>
              <a:t>vs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硬笔行书简体" pitchFamily="65" charset="-122"/>
                <a:ea typeface="方正硬笔行书简体" pitchFamily="65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硬笔行书简体" pitchFamily="65" charset="-122"/>
                <a:ea typeface="方正硬笔行书简体" pitchFamily="65" charset="-122"/>
              </a:rPr>
              <a:t>零度思维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硬笔行书简体" pitchFamily="65" charset="-122"/>
              <a:ea typeface="方正硬笔行书简体" pitchFamily="65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12160" y="1667584"/>
            <a:ext cx="30243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硬笔行书简体" pitchFamily="65" charset="-122"/>
                <a:ea typeface="方正硬笔行书简体" pitchFamily="65" charset="-122"/>
              </a:rPr>
              <a:t>6.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硬笔行书简体" pitchFamily="65" charset="-122"/>
                <a:ea typeface="方正硬笔行书简体" pitchFamily="65" charset="-122"/>
              </a:rPr>
              <a:t>直觉思维 </a:t>
            </a:r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硬笔行书简体" pitchFamily="65" charset="-122"/>
                <a:ea typeface="方正硬笔行书简体" pitchFamily="65" charset="-122"/>
              </a:rPr>
              <a:t>vs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硬笔行书简体" pitchFamily="65" charset="-122"/>
                <a:ea typeface="方正硬笔行书简体" pitchFamily="65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硬笔行书简体" pitchFamily="65" charset="-122"/>
                <a:ea typeface="方正硬笔行书简体" pitchFamily="65" charset="-122"/>
              </a:rPr>
              <a:t>奇幻思维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硬笔行书简体" pitchFamily="65" charset="-122"/>
              <a:ea typeface="方正硬笔行书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7230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1" y="0"/>
            <a:ext cx="9163081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767273" y="123478"/>
            <a:ext cx="7979636" cy="46805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3177383" y="3003799"/>
            <a:ext cx="2808312" cy="203628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355976" y="3579862"/>
            <a:ext cx="5395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rgbClr val="0070C0"/>
                </a:solidFill>
                <a:latin typeface="+mj-ea"/>
                <a:ea typeface="+mj-ea"/>
              </a:rPr>
              <a:t>5</a:t>
            </a:r>
            <a:endParaRPr lang="zh-CN" altLang="en-US" sz="4400" dirty="0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29019" y="555526"/>
            <a:ext cx="2584362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方正硬笔行书简体" pitchFamily="65" charset="-122"/>
                <a:ea typeface="方正硬笔行书简体" pitchFamily="65" charset="-122"/>
              </a:rPr>
              <a:t>过度</a:t>
            </a:r>
            <a:r>
              <a:rPr lang="zh-CN" altLang="en-US" sz="4400" dirty="0" smtClean="0">
                <a:solidFill>
                  <a:schemeClr val="bg1"/>
                </a:solidFill>
                <a:latin typeface="方正硬笔行书简体" pitchFamily="65" charset="-122"/>
                <a:ea typeface="方正硬笔行书简体" pitchFamily="65" charset="-122"/>
              </a:rPr>
              <a:t>思维</a:t>
            </a:r>
            <a:endParaRPr lang="en-US" altLang="zh-CN" sz="4400" dirty="0" smtClean="0">
              <a:solidFill>
                <a:schemeClr val="bg1"/>
              </a:solidFill>
              <a:latin typeface="方正硬笔行书简体" pitchFamily="65" charset="-122"/>
              <a:ea typeface="方正硬笔行书简体" pitchFamily="65" charset="-122"/>
            </a:endParaRPr>
          </a:p>
          <a:p>
            <a:pPr algn="ctr"/>
            <a:r>
              <a:rPr lang="en-US" altLang="zh-CN" sz="3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硬笔行书简体" pitchFamily="65" charset="-122"/>
                <a:ea typeface="方正硬笔行书简体" pitchFamily="65" charset="-122"/>
              </a:rPr>
              <a:t>vs</a:t>
            </a:r>
            <a:endParaRPr lang="en-US" altLang="zh-CN" sz="3200" dirty="0" smtClean="0">
              <a:solidFill>
                <a:schemeClr val="tx1">
                  <a:lumMod val="75000"/>
                  <a:lumOff val="25000"/>
                </a:schemeClr>
              </a:solidFill>
              <a:latin typeface="方正硬笔行书简体" pitchFamily="65" charset="-122"/>
              <a:ea typeface="方正硬笔行书简体" pitchFamily="65" charset="-122"/>
            </a:endParaRPr>
          </a:p>
          <a:p>
            <a:pPr algn="ctr"/>
            <a:r>
              <a:rPr lang="en-US" altLang="zh-CN" sz="4400" dirty="0" smtClean="0">
                <a:solidFill>
                  <a:schemeClr val="bg1"/>
                </a:solidFill>
                <a:latin typeface="方正硬笔行书简体" pitchFamily="65" charset="-122"/>
                <a:ea typeface="方正硬笔行书简体" pitchFamily="65" charset="-122"/>
              </a:rPr>
              <a:t> </a:t>
            </a:r>
            <a:r>
              <a:rPr lang="zh-CN" altLang="en-US" sz="4400" dirty="0">
                <a:solidFill>
                  <a:schemeClr val="bg1"/>
                </a:solidFill>
                <a:latin typeface="方正硬笔行书简体" pitchFamily="65" charset="-122"/>
                <a:ea typeface="方正硬笔行书简体" pitchFamily="65" charset="-122"/>
              </a:rPr>
              <a:t>零度</a:t>
            </a:r>
            <a:r>
              <a:rPr lang="zh-CN" altLang="en-US" sz="4400" dirty="0" smtClean="0">
                <a:solidFill>
                  <a:schemeClr val="bg1"/>
                </a:solidFill>
                <a:latin typeface="方正硬笔行书简体" pitchFamily="65" charset="-122"/>
                <a:ea typeface="方正硬笔行书简体" pitchFamily="65" charset="-122"/>
              </a:rPr>
              <a:t>思维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3631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rot="5400000">
            <a:off x="-589385" y="1080000"/>
            <a:ext cx="2160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 rot="16200000" flipH="1">
            <a:off x="-76321" y="895334"/>
            <a:ext cx="113387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FF0000"/>
                </a:solidFill>
                <a:latin typeface="+mj-ea"/>
                <a:ea typeface="+mj-ea"/>
              </a:rPr>
              <a:t>过度思维</a:t>
            </a:r>
            <a:endParaRPr lang="zh-CN" altLang="en-US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899592" y="555686"/>
            <a:ext cx="2448272" cy="4176304"/>
            <a:chOff x="965697" y="627694"/>
            <a:chExt cx="2448272" cy="4176304"/>
          </a:xfrm>
        </p:grpSpPr>
        <p:grpSp>
          <p:nvGrpSpPr>
            <p:cNvPr id="94" name="组合 93"/>
            <p:cNvGrpSpPr/>
            <p:nvPr/>
          </p:nvGrpSpPr>
          <p:grpSpPr>
            <a:xfrm>
              <a:off x="965697" y="627694"/>
              <a:ext cx="2448272" cy="4176304"/>
              <a:chOff x="899592" y="627694"/>
              <a:chExt cx="2448272" cy="4176304"/>
            </a:xfrm>
          </p:grpSpPr>
          <p:sp>
            <p:nvSpPr>
              <p:cNvPr id="90" name="矩形 89"/>
              <p:cNvSpPr/>
              <p:nvPr/>
            </p:nvSpPr>
            <p:spPr>
              <a:xfrm>
                <a:off x="971600" y="2067694"/>
                <a:ext cx="2376264" cy="2736304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圆角矩形 7"/>
              <p:cNvSpPr/>
              <p:nvPr/>
            </p:nvSpPr>
            <p:spPr>
              <a:xfrm>
                <a:off x="971440" y="915566"/>
                <a:ext cx="2376264" cy="1008112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84" name="图片 8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899592" y="627694"/>
                <a:ext cx="1440000" cy="1440000"/>
              </a:xfrm>
              <a:prstGeom prst="rect">
                <a:avLst/>
              </a:prstGeom>
            </p:spPr>
          </p:pic>
          <p:sp>
            <p:nvSpPr>
              <p:cNvPr id="86" name="TextBox 85"/>
              <p:cNvSpPr txBox="1"/>
              <p:nvPr/>
            </p:nvSpPr>
            <p:spPr>
              <a:xfrm>
                <a:off x="2267584" y="1245989"/>
                <a:ext cx="100811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原因</a:t>
                </a:r>
                <a:endParaRPr lang="zh-CN" altLang="en-US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97" name="TextBox 96"/>
            <p:cNvSpPr txBox="1"/>
            <p:nvPr/>
          </p:nvSpPr>
          <p:spPr>
            <a:xfrm>
              <a:off x="1121680" y="2177445"/>
              <a:ext cx="2226184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过分依赖某一种特定、常常是消极的思维方式，并且夸大这种思维方式的重要性时，容易导致过度思维。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3593989" y="411510"/>
            <a:ext cx="2490179" cy="4320480"/>
            <a:chOff x="3665996" y="483518"/>
            <a:chExt cx="2490179" cy="4320480"/>
          </a:xfrm>
        </p:grpSpPr>
        <p:grpSp>
          <p:nvGrpSpPr>
            <p:cNvPr id="95" name="组合 94"/>
            <p:cNvGrpSpPr/>
            <p:nvPr/>
          </p:nvGrpSpPr>
          <p:grpSpPr>
            <a:xfrm>
              <a:off x="3665996" y="483518"/>
              <a:ext cx="2490179" cy="4320480"/>
              <a:chOff x="3746859" y="483518"/>
              <a:chExt cx="2490179" cy="4320480"/>
            </a:xfrm>
          </p:grpSpPr>
          <p:sp>
            <p:nvSpPr>
              <p:cNvPr id="81" name="圆角矩形 80"/>
              <p:cNvSpPr/>
              <p:nvPr/>
            </p:nvSpPr>
            <p:spPr>
              <a:xfrm>
                <a:off x="3746860" y="915566"/>
                <a:ext cx="2490178" cy="1008112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85" name="图片 84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3898245" y="483518"/>
                <a:ext cx="889779" cy="1482622"/>
              </a:xfrm>
              <a:prstGeom prst="rect">
                <a:avLst/>
              </a:prstGeom>
            </p:spPr>
          </p:pic>
          <p:sp>
            <p:nvSpPr>
              <p:cNvPr id="87" name="TextBox 86"/>
              <p:cNvSpPr txBox="1"/>
              <p:nvPr/>
            </p:nvSpPr>
            <p:spPr>
              <a:xfrm>
                <a:off x="4644008" y="1275606"/>
                <a:ext cx="144016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外在表现</a:t>
                </a:r>
                <a:endParaRPr lang="zh-CN" altLang="en-US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1" name="矩形 90"/>
              <p:cNvSpPr/>
              <p:nvPr/>
            </p:nvSpPr>
            <p:spPr>
              <a:xfrm>
                <a:off x="3746859" y="2067694"/>
                <a:ext cx="2490179" cy="2736304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8" name="TextBox 97"/>
            <p:cNvSpPr txBox="1"/>
            <p:nvPr/>
          </p:nvSpPr>
          <p:spPr>
            <a:xfrm>
              <a:off x="3722953" y="2177445"/>
              <a:ext cx="2376265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200000"/>
                </a:lnSpc>
                <a:buClr>
                  <a:schemeClr val="tx1">
                    <a:lumMod val="75000"/>
                    <a:lumOff val="25000"/>
                  </a:schemeClr>
                </a:buClr>
                <a:buSzPct val="80000"/>
                <a:buFont typeface="Wingdings" pitchFamily="2" charset="2"/>
                <a:buChar char="l"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误会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marL="285750" indent="-285750">
                <a:lnSpc>
                  <a:spcPct val="200000"/>
                </a:lnSpc>
                <a:buClr>
                  <a:schemeClr val="tx1">
                    <a:lumMod val="75000"/>
                    <a:lumOff val="25000"/>
                  </a:schemeClr>
                </a:buClr>
                <a:buSzPct val="80000"/>
                <a:buFont typeface="Wingdings" pitchFamily="2" charset="2"/>
                <a:buChar char="l"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不接受对事实的解释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marL="285750" indent="-285750">
                <a:lnSpc>
                  <a:spcPct val="200000"/>
                </a:lnSpc>
                <a:buClr>
                  <a:schemeClr val="tx1">
                    <a:lumMod val="75000"/>
                    <a:lumOff val="25000"/>
                  </a:schemeClr>
                </a:buClr>
                <a:buSzPct val="80000"/>
                <a:buFont typeface="Wingdings" pitchFamily="2" charset="2"/>
                <a:buChar char="l"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显得疲劳、压力大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marL="285750" indent="-285750">
                <a:lnSpc>
                  <a:spcPct val="200000"/>
                </a:lnSpc>
                <a:buClr>
                  <a:schemeClr val="tx1">
                    <a:lumMod val="75000"/>
                    <a:lumOff val="25000"/>
                  </a:schemeClr>
                </a:buClr>
                <a:buSzPct val="80000"/>
                <a:buFont typeface="Wingdings" pitchFamily="2" charset="2"/>
                <a:buChar char="l"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恐惧愤怒等强烈情绪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marL="285750" indent="-285750">
                <a:lnSpc>
                  <a:spcPct val="200000"/>
                </a:lnSpc>
                <a:buClr>
                  <a:schemeClr val="tx1">
                    <a:lumMod val="75000"/>
                    <a:lumOff val="25000"/>
                  </a:schemeClr>
                </a:buClr>
                <a:buSzPct val="80000"/>
                <a:buFont typeface="Wingdings" pitchFamily="2" charset="2"/>
                <a:buChar char="l"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某一种情况考虑太多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6294289" y="339342"/>
            <a:ext cx="2598191" cy="4392648"/>
            <a:chOff x="6294289" y="411350"/>
            <a:chExt cx="2598191" cy="4392648"/>
          </a:xfrm>
        </p:grpSpPr>
        <p:grpSp>
          <p:nvGrpSpPr>
            <p:cNvPr id="96" name="组合 95"/>
            <p:cNvGrpSpPr/>
            <p:nvPr/>
          </p:nvGrpSpPr>
          <p:grpSpPr>
            <a:xfrm>
              <a:off x="6294289" y="411350"/>
              <a:ext cx="2598191" cy="4392648"/>
              <a:chOff x="6228184" y="411350"/>
              <a:chExt cx="2598191" cy="4392648"/>
            </a:xfrm>
          </p:grpSpPr>
          <p:sp>
            <p:nvSpPr>
              <p:cNvPr id="82" name="圆角矩形 81"/>
              <p:cNvSpPr/>
              <p:nvPr/>
            </p:nvSpPr>
            <p:spPr>
              <a:xfrm>
                <a:off x="6306095" y="915566"/>
                <a:ext cx="2520280" cy="1008112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83" name="图片 8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6228184" y="411350"/>
                <a:ext cx="1584176" cy="1584176"/>
              </a:xfrm>
              <a:prstGeom prst="rect">
                <a:avLst/>
              </a:prstGeom>
            </p:spPr>
          </p:pic>
          <p:sp>
            <p:nvSpPr>
              <p:cNvPr id="88" name="TextBox 87"/>
              <p:cNvSpPr txBox="1"/>
              <p:nvPr/>
            </p:nvSpPr>
            <p:spPr>
              <a:xfrm>
                <a:off x="7645757" y="1245989"/>
                <a:ext cx="100811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对象</a:t>
                </a:r>
                <a:endParaRPr lang="zh-CN" altLang="en-US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2" name="矩形 91"/>
              <p:cNvSpPr/>
              <p:nvPr/>
            </p:nvSpPr>
            <p:spPr>
              <a:xfrm>
                <a:off x="6306095" y="2067694"/>
                <a:ext cx="2520280" cy="2736304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9" name="TextBox 98"/>
            <p:cNvSpPr txBox="1"/>
            <p:nvPr/>
          </p:nvSpPr>
          <p:spPr>
            <a:xfrm>
              <a:off x="6372200" y="2177445"/>
              <a:ext cx="2520280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200000"/>
                </a:lnSpc>
                <a:buClr>
                  <a:schemeClr val="tx1">
                    <a:lumMod val="75000"/>
                    <a:lumOff val="25000"/>
                  </a:schemeClr>
                </a:buClr>
                <a:buSzPct val="80000"/>
                <a:buFont typeface="Wingdings" pitchFamily="2" charset="2"/>
                <a:buChar char="l"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独处时间太多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marL="285750" indent="-285750">
                <a:lnSpc>
                  <a:spcPct val="200000"/>
                </a:lnSpc>
                <a:buClr>
                  <a:schemeClr val="tx1">
                    <a:lumMod val="75000"/>
                    <a:lumOff val="25000"/>
                  </a:schemeClr>
                </a:buClr>
                <a:buSzPct val="80000"/>
                <a:buFont typeface="Wingdings" pitchFamily="2" charset="2"/>
                <a:buChar char="l"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缺乏足够的动力和兴趣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marL="285750" indent="-285750">
                <a:lnSpc>
                  <a:spcPct val="200000"/>
                </a:lnSpc>
                <a:buClr>
                  <a:schemeClr val="tx1">
                    <a:lumMod val="75000"/>
                    <a:lumOff val="25000"/>
                  </a:schemeClr>
                </a:buClr>
                <a:buSzPct val="80000"/>
                <a:buFont typeface="Wingdings" pitchFamily="2" charset="2"/>
                <a:buChar char="l"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总是挑衅和责备别人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marL="285750" indent="-285750">
                <a:lnSpc>
                  <a:spcPct val="200000"/>
                </a:lnSpc>
                <a:buClr>
                  <a:schemeClr val="tx1">
                    <a:lumMod val="75000"/>
                    <a:lumOff val="25000"/>
                  </a:schemeClr>
                </a:buClr>
                <a:buSzPct val="80000"/>
                <a:buFont typeface="Wingdings" pitchFamily="2" charset="2"/>
                <a:buChar char="l"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找不到合适的理由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marL="285750" indent="-285750">
                <a:lnSpc>
                  <a:spcPct val="200000"/>
                </a:lnSpc>
                <a:buClr>
                  <a:schemeClr val="tx1">
                    <a:lumMod val="75000"/>
                    <a:lumOff val="25000"/>
                  </a:schemeClr>
                </a:buClr>
                <a:buSzPct val="80000"/>
                <a:buFont typeface="Wingdings" pitchFamily="2" charset="2"/>
                <a:buChar char="l"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不能适时放松自己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1203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rot="5400000">
            <a:off x="-589385" y="1080000"/>
            <a:ext cx="2160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 rot="16200000" flipH="1">
            <a:off x="-76321" y="895334"/>
            <a:ext cx="113387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FF0000"/>
                </a:solidFill>
                <a:latin typeface="+mj-ea"/>
                <a:ea typeface="+mj-ea"/>
              </a:rPr>
              <a:t>过度思维</a:t>
            </a:r>
            <a:endParaRPr lang="zh-CN" altLang="en-US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87624" y="492819"/>
            <a:ext cx="3285057" cy="4352058"/>
            <a:chOff x="971440" y="451940"/>
            <a:chExt cx="2376424" cy="4352058"/>
          </a:xfrm>
        </p:grpSpPr>
        <p:sp>
          <p:nvSpPr>
            <p:cNvPr id="7" name="矩形 6"/>
            <p:cNvSpPr/>
            <p:nvPr/>
          </p:nvSpPr>
          <p:spPr>
            <a:xfrm>
              <a:off x="971600" y="2067694"/>
              <a:ext cx="2376264" cy="2736304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971440" y="915566"/>
              <a:ext cx="2376264" cy="100811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85112" y="451940"/>
              <a:ext cx="1168843" cy="1615754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2097683" y="1245989"/>
              <a:ext cx="10081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后果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220906" y="339502"/>
            <a:ext cx="7284225" cy="4505375"/>
            <a:chOff x="1075642" y="298623"/>
            <a:chExt cx="5080533" cy="4505375"/>
          </a:xfrm>
        </p:grpSpPr>
        <p:grpSp>
          <p:nvGrpSpPr>
            <p:cNvPr id="12" name="组合 11"/>
            <p:cNvGrpSpPr/>
            <p:nvPr/>
          </p:nvGrpSpPr>
          <p:grpSpPr>
            <a:xfrm>
              <a:off x="3665996" y="298623"/>
              <a:ext cx="2490179" cy="4505375"/>
              <a:chOff x="3746859" y="298623"/>
              <a:chExt cx="2490179" cy="4505375"/>
            </a:xfrm>
          </p:grpSpPr>
          <p:sp>
            <p:nvSpPr>
              <p:cNvPr id="14" name="圆角矩形 13"/>
              <p:cNvSpPr/>
              <p:nvPr/>
            </p:nvSpPr>
            <p:spPr>
              <a:xfrm>
                <a:off x="3746860" y="915566"/>
                <a:ext cx="2490178" cy="1008112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3848022" y="298623"/>
                <a:ext cx="1233876" cy="1769072"/>
              </a:xfrm>
              <a:prstGeom prst="rect">
                <a:avLst/>
              </a:prstGeom>
            </p:spPr>
          </p:pic>
          <p:sp>
            <p:nvSpPr>
              <p:cNvPr id="16" name="TextBox 15"/>
              <p:cNvSpPr txBox="1"/>
              <p:nvPr/>
            </p:nvSpPr>
            <p:spPr>
              <a:xfrm>
                <a:off x="4746655" y="1275606"/>
                <a:ext cx="144016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如何停止</a:t>
                </a:r>
                <a:endParaRPr lang="zh-CN" altLang="en-US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3746859" y="2067694"/>
                <a:ext cx="2490179" cy="2736304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3722953" y="2177445"/>
              <a:ext cx="2376265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200000"/>
                </a:lnSpc>
                <a:buClr>
                  <a:schemeClr val="tx1">
                    <a:lumMod val="75000"/>
                    <a:lumOff val="25000"/>
                  </a:schemeClr>
                </a:buClr>
                <a:buSzPct val="80000"/>
                <a:buFont typeface="Wingdings" pitchFamily="2" charset="2"/>
                <a:buChar char="l"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建议出去休假、远航、旅游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marL="285750" indent="-285750">
                <a:lnSpc>
                  <a:spcPct val="200000"/>
                </a:lnSpc>
                <a:buClr>
                  <a:schemeClr val="tx1">
                    <a:lumMod val="75000"/>
                    <a:lumOff val="25000"/>
                  </a:schemeClr>
                </a:buClr>
                <a:buSzPct val="80000"/>
                <a:buFont typeface="Wingdings" pitchFamily="2" charset="2"/>
                <a:buChar char="l"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如果原因是害怕，尝试底线思维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marL="285750" indent="-285750">
                <a:lnSpc>
                  <a:spcPct val="200000"/>
                </a:lnSpc>
                <a:buClr>
                  <a:schemeClr val="tx1">
                    <a:lumMod val="75000"/>
                    <a:lumOff val="25000"/>
                  </a:schemeClr>
                </a:buClr>
                <a:buSzPct val="80000"/>
                <a:buFont typeface="Wingdings" pitchFamily="2" charset="2"/>
                <a:buChar char="l"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鼓励他与大家一起讨论，但避免专注一个问题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marL="285750" indent="-285750">
                <a:lnSpc>
                  <a:spcPct val="200000"/>
                </a:lnSpc>
                <a:buClr>
                  <a:schemeClr val="tx1">
                    <a:lumMod val="75000"/>
                    <a:lumOff val="25000"/>
                  </a:schemeClr>
                </a:buClr>
                <a:buSzPct val="80000"/>
                <a:buFont typeface="Wingdings" pitchFamily="2" charset="2"/>
                <a:buChar char="l"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建议参加娱乐活动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075642" y="2177445"/>
              <a:ext cx="2267865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200000"/>
                </a:lnSpc>
                <a:buClr>
                  <a:schemeClr val="tx1">
                    <a:lumMod val="75000"/>
                    <a:lumOff val="25000"/>
                  </a:schemeClr>
                </a:buClr>
                <a:buSzPct val="80000"/>
                <a:buFont typeface="Wingdings" pitchFamily="2" charset="2"/>
                <a:buChar char="l"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容易上瘾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marL="285750" indent="-285750">
                <a:lnSpc>
                  <a:spcPct val="200000"/>
                </a:lnSpc>
                <a:buClr>
                  <a:schemeClr val="tx1">
                    <a:lumMod val="75000"/>
                    <a:lumOff val="25000"/>
                  </a:schemeClr>
                </a:buClr>
                <a:buSzPct val="80000"/>
                <a:buFont typeface="Wingdings" pitchFamily="2" charset="2"/>
                <a:buChar char="l"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对朋友等做出错误的指责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marL="285750" indent="-285750">
                <a:lnSpc>
                  <a:spcPct val="200000"/>
                </a:lnSpc>
                <a:buClr>
                  <a:schemeClr val="tx1">
                    <a:lumMod val="75000"/>
                    <a:lumOff val="25000"/>
                  </a:schemeClr>
                </a:buClr>
                <a:buSzPct val="80000"/>
                <a:buFont typeface="Wingdings" pitchFamily="2" charset="2"/>
                <a:buChar char="l"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不必要的焦虑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marL="285750" indent="-285750">
                <a:lnSpc>
                  <a:spcPct val="200000"/>
                </a:lnSpc>
                <a:buClr>
                  <a:schemeClr val="tx1">
                    <a:lumMod val="75000"/>
                    <a:lumOff val="25000"/>
                  </a:schemeClr>
                </a:buClr>
                <a:buSzPct val="80000"/>
                <a:buFont typeface="Wingdings" pitchFamily="2" charset="2"/>
                <a:buChar char="l"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花费大量精力，证明自己正确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marL="285750" indent="-285750">
                <a:lnSpc>
                  <a:spcPct val="200000"/>
                </a:lnSpc>
                <a:buClr>
                  <a:schemeClr val="tx1">
                    <a:lumMod val="75000"/>
                    <a:lumOff val="25000"/>
                  </a:schemeClr>
                </a:buClr>
                <a:buSzPct val="80000"/>
                <a:buFont typeface="Wingdings" pitchFamily="2" charset="2"/>
                <a:buChar char="l"/>
              </a:pP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太过于专注，对其他没兴趣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544133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rot="5400000">
            <a:off x="7493090" y="1080000"/>
            <a:ext cx="2160000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 rot="5400000">
            <a:off x="8006154" y="895334"/>
            <a:ext cx="113387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109BDA"/>
                </a:solidFill>
                <a:latin typeface="+mj-ea"/>
                <a:ea typeface="+mj-ea"/>
              </a:rPr>
              <a:t>零度</a:t>
            </a:r>
            <a:r>
              <a:rPr lang="zh-CN" altLang="en-US" dirty="0" smtClean="0">
                <a:solidFill>
                  <a:srgbClr val="109BDA"/>
                </a:solidFill>
                <a:latin typeface="+mj-ea"/>
                <a:ea typeface="+mj-ea"/>
              </a:rPr>
              <a:t>思维</a:t>
            </a:r>
            <a:endParaRPr lang="zh-CN" altLang="en-US" dirty="0">
              <a:solidFill>
                <a:srgbClr val="109BDA"/>
              </a:solidFill>
              <a:latin typeface="+mj-ea"/>
              <a:ea typeface="+mj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49231" y="843558"/>
            <a:ext cx="49028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信息只做</a:t>
            </a:r>
            <a:r>
              <a:rPr lang="zh-CN" altLang="en-US" sz="4400" dirty="0" smtClean="0">
                <a:solidFill>
                  <a:srgbClr val="C00000"/>
                </a:solidFill>
                <a:latin typeface="+mj-ea"/>
                <a:ea typeface="+mj-ea"/>
              </a:rPr>
              <a:t>接收</a:t>
            </a:r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不做</a:t>
            </a:r>
            <a:r>
              <a:rPr lang="zh-CN" altLang="en-US" sz="4400" dirty="0" smtClean="0">
                <a:solidFill>
                  <a:srgbClr val="002060"/>
                </a:solidFill>
                <a:latin typeface="+mj-ea"/>
                <a:ea typeface="+mj-ea"/>
              </a:rPr>
              <a:t>加工</a:t>
            </a:r>
            <a:endParaRPr lang="zh-CN" altLang="en-US" sz="4400" dirty="0">
              <a:solidFill>
                <a:srgbClr val="002060"/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59832" y="483566"/>
            <a:ext cx="2448272" cy="432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</a:rPr>
              <a:t>分析、规定、概况或幻想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841884" y="1635694"/>
            <a:ext cx="4680520" cy="432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</a:rPr>
              <a:t>满足所见所闻的表面，欣赏事物自身的价值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491880" y="2261647"/>
            <a:ext cx="5400600" cy="2686367"/>
            <a:chOff x="3491880" y="2261647"/>
            <a:chExt cx="5400600" cy="2686367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491880" y="2261647"/>
              <a:ext cx="2166748" cy="2166748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3891178" y="4205863"/>
              <a:ext cx="136815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rgbClr val="00B0F0"/>
                  </a:solidFill>
                  <a:latin typeface="+mj-ea"/>
                  <a:ea typeface="+mj-ea"/>
                </a:rPr>
                <a:t>益处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436096" y="2393469"/>
              <a:ext cx="3456384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 / 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给大脑放个假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>
                <a:lnSpc>
                  <a:spcPct val="200000"/>
                </a:lnSpc>
              </a:pPr>
              <a:r>
                <a:rPr lang="en-US" altLang="zh-CN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 / 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给自己一些呼吸的空间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>
                <a:lnSpc>
                  <a:spcPct val="200000"/>
                </a:lnSpc>
              </a:pPr>
              <a:r>
                <a:rPr lang="en-US" altLang="zh-CN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3 / 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克服过度的思维的弊端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>
                <a:lnSpc>
                  <a:spcPct val="200000"/>
                </a:lnSpc>
              </a:pPr>
              <a:r>
                <a:rPr lang="en-US" altLang="zh-CN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4 / 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帮助我们先呆着而不是急于求成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>
                <a:lnSpc>
                  <a:spcPct val="200000"/>
                </a:lnSpc>
              </a:pPr>
              <a:r>
                <a:rPr lang="en-US" altLang="zh-CN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5 / 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使我们心情放松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113759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33"/>
          <p:cNvGrpSpPr>
            <a:grpSpLocks/>
          </p:cNvGrpSpPr>
          <p:nvPr/>
        </p:nvGrpSpPr>
        <p:grpSpPr bwMode="auto">
          <a:xfrm>
            <a:off x="1026128" y="700740"/>
            <a:ext cx="7002257" cy="1814084"/>
            <a:chOff x="467544" y="1211154"/>
            <a:chExt cx="8136904" cy="2001822"/>
          </a:xfrm>
        </p:grpSpPr>
        <p:sp>
          <p:nvSpPr>
            <p:cNvPr id="23" name="椭圆 22"/>
            <p:cNvSpPr/>
            <p:nvPr/>
          </p:nvSpPr>
          <p:spPr>
            <a:xfrm>
              <a:off x="467544" y="1211154"/>
              <a:ext cx="777962" cy="777869"/>
            </a:xfrm>
            <a:prstGeom prst="ellipse">
              <a:avLst/>
            </a:prstGeom>
            <a:solidFill>
              <a:sysClr val="window" lastClr="FFFFFF"/>
            </a:solidFill>
            <a:ln w="28575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tantia"/>
                <a:ea typeface="微软雅黑"/>
                <a:cs typeface="+mn-cs"/>
              </a:endParaRPr>
            </a:p>
          </p:txBody>
        </p:sp>
        <p:grpSp>
          <p:nvGrpSpPr>
            <p:cNvPr id="24" name="组合 7"/>
            <p:cNvGrpSpPr>
              <a:grpSpLocks/>
            </p:cNvGrpSpPr>
            <p:nvPr/>
          </p:nvGrpSpPr>
          <p:grpSpPr bwMode="auto">
            <a:xfrm>
              <a:off x="683568" y="1340768"/>
              <a:ext cx="7920880" cy="1872208"/>
              <a:chOff x="251520" y="1916832"/>
              <a:chExt cx="8352928" cy="1440160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252054" y="1917263"/>
                <a:ext cx="8352394" cy="1439729"/>
              </a:xfrm>
              <a:prstGeom prst="roundRect">
                <a:avLst>
                  <a:gd name="adj" fmla="val 7320"/>
                </a:avLst>
              </a:prstGeom>
              <a:solidFill>
                <a:sysClr val="window" lastClr="FFFFFF"/>
              </a:solidFill>
              <a:ln w="3175" cap="flat" cmpd="sng" algn="ctr">
                <a:solidFill>
                  <a:sysClr val="window" lastClr="FFFFFF">
                    <a:lumMod val="85000"/>
                  </a:sysClr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nstantia"/>
                  <a:ea typeface="微软雅黑"/>
                  <a:cs typeface="+mn-cs"/>
                </a:endParaRPr>
              </a:p>
            </p:txBody>
          </p:sp>
          <p:sp>
            <p:nvSpPr>
              <p:cNvPr id="30" name="对角圆角矩形 29"/>
              <p:cNvSpPr/>
              <p:nvPr/>
            </p:nvSpPr>
            <p:spPr>
              <a:xfrm>
                <a:off x="7799660" y="2553474"/>
                <a:ext cx="792088" cy="792088"/>
              </a:xfrm>
              <a:prstGeom prst="round2DiagRect">
                <a:avLst>
                  <a:gd name="adj1" fmla="val 17282"/>
                  <a:gd name="adj2" fmla="val 0"/>
                </a:avLst>
              </a:prstGeom>
              <a:gradFill flip="none" rotWithShape="1">
                <a:gsLst>
                  <a:gs pos="51000">
                    <a:sysClr val="windowText" lastClr="000000">
                      <a:alpha val="0"/>
                    </a:sysClr>
                  </a:gs>
                  <a:gs pos="100000">
                    <a:sysClr val="windowText" lastClr="000000">
                      <a:alpha val="33000"/>
                    </a:sys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nstantia"/>
                  <a:ea typeface="微软雅黑"/>
                  <a:cs typeface="+mn-cs"/>
                </a:endParaRPr>
              </a:p>
            </p:txBody>
          </p:sp>
        </p:grpSp>
        <p:sp>
          <p:nvSpPr>
            <p:cNvPr id="25" name="TextBox 24"/>
            <p:cNvSpPr txBox="1"/>
            <p:nvPr/>
          </p:nvSpPr>
          <p:spPr>
            <a:xfrm>
              <a:off x="4259000" y="1368752"/>
              <a:ext cx="4333404" cy="17321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/>
                  <a:cs typeface="Microsoft Sans Serif" pitchFamily="34" charset="0"/>
                </a:rPr>
                <a:t>—</a:t>
              </a:r>
              <a:r>
                <a:rPr kumimoji="0" lang="en-US" altLang="zh-CN" sz="1600" b="0" i="0" u="none" strike="noStrike" kern="0" cap="none" spc="0" normalizeH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/>
                  <a:cs typeface="Microsoft Sans Serif" pitchFamily="34" charset="0"/>
                </a:rPr>
                <a:t> </a:t>
              </a: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/>
                  <a:cs typeface="Microsoft Sans Serif" pitchFamily="34" charset="0"/>
                </a:rPr>
                <a:t>简单频繁的身体活动</a:t>
              </a:r>
              <a:endPara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/>
                <a:cs typeface="Microsoft Sans Serif" pitchFamily="34" charset="0"/>
              </a:endParaRPr>
            </a:p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/>
                  <a:cs typeface="Microsoft Sans Serif" pitchFamily="34" charset="0"/>
                </a:rPr>
                <a:t>—</a:t>
              </a:r>
              <a:r>
                <a:rPr kumimoji="0" lang="en-US" altLang="zh-CN" sz="1600" b="0" i="0" u="none" strike="noStrike" kern="0" cap="none" spc="0" normalizeH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/>
                  <a:cs typeface="Microsoft Sans Serif" pitchFamily="34" charset="0"/>
                </a:rPr>
                <a:t> </a:t>
              </a:r>
              <a:r>
                <a:rPr kumimoji="0" lang="zh-CN" altLang="en-US" sz="1600" b="0" i="0" u="none" strike="noStrike" kern="0" cap="none" spc="0" normalizeH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/>
                  <a:cs typeface="Microsoft Sans Serif" pitchFamily="34" charset="0"/>
                </a:rPr>
                <a:t>冥想，清除脑中的杂念</a:t>
              </a:r>
              <a:endParaRPr kumimoji="0" lang="en-US" altLang="zh-CN" sz="1600" b="0" i="0" u="none" strike="noStrike" kern="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/>
                <a:cs typeface="Microsoft Sans Serif" pitchFamily="34" charset="0"/>
              </a:endParaRPr>
            </a:p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1600" kern="0" baseline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cs typeface="Microsoft Sans Serif" pitchFamily="34" charset="0"/>
                </a:rPr>
                <a:t>—</a:t>
              </a:r>
              <a:r>
                <a:rPr lang="en-US" altLang="zh-CN" sz="160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cs typeface="Microsoft Sans Serif" pitchFamily="34" charset="0"/>
                </a:rPr>
                <a:t> </a:t>
              </a:r>
              <a:r>
                <a:rPr lang="zh-CN" altLang="en-US" sz="160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cs typeface="Microsoft Sans Serif" pitchFamily="34" charset="0"/>
                </a:rPr>
                <a:t>深层次的放松</a:t>
              </a:r>
              <a:endParaRPr lang="en-US" altLang="zh-CN" sz="16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cs typeface="Microsoft Sans Serif" pitchFamily="34" charset="0"/>
              </a:endParaRPr>
            </a:p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/>
                  <a:cs typeface="Microsoft Sans Serif" pitchFamily="34" charset="0"/>
                </a:rPr>
                <a:t>—</a:t>
              </a:r>
              <a:r>
                <a:rPr kumimoji="0" lang="en-US" altLang="zh-CN" sz="1600" b="0" i="0" u="none" strike="noStrike" kern="0" cap="none" spc="0" normalizeH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/>
                  <a:cs typeface="Microsoft Sans Serif" pitchFamily="34" charset="0"/>
                </a:rPr>
                <a:t> </a:t>
              </a:r>
              <a:r>
                <a:rPr kumimoji="0" lang="zh-CN" altLang="en-US" sz="1600" b="0" i="0" u="none" strike="noStrike" kern="0" cap="none" spc="0" normalizeH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/>
                  <a:cs typeface="Microsoft Sans Serif" pitchFamily="34" charset="0"/>
                </a:rPr>
                <a:t>让脑海变成一片空白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/>
                <a:cs typeface="Microsoft Sans Serif" pitchFamily="34" charset="0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467544" y="1211154"/>
              <a:ext cx="777962" cy="777869"/>
            </a:xfrm>
            <a:prstGeom prst="ellipse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tantia"/>
                <a:ea typeface="微软雅黑"/>
                <a:cs typeface="+mn-cs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540234" y="1282589"/>
              <a:ext cx="669335" cy="635610"/>
            </a:xfrm>
            <a:prstGeom prst="ellipse">
              <a:avLst/>
            </a:prstGeom>
            <a:solidFill>
              <a:srgbClr val="00B0F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√</a:t>
              </a:r>
              <a:endPara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2658458" y="1949335"/>
              <a:ext cx="1301501" cy="7811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4000" kern="0" dirty="0" smtClean="0">
                  <a:solidFill>
                    <a:srgbClr val="00B0F0"/>
                  </a:solidFill>
                  <a:latin typeface="+mj-ea"/>
                  <a:ea typeface="+mj-ea"/>
                  <a:cs typeface="Microsoft Sans Serif" pitchFamily="34" charset="0"/>
                </a:rPr>
                <a:t>产生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pic>
        <p:nvPicPr>
          <p:cNvPr id="41" name="图片 4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27422" y="972906"/>
            <a:ext cx="1307669" cy="1501458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rot="5400000">
            <a:off x="7493090" y="1080000"/>
            <a:ext cx="2160000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 rot="5400000">
            <a:off x="8006154" y="895334"/>
            <a:ext cx="113387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109BDA"/>
                </a:solidFill>
                <a:latin typeface="+mj-ea"/>
                <a:ea typeface="+mj-ea"/>
              </a:rPr>
              <a:t>零度</a:t>
            </a:r>
            <a:r>
              <a:rPr lang="zh-CN" altLang="en-US" dirty="0" smtClean="0">
                <a:solidFill>
                  <a:srgbClr val="109BDA"/>
                </a:solidFill>
                <a:latin typeface="+mj-ea"/>
                <a:ea typeface="+mj-ea"/>
              </a:rPr>
              <a:t>思维</a:t>
            </a:r>
            <a:endParaRPr lang="zh-CN" altLang="en-US" dirty="0">
              <a:solidFill>
                <a:srgbClr val="109BDA"/>
              </a:solidFill>
              <a:latin typeface="+mj-ea"/>
              <a:ea typeface="+mj-ea"/>
            </a:endParaRPr>
          </a:p>
        </p:txBody>
      </p:sp>
      <p:grpSp>
        <p:nvGrpSpPr>
          <p:cNvPr id="31" name="组合 34"/>
          <p:cNvGrpSpPr>
            <a:grpSpLocks/>
          </p:cNvGrpSpPr>
          <p:nvPr/>
        </p:nvGrpSpPr>
        <p:grpSpPr bwMode="auto">
          <a:xfrm>
            <a:off x="1026128" y="2859782"/>
            <a:ext cx="7002256" cy="1814084"/>
            <a:chOff x="467544" y="3501008"/>
            <a:chExt cx="8136904" cy="2001822"/>
          </a:xfrm>
        </p:grpSpPr>
        <p:sp>
          <p:nvSpPr>
            <p:cNvPr id="32" name="椭圆 31"/>
            <p:cNvSpPr/>
            <p:nvPr/>
          </p:nvSpPr>
          <p:spPr>
            <a:xfrm>
              <a:off x="467544" y="3501008"/>
              <a:ext cx="777962" cy="777869"/>
            </a:xfrm>
            <a:prstGeom prst="ellipse">
              <a:avLst/>
            </a:prstGeom>
            <a:solidFill>
              <a:sysClr val="window" lastClr="FFFFFF"/>
            </a:solidFill>
            <a:ln w="28575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tantia"/>
                <a:ea typeface="微软雅黑"/>
                <a:cs typeface="+mn-cs"/>
              </a:endParaRPr>
            </a:p>
          </p:txBody>
        </p:sp>
        <p:grpSp>
          <p:nvGrpSpPr>
            <p:cNvPr id="33" name="组合 26"/>
            <p:cNvGrpSpPr>
              <a:grpSpLocks/>
            </p:cNvGrpSpPr>
            <p:nvPr/>
          </p:nvGrpSpPr>
          <p:grpSpPr bwMode="auto">
            <a:xfrm>
              <a:off x="683568" y="3630622"/>
              <a:ext cx="7920880" cy="1872208"/>
              <a:chOff x="251520" y="1916832"/>
              <a:chExt cx="8352928" cy="1440160"/>
            </a:xfrm>
          </p:grpSpPr>
          <p:sp>
            <p:nvSpPr>
              <p:cNvPr id="38" name="圆角矩形 37"/>
              <p:cNvSpPr/>
              <p:nvPr/>
            </p:nvSpPr>
            <p:spPr>
              <a:xfrm>
                <a:off x="252054" y="1917263"/>
                <a:ext cx="8352394" cy="1439729"/>
              </a:xfrm>
              <a:prstGeom prst="roundRect">
                <a:avLst>
                  <a:gd name="adj" fmla="val 7320"/>
                </a:avLst>
              </a:prstGeom>
              <a:solidFill>
                <a:sysClr val="window" lastClr="FFFFFF"/>
              </a:solidFill>
              <a:ln w="3175" cap="flat" cmpd="sng" algn="ctr">
                <a:solidFill>
                  <a:sysClr val="window" lastClr="FFFFFF">
                    <a:lumMod val="85000"/>
                  </a:sysClr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nstantia"/>
                  <a:ea typeface="微软雅黑"/>
                  <a:cs typeface="+mn-cs"/>
                </a:endParaRPr>
              </a:p>
            </p:txBody>
          </p:sp>
          <p:sp>
            <p:nvSpPr>
              <p:cNvPr id="39" name="对角圆角矩形 38"/>
              <p:cNvSpPr/>
              <p:nvPr/>
            </p:nvSpPr>
            <p:spPr>
              <a:xfrm>
                <a:off x="7799660" y="2553474"/>
                <a:ext cx="792088" cy="792088"/>
              </a:xfrm>
              <a:prstGeom prst="round2DiagRect">
                <a:avLst>
                  <a:gd name="adj1" fmla="val 17282"/>
                  <a:gd name="adj2" fmla="val 0"/>
                </a:avLst>
              </a:prstGeom>
              <a:gradFill flip="none" rotWithShape="1">
                <a:gsLst>
                  <a:gs pos="51000">
                    <a:sysClr val="windowText" lastClr="000000">
                      <a:alpha val="0"/>
                    </a:sysClr>
                  </a:gs>
                  <a:gs pos="100000">
                    <a:sysClr val="windowText" lastClr="000000">
                      <a:alpha val="33000"/>
                    </a:sys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onstantia"/>
                  <a:ea typeface="微软雅黑"/>
                  <a:cs typeface="+mn-cs"/>
                </a:endParaRPr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2643438" y="3691267"/>
              <a:ext cx="4680152" cy="17321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/>
                  <a:cs typeface="Microsoft Sans Serif" pitchFamily="34" charset="0"/>
                </a:rPr>
                <a:t>—</a:t>
              </a:r>
              <a:r>
                <a:rPr kumimoji="0" lang="en-US" altLang="zh-CN" sz="1600" b="0" i="0" u="none" strike="noStrike" kern="0" cap="none" spc="0" normalizeH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/>
                  <a:cs typeface="Microsoft Sans Serif" pitchFamily="34" charset="0"/>
                </a:rPr>
                <a:t> </a:t>
              </a:r>
              <a:r>
                <a:rPr lang="zh-CN" altLang="en-US" sz="160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cs typeface="Microsoft Sans Serif" pitchFamily="34" charset="0"/>
                </a:rPr>
                <a:t>试图强制性获得</a:t>
              </a:r>
              <a:endParaRPr lang="en-US" altLang="zh-CN" sz="16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cs typeface="Microsoft Sans Serif" pitchFamily="34" charset="0"/>
              </a:endParaRPr>
            </a:p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/>
                  <a:cs typeface="Microsoft Sans Serif" pitchFamily="34" charset="0"/>
                </a:rPr>
                <a:t>—</a:t>
              </a:r>
              <a:r>
                <a:rPr kumimoji="0" lang="en-US" altLang="zh-CN" sz="1600" b="0" i="0" u="none" strike="noStrike" kern="0" cap="none" spc="0" normalizeH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/>
                  <a:cs typeface="Microsoft Sans Serif" pitchFamily="34" charset="0"/>
                </a:rPr>
                <a:t> </a:t>
              </a: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cs typeface="Microsoft Sans Serif" pitchFamily="34" charset="0"/>
                </a:rPr>
                <a:t>身</a:t>
              </a:r>
              <a:r>
                <a:rPr lang="zh-CN" altLang="en-US" sz="160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cs typeface="Microsoft Sans Serif" pitchFamily="34" charset="0"/>
                </a:rPr>
                <a:t>处一间充满诱惑的房间里</a:t>
              </a:r>
              <a:endParaRPr lang="en-US" altLang="zh-CN" sz="16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cs typeface="Microsoft Sans Serif" pitchFamily="34" charset="0"/>
              </a:endParaRPr>
            </a:p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/>
                  <a:cs typeface="Microsoft Sans Serif" pitchFamily="34" charset="0"/>
                </a:rPr>
                <a:t>—</a:t>
              </a:r>
              <a:r>
                <a:rPr kumimoji="0" lang="en-US" altLang="zh-CN" sz="1600" b="0" i="0" u="none" strike="noStrike" kern="0" cap="none" spc="0" normalizeH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/>
                  <a:cs typeface="Microsoft Sans Serif" pitchFamily="34" charset="0"/>
                </a:rPr>
                <a:t> </a:t>
              </a:r>
              <a:r>
                <a:rPr kumimoji="0" lang="zh-CN" altLang="en-US" sz="1600" b="0" i="0" u="none" strike="noStrike" kern="0" cap="none" spc="0" normalizeH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/>
                  <a:cs typeface="Microsoft Sans Serif" pitchFamily="34" charset="0"/>
                </a:rPr>
                <a:t>身体的不适</a:t>
              </a:r>
              <a:endParaRPr kumimoji="0" lang="en-US" altLang="zh-CN" sz="1600" b="0" i="0" u="none" strike="noStrike" kern="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/>
                <a:cs typeface="Microsoft Sans Serif" pitchFamily="34" charset="0"/>
              </a:endParaRPr>
            </a:p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1600" kern="0" baseline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cs typeface="Microsoft Sans Serif" pitchFamily="34" charset="0"/>
                </a:rPr>
                <a:t>—</a:t>
              </a:r>
              <a:r>
                <a:rPr lang="en-US" altLang="zh-CN" sz="160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cs typeface="Microsoft Sans Serif" pitchFamily="34" charset="0"/>
                </a:rPr>
                <a:t> </a:t>
              </a:r>
              <a:r>
                <a:rPr lang="zh-CN" altLang="en-US" sz="1600" kern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cs typeface="Microsoft Sans Serif" pitchFamily="34" charset="0"/>
                </a:rPr>
                <a:t>饮食过度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/>
                <a:cs typeface="Microsoft Sans Serif" pitchFamily="34" charset="0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467544" y="3501008"/>
              <a:ext cx="777962" cy="777869"/>
            </a:xfrm>
            <a:prstGeom prst="ellipse">
              <a:avLst/>
            </a:prstGeom>
            <a:solidFill>
              <a:sysClr val="window" lastClr="FFFFFF"/>
            </a:solidFill>
            <a:ln w="952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nstantia"/>
                <a:ea typeface="微软雅黑"/>
                <a:cs typeface="+mn-cs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540234" y="3572443"/>
              <a:ext cx="669335" cy="635610"/>
            </a:xfrm>
            <a:prstGeom prst="ellipse">
              <a:avLst/>
            </a:prstGeom>
            <a:solidFill>
              <a:srgbClr val="00B0F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×</a:t>
              </a:r>
              <a:endPara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1042896" y="4239189"/>
              <a:ext cx="1301502" cy="7811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+mj-ea"/>
                  <a:ea typeface="+mj-ea"/>
                </a:rPr>
                <a:t>限制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pic>
        <p:nvPicPr>
          <p:cNvPr id="40" name="图片 3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32240" y="3109191"/>
            <a:ext cx="980641" cy="1492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23147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1" y="0"/>
            <a:ext cx="9163081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767273" y="123478"/>
            <a:ext cx="7979636" cy="46805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3177383" y="3003799"/>
            <a:ext cx="2808312" cy="203628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355976" y="3579862"/>
            <a:ext cx="5395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rgbClr val="0070C0"/>
                </a:solidFill>
                <a:latin typeface="+mj-ea"/>
                <a:ea typeface="+mj-ea"/>
              </a:rPr>
              <a:t>6</a:t>
            </a:r>
            <a:endParaRPr lang="zh-CN" altLang="en-US" sz="4400" dirty="0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29018" y="555526"/>
            <a:ext cx="2584362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方正硬笔行书简体" pitchFamily="65" charset="-122"/>
                <a:ea typeface="方正硬笔行书简体" pitchFamily="65" charset="-122"/>
              </a:rPr>
              <a:t>直觉思维</a:t>
            </a:r>
            <a:endParaRPr lang="en-US" altLang="zh-CN" sz="4400" dirty="0" smtClean="0">
              <a:solidFill>
                <a:schemeClr val="bg1"/>
              </a:solidFill>
              <a:latin typeface="方正硬笔行书简体" pitchFamily="65" charset="-122"/>
              <a:ea typeface="方正硬笔行书简体" pitchFamily="65" charset="-122"/>
            </a:endParaRPr>
          </a:p>
          <a:p>
            <a:pPr algn="ctr"/>
            <a:r>
              <a:rPr lang="en-US" altLang="zh-CN" sz="3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硬笔行书简体" pitchFamily="65" charset="-122"/>
                <a:ea typeface="方正硬笔行书简体" pitchFamily="65" charset="-122"/>
              </a:rPr>
              <a:t>vs</a:t>
            </a:r>
            <a:endParaRPr lang="en-US" altLang="zh-CN" sz="3200" dirty="0" smtClean="0">
              <a:solidFill>
                <a:schemeClr val="tx1">
                  <a:lumMod val="75000"/>
                  <a:lumOff val="25000"/>
                </a:schemeClr>
              </a:solidFill>
              <a:latin typeface="方正硬笔行书简体" pitchFamily="65" charset="-122"/>
              <a:ea typeface="方正硬笔行书简体" pitchFamily="65" charset="-122"/>
            </a:endParaRPr>
          </a:p>
          <a:p>
            <a:pPr algn="ctr"/>
            <a:r>
              <a:rPr lang="en-US" altLang="zh-CN" sz="4400" dirty="0" smtClean="0">
                <a:solidFill>
                  <a:schemeClr val="bg1"/>
                </a:solidFill>
                <a:latin typeface="方正硬笔行书简体" pitchFamily="65" charset="-122"/>
                <a:ea typeface="方正硬笔行书简体" pitchFamily="65" charset="-122"/>
              </a:rPr>
              <a:t> </a:t>
            </a:r>
            <a:r>
              <a:rPr lang="zh-CN" altLang="en-US" sz="4400" dirty="0">
                <a:solidFill>
                  <a:schemeClr val="bg1"/>
                </a:solidFill>
                <a:latin typeface="方正硬笔行书简体" pitchFamily="65" charset="-122"/>
                <a:ea typeface="方正硬笔行书简体" pitchFamily="65" charset="-122"/>
              </a:rPr>
              <a:t>奇幻</a:t>
            </a:r>
            <a:r>
              <a:rPr lang="zh-CN" altLang="en-US" sz="4400" dirty="0" smtClean="0">
                <a:solidFill>
                  <a:schemeClr val="bg1"/>
                </a:solidFill>
                <a:latin typeface="方正硬笔行书简体" pitchFamily="65" charset="-122"/>
                <a:ea typeface="方正硬笔行书简体" pitchFamily="65" charset="-122"/>
              </a:rPr>
              <a:t>思维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3631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0" y="2099052"/>
            <a:ext cx="9144000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304764" y="1914386"/>
            <a:ext cx="113387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00B050"/>
                </a:solidFill>
                <a:latin typeface="+mj-ea"/>
                <a:ea typeface="+mj-ea"/>
              </a:rPr>
              <a:t>直觉</a:t>
            </a:r>
            <a:r>
              <a:rPr lang="zh-CN" altLang="en-US" dirty="0" smtClean="0">
                <a:solidFill>
                  <a:srgbClr val="00B050"/>
                </a:solidFill>
                <a:latin typeface="+mj-ea"/>
                <a:ea typeface="+mj-ea"/>
              </a:rPr>
              <a:t>思维</a:t>
            </a:r>
            <a:endParaRPr lang="zh-CN" altLang="en-US" dirty="0">
              <a:solidFill>
                <a:srgbClr val="00B050"/>
              </a:solidFill>
              <a:latin typeface="+mj-ea"/>
              <a:ea typeface="+mj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75856" y="690250"/>
            <a:ext cx="4248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直觉 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=</a:t>
            </a:r>
            <a:r>
              <a:rPr lang="en-US" altLang="zh-CN" sz="2400" dirty="0" smtClean="0">
                <a:solidFill>
                  <a:srgbClr val="00B050"/>
                </a:solidFill>
                <a:latin typeface="+mj-ea"/>
                <a:ea typeface="+mj-ea"/>
              </a:rPr>
              <a:t> </a:t>
            </a:r>
            <a:r>
              <a:rPr lang="zh-CN" altLang="en-US" sz="3600" dirty="0" smtClean="0">
                <a:solidFill>
                  <a:srgbClr val="00B050"/>
                </a:solidFill>
                <a:latin typeface="+mj-ea"/>
                <a:ea typeface="+mj-ea"/>
              </a:rPr>
              <a:t>直接的洞察力</a:t>
            </a:r>
            <a:endParaRPr lang="zh-CN" altLang="en-US" sz="3600" dirty="0">
              <a:solidFill>
                <a:srgbClr val="00B050"/>
              </a:solidFill>
              <a:latin typeface="+mj-ea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27984" y="1336581"/>
            <a:ext cx="2736304" cy="35734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1600" dirty="0" smtClean="0"/>
              <a:t>不经推论而直接理解</a:t>
            </a:r>
            <a:endParaRPr lang="zh-CN" altLang="en-US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1043608" y="901836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GulimChe" pitchFamily="49" charset="-127"/>
                <a:ea typeface="GulimChe" pitchFamily="49" charset="-127"/>
              </a:rPr>
              <a:t>WHAT</a:t>
            </a:r>
            <a:endParaRPr lang="zh-CN" altLang="en-US" sz="2800" b="1" dirty="0">
              <a:latin typeface="GulimChe" pitchFamily="49" charset="-127"/>
              <a:ea typeface="GulimChe" pitchFamily="49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43608" y="2706474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GulimChe" pitchFamily="49" charset="-127"/>
                <a:ea typeface="GulimChe" pitchFamily="49" charset="-127"/>
              </a:rPr>
              <a:t>WHEN</a:t>
            </a:r>
            <a:endParaRPr lang="zh-CN" altLang="en-US" sz="2800" b="1" dirty="0">
              <a:latin typeface="GulimChe" pitchFamily="49" charset="-127"/>
              <a:ea typeface="GulimChe" pitchFamily="49" charset="-127"/>
            </a:endParaRPr>
          </a:p>
        </p:txBody>
      </p:sp>
      <p:sp>
        <p:nvSpPr>
          <p:cNvPr id="16" name="TextBox 15"/>
          <p:cNvSpPr txBox="1"/>
          <p:nvPr/>
        </p:nvSpPr>
        <p:spPr bwMode="auto">
          <a:xfrm>
            <a:off x="3203848" y="2669887"/>
            <a:ext cx="5940152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/>
                <a:cs typeface="Microsoft Sans Serif" pitchFamily="34" charset="0"/>
              </a:rPr>
              <a:t>1. 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/>
                <a:cs typeface="Microsoft Sans Serif" pitchFamily="34" charset="0"/>
              </a:rPr>
              <a:t>听听别人正在跟你说什么，如果他说的使你感觉不快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/>
                <a:cs typeface="Microsoft Sans Serif" pitchFamily="34" charset="0"/>
              </a:rPr>
              <a:t>……</a:t>
            </a:r>
          </a:p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cs typeface="Microsoft Sans Serif" pitchFamily="34" charset="0"/>
              </a:rPr>
              <a:t>2. </a:t>
            </a:r>
            <a:r>
              <a:rPr lang="zh-CN" altLang="en-US" sz="16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cs typeface="Microsoft Sans Serif" pitchFamily="34" charset="0"/>
              </a:rPr>
              <a:t>把你的感觉告诉一个亲密的朋友，看看是不是一样</a:t>
            </a:r>
            <a:endParaRPr lang="en-US" altLang="zh-CN" sz="1600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cs typeface="Microsoft Sans Serif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/>
                <a:cs typeface="Microsoft Sans Serif" pitchFamily="34" charset="0"/>
              </a:rPr>
              <a:t>3.</a:t>
            </a:r>
            <a:r>
              <a:rPr kumimoji="0" lang="en-US" altLang="zh-CN" sz="1600" b="0" i="0" u="none" strike="noStrike" kern="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/>
                <a:cs typeface="Microsoft Sans Serif" pitchFamily="34" charset="0"/>
              </a:rPr>
              <a:t> </a:t>
            </a:r>
            <a:r>
              <a:rPr kumimoji="0" lang="zh-CN" altLang="en-US" sz="1600" b="0" i="0" u="none" strike="noStrike" kern="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/>
                <a:cs typeface="Microsoft Sans Serif" pitchFamily="34" charset="0"/>
              </a:rPr>
              <a:t>运用其他的思维方式，如果没用，可以用直觉思维</a:t>
            </a:r>
            <a:endParaRPr kumimoji="0" lang="en-US" altLang="zh-CN" sz="1600" b="0" i="0" u="none" strike="noStrike" kern="0" cap="none" spc="0" normalizeH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/>
              <a:cs typeface="Microsoft Sans Serif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kern="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cs typeface="Microsoft Sans Serif" pitchFamily="34" charset="0"/>
              </a:rPr>
              <a:t>4</a:t>
            </a:r>
            <a:r>
              <a:rPr lang="en-US" altLang="zh-CN" sz="16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cs typeface="Microsoft Sans Serif" pitchFamily="34" charset="0"/>
              </a:rPr>
              <a:t>. </a:t>
            </a:r>
            <a:r>
              <a:rPr lang="zh-CN" altLang="en-US" sz="16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cs typeface="Microsoft Sans Serif" pitchFamily="34" charset="0"/>
              </a:rPr>
              <a:t>制定一个应急计划，防止直觉正确而行为错误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/>
              <a:cs typeface="Microsoft Sans Serif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8734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0" y="1335420"/>
            <a:ext cx="9144000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592796" y="1150754"/>
            <a:ext cx="113387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00B050"/>
                </a:solidFill>
                <a:latin typeface="+mj-ea"/>
                <a:ea typeface="+mj-ea"/>
              </a:rPr>
              <a:t>直觉</a:t>
            </a:r>
            <a:r>
              <a:rPr lang="zh-CN" altLang="en-US" dirty="0" smtClean="0">
                <a:solidFill>
                  <a:srgbClr val="00B050"/>
                </a:solidFill>
                <a:latin typeface="+mj-ea"/>
                <a:ea typeface="+mj-ea"/>
              </a:rPr>
              <a:t>思维</a:t>
            </a:r>
            <a:endParaRPr lang="zh-CN" altLang="en-US" dirty="0">
              <a:solidFill>
                <a:srgbClr val="00B050"/>
              </a:solidFill>
              <a:latin typeface="+mj-ea"/>
              <a:ea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31640" y="555526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GulimChe" pitchFamily="49" charset="-127"/>
                <a:ea typeface="GulimChe" pitchFamily="49" charset="-127"/>
              </a:rPr>
              <a:t>SUGGEST</a:t>
            </a:r>
            <a:endParaRPr lang="zh-CN" altLang="en-US" sz="2800" b="1" dirty="0">
              <a:latin typeface="GulimChe" pitchFamily="49" charset="-127"/>
              <a:ea typeface="GulimChe" pitchFamily="49" charset="-127"/>
            </a:endParaRPr>
          </a:p>
        </p:txBody>
      </p:sp>
      <p:sp>
        <p:nvSpPr>
          <p:cNvPr id="16" name="TextBox 15"/>
          <p:cNvSpPr txBox="1"/>
          <p:nvPr/>
        </p:nvSpPr>
        <p:spPr bwMode="auto">
          <a:xfrm>
            <a:off x="2808312" y="1633899"/>
            <a:ext cx="5940152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kern="0" noProof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cs typeface="Microsoft Sans Serif" pitchFamily="34" charset="0"/>
              </a:rPr>
              <a:t>— </a:t>
            </a:r>
            <a:r>
              <a:rPr lang="zh-CN" altLang="en-US" sz="1600" kern="0" noProof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cs typeface="Microsoft Sans Serif" pitchFamily="34" charset="0"/>
              </a:rPr>
              <a:t>停止思维：不要思考，只是</a:t>
            </a:r>
            <a:r>
              <a:rPr lang="zh-CN" altLang="en-US" sz="2000" b="1" kern="0" noProof="0" dirty="0" smtClean="0">
                <a:solidFill>
                  <a:srgbClr val="00B050"/>
                </a:solidFill>
                <a:latin typeface="微软雅黑"/>
                <a:cs typeface="Microsoft Sans Serif" pitchFamily="34" charset="0"/>
              </a:rPr>
              <a:t>触觉</a:t>
            </a:r>
            <a:r>
              <a:rPr lang="zh-CN" altLang="en-US" sz="1600" kern="0" noProof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cs typeface="Microsoft Sans Serif" pitchFamily="34" charset="0"/>
              </a:rPr>
              <a:t>和</a:t>
            </a:r>
            <a:r>
              <a:rPr lang="zh-CN" altLang="en-US" sz="2000" b="1" kern="0" noProof="0" dirty="0" smtClean="0">
                <a:solidFill>
                  <a:srgbClr val="00B050"/>
                </a:solidFill>
                <a:latin typeface="微软雅黑"/>
                <a:cs typeface="Microsoft Sans Serif" pitchFamily="34" charset="0"/>
              </a:rPr>
              <a:t>感觉</a:t>
            </a:r>
            <a:endParaRPr lang="en-US" altLang="zh-CN" sz="2000" b="1" kern="0" noProof="0" dirty="0" smtClean="0">
              <a:solidFill>
                <a:srgbClr val="00B050"/>
              </a:solidFill>
              <a:latin typeface="微软雅黑"/>
              <a:cs typeface="Microsoft Sans Serif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/>
                <a:cs typeface="Microsoft Sans Serif" pitchFamily="34" charset="0"/>
              </a:rPr>
              <a:t>—</a:t>
            </a:r>
            <a:r>
              <a:rPr kumimoji="0" lang="en-US" altLang="zh-CN" sz="1600" b="0" i="0" u="none" strike="noStrike" kern="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/>
                <a:cs typeface="Microsoft Sans Serif" pitchFamily="34" charset="0"/>
              </a:rPr>
              <a:t> 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/>
                <a:cs typeface="Microsoft Sans Serif" pitchFamily="34" charset="0"/>
              </a:rPr>
              <a:t>全身放松</a:t>
            </a:r>
            <a:endParaRPr kumimoji="0" lang="en-US" altLang="zh-CN" sz="1600" b="0" i="0" u="none" strike="noStrike" kern="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/>
              <a:cs typeface="Microsoft Sans Serif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cs typeface="Microsoft Sans Serif" pitchFamily="34" charset="0"/>
              </a:rPr>
              <a:t>— </a:t>
            </a:r>
            <a:r>
              <a:rPr lang="zh-CN" altLang="en-US" sz="16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cs typeface="Microsoft Sans Serif" pitchFamily="34" charset="0"/>
              </a:rPr>
              <a:t>记下涌入脑海中的一切，但不去分析他们</a:t>
            </a:r>
            <a:endParaRPr lang="en-US" altLang="zh-CN" sz="1600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cs typeface="Microsoft Sans Serif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/>
                <a:cs typeface="Microsoft Sans Serif" pitchFamily="34" charset="0"/>
              </a:rPr>
              <a:t>—</a:t>
            </a:r>
            <a:r>
              <a:rPr kumimoji="0" lang="en-US" altLang="zh-CN" sz="1600" b="0" i="0" u="none" strike="noStrike" kern="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/>
                <a:cs typeface="Microsoft Sans Serif" pitchFamily="34" charset="0"/>
              </a:rPr>
              <a:t> </a:t>
            </a:r>
            <a:r>
              <a:rPr kumimoji="0" lang="zh-CN" altLang="en-US" sz="1600" b="0" i="0" u="none" strike="noStrike" kern="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/>
                <a:cs typeface="Microsoft Sans Serif" pitchFamily="34" charset="0"/>
              </a:rPr>
              <a:t>不排斥任何事情，也不对他们做评价</a:t>
            </a:r>
            <a:endParaRPr kumimoji="0" lang="en-US" altLang="zh-CN" sz="1600" b="0" i="0" u="none" strike="noStrike" kern="0" cap="none" spc="0" normalizeH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/>
              <a:cs typeface="Microsoft Sans Serif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kern="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cs typeface="Microsoft Sans Serif" pitchFamily="34" charset="0"/>
              </a:rPr>
              <a:t>—</a:t>
            </a:r>
            <a:r>
              <a:rPr lang="en-US" altLang="zh-CN" sz="16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cs typeface="Microsoft Sans Serif" pitchFamily="34" charset="0"/>
              </a:rPr>
              <a:t> </a:t>
            </a:r>
            <a:r>
              <a:rPr lang="zh-CN" altLang="en-US" sz="16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cs typeface="Microsoft Sans Serif" pitchFamily="34" charset="0"/>
              </a:rPr>
              <a:t>当你从梦中醒来，尝试回忆梦境</a:t>
            </a:r>
            <a:endParaRPr lang="en-US" altLang="zh-CN" sz="1600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cs typeface="Microsoft Sans Serif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/>
                <a:cs typeface="Microsoft Sans Serif" pitchFamily="34" charset="0"/>
              </a:rPr>
              <a:t>—</a:t>
            </a:r>
            <a:r>
              <a:rPr kumimoji="0" lang="en-US" altLang="zh-CN" sz="1600" b="0" i="0" u="none" strike="noStrike" kern="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/>
                <a:cs typeface="Microsoft Sans Serif" pitchFamily="34" charset="0"/>
              </a:rPr>
              <a:t> </a:t>
            </a:r>
            <a:r>
              <a:rPr kumimoji="0" lang="zh-CN" altLang="en-US" sz="1600" b="0" i="0" u="none" strike="noStrike" kern="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/>
                <a:cs typeface="Microsoft Sans Serif" pitchFamily="34" charset="0"/>
              </a:rPr>
              <a:t>记录你对直觉思维和梦境的感觉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/>
              <a:cs typeface="Microsoft Sans Serif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1332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0" y="514876"/>
            <a:ext cx="9144000" cy="0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005064" y="339502"/>
            <a:ext cx="113387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92D050"/>
                </a:solidFill>
                <a:latin typeface="+mj-ea"/>
                <a:ea typeface="+mj-ea"/>
              </a:rPr>
              <a:t>奇幻</a:t>
            </a:r>
            <a:r>
              <a:rPr lang="zh-CN" altLang="en-US" dirty="0" smtClean="0">
                <a:solidFill>
                  <a:srgbClr val="92D050"/>
                </a:solidFill>
                <a:latin typeface="+mj-ea"/>
                <a:ea typeface="+mj-ea"/>
              </a:rPr>
              <a:t>思维</a:t>
            </a:r>
            <a:endParaRPr lang="zh-CN" altLang="en-US" dirty="0">
              <a:solidFill>
                <a:srgbClr val="92D050"/>
              </a:solidFill>
              <a:latin typeface="+mj-ea"/>
              <a:ea typeface="+mj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87824" y="987574"/>
            <a:ext cx="55446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奇幻思维 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=</a:t>
            </a:r>
            <a:r>
              <a:rPr lang="en-US" altLang="zh-CN" sz="2400" dirty="0" smtClean="0">
                <a:solidFill>
                  <a:srgbClr val="00B050"/>
                </a:solidFill>
                <a:latin typeface="+mj-ea"/>
                <a:ea typeface="+mj-ea"/>
              </a:rPr>
              <a:t> </a:t>
            </a:r>
            <a:r>
              <a:rPr lang="zh-CN" altLang="en-US" sz="3600" dirty="0" smtClean="0">
                <a:solidFill>
                  <a:srgbClr val="92D050"/>
                </a:solidFill>
                <a:latin typeface="+mj-ea"/>
                <a:ea typeface="+mj-ea"/>
              </a:rPr>
              <a:t>撞大运的思维方式</a:t>
            </a:r>
            <a:endParaRPr lang="zh-CN" altLang="en-US" sz="3600" dirty="0">
              <a:solidFill>
                <a:srgbClr val="92D050"/>
              </a:solidFill>
              <a:latin typeface="+mj-ea"/>
              <a:ea typeface="+mj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5576" y="1049129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latin typeface="+mj-ea"/>
                <a:ea typeface="+mj-ea"/>
              </a:rPr>
              <a:t>1-</a:t>
            </a:r>
            <a:r>
              <a:rPr lang="zh-CN" altLang="en-US" sz="2800" dirty="0" smtClean="0">
                <a:latin typeface="+mj-ea"/>
                <a:ea typeface="+mj-ea"/>
              </a:rPr>
              <a:t>解释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9552" y="3116166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latin typeface="+mj-ea"/>
                <a:ea typeface="+mj-ea"/>
              </a:rPr>
              <a:t>2-</a:t>
            </a:r>
            <a:r>
              <a:rPr lang="zh-CN" altLang="en-US" sz="2800" dirty="0" smtClean="0">
                <a:latin typeface="+mj-ea"/>
                <a:ea typeface="+mj-ea"/>
              </a:rPr>
              <a:t>行为关联</a:t>
            </a:r>
            <a:endParaRPr lang="zh-CN" altLang="en-US" sz="2800" dirty="0">
              <a:latin typeface="+mj-ea"/>
              <a:ea typeface="+mj-ea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06137" y="1849929"/>
            <a:ext cx="2020473" cy="3055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Box 18"/>
          <p:cNvSpPr txBox="1"/>
          <p:nvPr/>
        </p:nvSpPr>
        <p:spPr bwMode="auto">
          <a:xfrm>
            <a:off x="4870626" y="2592946"/>
            <a:ext cx="387783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16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cs typeface="Microsoft Sans Serif" pitchFamily="34" charset="0"/>
              </a:rPr>
              <a:t>三叶草 </a:t>
            </a:r>
            <a:r>
              <a:rPr lang="en-US" altLang="zh-CN" sz="16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cs typeface="Microsoft Sans Serif" pitchFamily="34" charset="0"/>
              </a:rPr>
              <a:t>/ </a:t>
            </a:r>
            <a:r>
              <a:rPr lang="zh-CN" altLang="en-US" sz="16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cs typeface="Microsoft Sans Serif" pitchFamily="34" charset="0"/>
              </a:rPr>
              <a:t>黑猫 </a:t>
            </a:r>
            <a:r>
              <a:rPr lang="en-US" altLang="zh-CN" sz="16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cs typeface="Microsoft Sans Serif" pitchFamily="34" charset="0"/>
              </a:rPr>
              <a:t>/ </a:t>
            </a:r>
            <a:r>
              <a:rPr lang="zh-CN" altLang="en-US" sz="16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cs typeface="Microsoft Sans Serif" pitchFamily="34" charset="0"/>
              </a:rPr>
              <a:t>马蹄铁 </a:t>
            </a:r>
            <a:r>
              <a:rPr lang="en-US" altLang="zh-CN" sz="16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cs typeface="Microsoft Sans Serif" pitchFamily="34" charset="0"/>
              </a:rPr>
              <a:t>— 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cs typeface="Microsoft Sans Serif" pitchFamily="34" charset="0"/>
              </a:rPr>
              <a:t>幸运</a:t>
            </a:r>
            <a:r>
              <a:rPr lang="zh-CN" altLang="en-US" sz="16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cs typeface="Microsoft Sans Serif" pitchFamily="34" charset="0"/>
              </a:rPr>
              <a:t>；</a:t>
            </a:r>
            <a:endParaRPr lang="en-US" altLang="zh-CN" sz="1600" kern="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cs typeface="Microsoft Sans Serif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/>
                <a:cs typeface="Microsoft Sans Serif" pitchFamily="34" charset="0"/>
              </a:rPr>
              <a:t>触摸木头，把盐洒在肩上</a:t>
            </a:r>
            <a:r>
              <a:rPr kumimoji="0" lang="zh-CN" altLang="en-US" sz="1600" b="0" i="0" u="none" strike="noStrike" kern="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/>
                <a:cs typeface="Microsoft Sans Serif" pitchFamily="34" charset="0"/>
              </a:rPr>
              <a:t> </a:t>
            </a:r>
            <a:r>
              <a:rPr kumimoji="0" lang="en-US" altLang="zh-CN" sz="1600" b="0" i="0" u="none" strike="noStrike" kern="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/>
                <a:cs typeface="Microsoft Sans Serif" pitchFamily="34" charset="0"/>
              </a:rPr>
              <a:t>— </a:t>
            </a:r>
            <a:r>
              <a:rPr kumimoji="0" lang="zh-CN" altLang="en-US" sz="1600" b="0" i="0" u="none" strike="noStrike" kern="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/>
                <a:cs typeface="Microsoft Sans Serif" pitchFamily="34" charset="0"/>
              </a:rPr>
              <a:t>去除坏运气</a:t>
            </a:r>
            <a:endParaRPr kumimoji="0" lang="en-US" altLang="zh-CN" sz="1600" b="0" i="0" u="none" strike="noStrike" kern="0" cap="none" spc="0" normalizeH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/>
              <a:cs typeface="Microsoft Sans Serif" pitchFamily="34" charset="0"/>
            </a:endParaRPr>
          </a:p>
          <a:p>
            <a:pPr lvl="0">
              <a:lnSpc>
                <a:spcPct val="200000"/>
              </a:lnSpc>
              <a:defRPr/>
            </a:pPr>
            <a:r>
              <a:rPr lang="zh-CN" altLang="en-US" sz="1600" kern="0" noProof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cs typeface="Microsoft Sans Serif" pitchFamily="34" charset="0"/>
              </a:rPr>
              <a:t>红内裤等 </a:t>
            </a:r>
            <a:r>
              <a:rPr lang="en-US" altLang="zh-CN" sz="1600" kern="0" noProof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cs typeface="Microsoft Sans Serif" pitchFamily="34" charset="0"/>
              </a:rPr>
              <a:t>— </a:t>
            </a:r>
            <a:r>
              <a:rPr lang="zh-CN" altLang="en-US" sz="1600" kern="0" noProof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cs typeface="Microsoft Sans Serif" pitchFamily="34" charset="0"/>
              </a:rPr>
              <a:t>好运      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/>
              <a:cs typeface="Microsoft Sans Serif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4626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1779662"/>
            <a:ext cx="7056784" cy="1735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spcBef>
                <a:spcPts val="1800"/>
              </a:spcBef>
            </a:pPr>
            <a:r>
              <a:rPr lang="zh-CN" altLang="en-US" sz="1600" dirty="0" smtClean="0">
                <a:solidFill>
                  <a:srgbClr val="00B0F0"/>
                </a:solidFill>
              </a:rPr>
              <a:t>“各种思维方式各有其个性，不同人的思维之间更存在着相当大的差异，这些都意味着思维有可能成为一种指导人们如何做事的技巧。”</a:t>
            </a:r>
            <a:endParaRPr lang="en-US" altLang="zh-CN" sz="1600" dirty="0" smtClean="0">
              <a:solidFill>
                <a:srgbClr val="00B0F0"/>
              </a:solidFill>
            </a:endParaRPr>
          </a:p>
          <a:p>
            <a:pPr algn="r">
              <a:lnSpc>
                <a:spcPct val="200000"/>
              </a:lnSpc>
              <a:spcBef>
                <a:spcPts val="1800"/>
              </a:spcBef>
            </a:pPr>
            <a:r>
              <a:rPr lang="en-US" altLang="zh-CN" sz="1600" dirty="0" smtClean="0">
                <a:solidFill>
                  <a:srgbClr val="00B0F0"/>
                </a:solidFill>
              </a:rPr>
              <a:t>—— </a:t>
            </a:r>
            <a:r>
              <a:rPr lang="zh-CN" altLang="en-US" sz="1600" dirty="0" smtClean="0">
                <a:solidFill>
                  <a:srgbClr val="00B0F0"/>
                </a:solidFill>
              </a:rPr>
              <a:t>爱德华 </a:t>
            </a:r>
            <a:r>
              <a:rPr lang="en-US" altLang="zh-CN" sz="1600" dirty="0" smtClean="0">
                <a:solidFill>
                  <a:srgbClr val="00B0F0"/>
                </a:solidFill>
              </a:rPr>
              <a:t>· </a:t>
            </a:r>
            <a:r>
              <a:rPr lang="zh-CN" altLang="en-US" sz="1600" dirty="0" smtClean="0">
                <a:solidFill>
                  <a:srgbClr val="00B0F0"/>
                </a:solidFill>
              </a:rPr>
              <a:t>德 </a:t>
            </a:r>
            <a:r>
              <a:rPr lang="en-US" altLang="zh-CN" sz="1600" dirty="0" smtClean="0">
                <a:solidFill>
                  <a:srgbClr val="00B0F0"/>
                </a:solidFill>
              </a:rPr>
              <a:t>· </a:t>
            </a:r>
            <a:r>
              <a:rPr lang="zh-CN" altLang="en-US" sz="1600" dirty="0" smtClean="0">
                <a:solidFill>
                  <a:srgbClr val="00B0F0"/>
                </a:solidFill>
              </a:rPr>
              <a:t>波顿</a:t>
            </a:r>
            <a:endParaRPr lang="zh-CN" altLang="en-US" sz="16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2902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1" y="0"/>
            <a:ext cx="9163081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930826" y="489314"/>
            <a:ext cx="4809526" cy="294840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971600" y="3003798"/>
            <a:ext cx="2808312" cy="261268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23728" y="3579862"/>
            <a:ext cx="5395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rgbClr val="0070C0"/>
                </a:solidFill>
                <a:latin typeface="+mj-ea"/>
                <a:ea typeface="+mj-ea"/>
              </a:rPr>
              <a:t>1</a:t>
            </a:r>
            <a:endParaRPr lang="zh-CN" altLang="en-US" sz="4400" dirty="0">
              <a:solidFill>
                <a:srgbClr val="0070C0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19872" y="1308705"/>
            <a:ext cx="40324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方正硬笔行书简体" pitchFamily="65" charset="-122"/>
                <a:ea typeface="方正硬笔行书简体" pitchFamily="65" charset="-122"/>
              </a:rPr>
              <a:t>积极型思维</a:t>
            </a:r>
          </a:p>
        </p:txBody>
      </p:sp>
    </p:spTree>
    <p:extLst>
      <p:ext uri="{BB962C8B-B14F-4D97-AF65-F5344CB8AC3E}">
        <p14:creationId xmlns:p14="http://schemas.microsoft.com/office/powerpoint/2010/main" xmlns="" val="2796885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5"/>
          <p:cNvSpPr>
            <a:spLocks noChangeArrowheads="1"/>
          </p:cNvSpPr>
          <p:nvPr/>
        </p:nvSpPr>
        <p:spPr bwMode="auto">
          <a:xfrm>
            <a:off x="2270170" y="1176267"/>
            <a:ext cx="1981200" cy="345923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/>
            <a:endParaRPr lang="zh-CN" altLang="zh-CN"/>
          </a:p>
        </p:txBody>
      </p:sp>
      <p:sp>
        <p:nvSpPr>
          <p:cNvPr id="11" name="Rectangle 26"/>
          <p:cNvSpPr>
            <a:spLocks noChangeArrowheads="1"/>
          </p:cNvSpPr>
          <p:nvPr/>
        </p:nvSpPr>
        <p:spPr bwMode="auto">
          <a:xfrm>
            <a:off x="6842170" y="1176267"/>
            <a:ext cx="1981200" cy="3459234"/>
          </a:xfrm>
          <a:prstGeom prst="rect">
            <a:avLst/>
          </a:prstGeom>
          <a:solidFill>
            <a:srgbClr val="ADADA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/>
            <a:endParaRPr lang="zh-CN" altLang="zh-CN"/>
          </a:p>
        </p:txBody>
      </p:sp>
      <p:sp>
        <p:nvSpPr>
          <p:cNvPr id="12" name="Rectangle 29"/>
          <p:cNvSpPr>
            <a:spLocks noChangeArrowheads="1"/>
          </p:cNvSpPr>
          <p:nvPr/>
        </p:nvSpPr>
        <p:spPr bwMode="auto">
          <a:xfrm>
            <a:off x="7025883" y="1275606"/>
            <a:ext cx="141577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/>
            <a:r>
              <a:rPr lang="zh-CN" altLang="en-US" sz="2400" dirty="0" smtClean="0">
                <a:solidFill>
                  <a:srgbClr val="000000"/>
                </a:solidFill>
                <a:latin typeface="+mj-ea"/>
                <a:ea typeface="+mj-ea"/>
              </a:rPr>
              <a:t>消极</a:t>
            </a:r>
            <a:endParaRPr lang="en-US" altLang="zh-CN" sz="2400" dirty="0" smtClean="0">
              <a:solidFill>
                <a:srgbClr val="000000"/>
              </a:solidFill>
              <a:latin typeface="+mj-ea"/>
              <a:ea typeface="+mj-ea"/>
            </a:endParaRPr>
          </a:p>
          <a:p>
            <a:pPr eaLnBrk="0" hangingPunct="0"/>
            <a:r>
              <a:rPr lang="zh-CN" altLang="en-US" sz="2400" dirty="0" smtClean="0">
                <a:solidFill>
                  <a:srgbClr val="000000"/>
                </a:solidFill>
                <a:latin typeface="+mj-ea"/>
                <a:ea typeface="+mj-ea"/>
              </a:rPr>
              <a:t>信念机制</a:t>
            </a:r>
            <a:endParaRPr lang="en-US" altLang="zh-CN" sz="2400" dirty="0" smtClean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13" name="Rectangle 30"/>
          <p:cNvSpPr>
            <a:spLocks noChangeArrowheads="1"/>
          </p:cNvSpPr>
          <p:nvPr/>
        </p:nvSpPr>
        <p:spPr bwMode="auto">
          <a:xfrm>
            <a:off x="2483768" y="1285131"/>
            <a:ext cx="141577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</a:rPr>
              <a:t>积极</a:t>
            </a:r>
            <a:endParaRPr lang="en-US" altLang="zh-CN" sz="2400" dirty="0" smtClean="0">
              <a:solidFill>
                <a:schemeClr val="bg1"/>
              </a:solidFill>
              <a:latin typeface="+mj-ea"/>
              <a:ea typeface="+mj-ea"/>
            </a:endParaRPr>
          </a:p>
          <a:p>
            <a:pPr eaLnBrk="0" hangingPunct="0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</a:rPr>
              <a:t>信念机制</a:t>
            </a:r>
            <a:endParaRPr lang="en-US" altLang="zh-CN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4" name="Group 39"/>
          <p:cNvGrpSpPr>
            <a:grpSpLocks/>
          </p:cNvGrpSpPr>
          <p:nvPr/>
        </p:nvGrpSpPr>
        <p:grpSpPr bwMode="auto">
          <a:xfrm>
            <a:off x="1428403" y="1505404"/>
            <a:ext cx="695325" cy="44450"/>
            <a:chOff x="2256" y="576"/>
            <a:chExt cx="438" cy="28"/>
          </a:xfrm>
          <a:solidFill>
            <a:srgbClr val="109BDA"/>
          </a:solidFill>
        </p:grpSpPr>
        <p:sp>
          <p:nvSpPr>
            <p:cNvPr id="15" name="Rectangle 34"/>
            <p:cNvSpPr>
              <a:spLocks noChangeArrowheads="1"/>
            </p:cNvSpPr>
            <p:nvPr/>
          </p:nvSpPr>
          <p:spPr bwMode="auto">
            <a:xfrm rot="16238715" flipH="1">
              <a:off x="2294" y="538"/>
              <a:ext cx="28" cy="10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  <p:sp>
          <p:nvSpPr>
            <p:cNvPr id="16" name="Rectangle 36"/>
            <p:cNvSpPr>
              <a:spLocks noChangeArrowheads="1"/>
            </p:cNvSpPr>
            <p:nvPr/>
          </p:nvSpPr>
          <p:spPr bwMode="auto">
            <a:xfrm rot="16238715" flipH="1">
              <a:off x="2450" y="538"/>
              <a:ext cx="28" cy="10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  <p:sp>
          <p:nvSpPr>
            <p:cNvPr id="17" name="Rectangle 37"/>
            <p:cNvSpPr>
              <a:spLocks noChangeArrowheads="1"/>
            </p:cNvSpPr>
            <p:nvPr/>
          </p:nvSpPr>
          <p:spPr bwMode="auto">
            <a:xfrm rot="16238715" flipH="1">
              <a:off x="2628" y="538"/>
              <a:ext cx="28" cy="10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</p:grpSp>
      <p:grpSp>
        <p:nvGrpSpPr>
          <p:cNvPr id="18" name="Group 40"/>
          <p:cNvGrpSpPr>
            <a:grpSpLocks/>
          </p:cNvGrpSpPr>
          <p:nvPr/>
        </p:nvGrpSpPr>
        <p:grpSpPr bwMode="auto">
          <a:xfrm>
            <a:off x="6003970" y="1519188"/>
            <a:ext cx="695325" cy="44450"/>
            <a:chOff x="2256" y="576"/>
            <a:chExt cx="438" cy="28"/>
          </a:xfrm>
        </p:grpSpPr>
        <p:sp>
          <p:nvSpPr>
            <p:cNvPr id="19" name="Rectangle 41"/>
            <p:cNvSpPr>
              <a:spLocks noChangeArrowheads="1"/>
            </p:cNvSpPr>
            <p:nvPr/>
          </p:nvSpPr>
          <p:spPr bwMode="auto">
            <a:xfrm rot="16238715" flipH="1">
              <a:off x="2294" y="538"/>
              <a:ext cx="28" cy="10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  <p:sp>
          <p:nvSpPr>
            <p:cNvPr id="20" name="Rectangle 42"/>
            <p:cNvSpPr>
              <a:spLocks noChangeArrowheads="1"/>
            </p:cNvSpPr>
            <p:nvPr/>
          </p:nvSpPr>
          <p:spPr bwMode="auto">
            <a:xfrm rot="16238715" flipH="1">
              <a:off x="2450" y="538"/>
              <a:ext cx="28" cy="10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  <p:sp>
          <p:nvSpPr>
            <p:cNvPr id="21" name="Rectangle 43"/>
            <p:cNvSpPr>
              <a:spLocks noChangeArrowheads="1"/>
            </p:cNvSpPr>
            <p:nvPr/>
          </p:nvSpPr>
          <p:spPr bwMode="auto">
            <a:xfrm rot="16238715" flipH="1">
              <a:off x="2628" y="538"/>
              <a:ext cx="28" cy="10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</p:grpSp>
      <p:sp>
        <p:nvSpPr>
          <p:cNvPr id="22" name="Rektangel 34"/>
          <p:cNvSpPr>
            <a:spLocks noChangeArrowheads="1"/>
          </p:cNvSpPr>
          <p:nvPr/>
        </p:nvSpPr>
        <p:spPr bwMode="auto">
          <a:xfrm>
            <a:off x="6458272" y="2283718"/>
            <a:ext cx="2362200" cy="2354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>
              <a:lnSpc>
                <a:spcPct val="150000"/>
              </a:lnSpc>
              <a:buFontTx/>
              <a:buChar char="•"/>
            </a:pPr>
            <a:r>
              <a:rPr lang="zh-CN" altLang="en-US" sz="1400" dirty="0" smtClean="0"/>
              <a:t>不能轻易相信别人</a:t>
            </a:r>
            <a:endParaRPr lang="en-US" altLang="zh-CN" sz="1400" dirty="0" smtClean="0"/>
          </a:p>
          <a:p>
            <a:pPr lvl="1">
              <a:lnSpc>
                <a:spcPct val="150000"/>
              </a:lnSpc>
              <a:buFontTx/>
              <a:buChar char="•"/>
            </a:pPr>
            <a:r>
              <a:rPr lang="zh-CN" altLang="en-US" sz="1400" dirty="0" smtClean="0"/>
              <a:t>人一过四十，就走下坡路</a:t>
            </a:r>
            <a:endParaRPr lang="en-US" altLang="zh-CN" sz="1400" dirty="0" smtClean="0"/>
          </a:p>
          <a:p>
            <a:pPr lvl="1">
              <a:lnSpc>
                <a:spcPct val="150000"/>
              </a:lnSpc>
              <a:buFontTx/>
              <a:buChar char="•"/>
            </a:pPr>
            <a:r>
              <a:rPr lang="zh-CN" altLang="en-US" sz="1400" dirty="0" smtClean="0"/>
              <a:t>前进的道理上一定会遇到陷阱</a:t>
            </a:r>
            <a:endParaRPr lang="en-US" altLang="zh-CN" sz="1400" dirty="0" smtClean="0"/>
          </a:p>
          <a:p>
            <a:pPr lvl="1">
              <a:lnSpc>
                <a:spcPct val="150000"/>
              </a:lnSpc>
              <a:buFontTx/>
              <a:buChar char="•"/>
            </a:pPr>
            <a:r>
              <a:rPr lang="zh-CN" altLang="en-US" sz="1400" dirty="0"/>
              <a:t>太</a:t>
            </a:r>
            <a:r>
              <a:rPr lang="zh-CN" altLang="en-US" sz="1400" dirty="0" smtClean="0"/>
              <a:t>好的事情都不能相信</a:t>
            </a:r>
            <a:endParaRPr lang="da-DK" altLang="zh-CN" sz="1400" dirty="0"/>
          </a:p>
        </p:txBody>
      </p:sp>
      <p:sp>
        <p:nvSpPr>
          <p:cNvPr id="23" name="Rektangel 34"/>
          <p:cNvSpPr>
            <a:spLocks noChangeArrowheads="1"/>
          </p:cNvSpPr>
          <p:nvPr/>
        </p:nvSpPr>
        <p:spPr bwMode="auto">
          <a:xfrm>
            <a:off x="1849760" y="2606883"/>
            <a:ext cx="2362200" cy="170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>
              <a:lnSpc>
                <a:spcPct val="150000"/>
              </a:lnSpc>
              <a:buFontTx/>
              <a:buChar char="•"/>
            </a:pPr>
            <a:r>
              <a:rPr lang="zh-CN" altLang="en-US" sz="1400" dirty="0" smtClean="0">
                <a:solidFill>
                  <a:schemeClr val="bg1"/>
                </a:solidFill>
              </a:rPr>
              <a:t>我们永远有机会</a:t>
            </a:r>
            <a:endParaRPr lang="en-US" altLang="zh-CN" sz="1400" dirty="0" smtClean="0">
              <a:solidFill>
                <a:schemeClr val="bg1"/>
              </a:solidFill>
            </a:endParaRPr>
          </a:p>
          <a:p>
            <a:pPr lvl="1">
              <a:lnSpc>
                <a:spcPct val="150000"/>
              </a:lnSpc>
              <a:buFontTx/>
              <a:buChar char="•"/>
            </a:pPr>
            <a:r>
              <a:rPr lang="zh-CN" altLang="en-US" sz="1400" dirty="0" smtClean="0">
                <a:solidFill>
                  <a:schemeClr val="bg1"/>
                </a:solidFill>
              </a:rPr>
              <a:t>总会有办法的</a:t>
            </a:r>
            <a:endParaRPr lang="en-US" altLang="zh-CN" sz="1400" dirty="0" smtClean="0">
              <a:solidFill>
                <a:schemeClr val="bg1"/>
              </a:solidFill>
            </a:endParaRPr>
          </a:p>
          <a:p>
            <a:pPr lvl="1">
              <a:lnSpc>
                <a:spcPct val="150000"/>
              </a:lnSpc>
              <a:buFontTx/>
              <a:buChar char="•"/>
            </a:pPr>
            <a:r>
              <a:rPr lang="zh-CN" altLang="en-US" sz="1400" dirty="0">
                <a:solidFill>
                  <a:schemeClr val="bg1"/>
                </a:solidFill>
              </a:rPr>
              <a:t>总</a:t>
            </a:r>
            <a:r>
              <a:rPr lang="zh-CN" altLang="en-US" sz="1400" dirty="0" smtClean="0">
                <a:solidFill>
                  <a:schemeClr val="bg1"/>
                </a:solidFill>
              </a:rPr>
              <a:t>有资源可以支持我完成的</a:t>
            </a:r>
            <a:endParaRPr lang="en-US" altLang="zh-CN" sz="1400" dirty="0" smtClean="0">
              <a:solidFill>
                <a:schemeClr val="bg1"/>
              </a:solidFill>
            </a:endParaRPr>
          </a:p>
          <a:p>
            <a:pPr lvl="1">
              <a:lnSpc>
                <a:spcPct val="150000"/>
              </a:lnSpc>
              <a:buFontTx/>
              <a:buChar char="•"/>
            </a:pPr>
            <a:r>
              <a:rPr lang="zh-CN" altLang="en-US" sz="1400" dirty="0" smtClean="0">
                <a:solidFill>
                  <a:schemeClr val="bg1"/>
                </a:solidFill>
              </a:rPr>
              <a:t>新的一天新的开始</a:t>
            </a:r>
            <a:endParaRPr lang="da-DK" altLang="zh-CN" sz="1400" dirty="0">
              <a:solidFill>
                <a:schemeClr val="bg1"/>
              </a:solidFill>
            </a:endParaRPr>
          </a:p>
        </p:txBody>
      </p:sp>
      <p:grpSp>
        <p:nvGrpSpPr>
          <p:cNvPr id="24" name="Group 57"/>
          <p:cNvGrpSpPr>
            <a:grpSpLocks/>
          </p:cNvGrpSpPr>
          <p:nvPr/>
        </p:nvGrpSpPr>
        <p:grpSpPr bwMode="auto">
          <a:xfrm>
            <a:off x="4860970" y="936625"/>
            <a:ext cx="1162050" cy="3705225"/>
            <a:chOff x="4724400" y="2025650"/>
            <a:chExt cx="1162051" cy="3705225"/>
          </a:xfrm>
        </p:grpSpPr>
        <p:sp>
          <p:nvSpPr>
            <p:cNvPr id="25" name="Rectangle 53"/>
            <p:cNvSpPr>
              <a:spLocks noChangeArrowheads="1"/>
            </p:cNvSpPr>
            <p:nvPr/>
          </p:nvSpPr>
          <p:spPr bwMode="auto">
            <a:xfrm>
              <a:off x="5026025" y="2317750"/>
              <a:ext cx="552450" cy="552450"/>
            </a:xfrm>
            <a:prstGeom prst="rect">
              <a:avLst/>
            </a:pr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  <p:sp>
          <p:nvSpPr>
            <p:cNvPr id="26" name="Freeform 54"/>
            <p:cNvSpPr>
              <a:spLocks/>
            </p:cNvSpPr>
            <p:nvPr/>
          </p:nvSpPr>
          <p:spPr bwMode="auto">
            <a:xfrm>
              <a:off x="4735513" y="2949575"/>
              <a:ext cx="1139825" cy="2770188"/>
            </a:xfrm>
            <a:custGeom>
              <a:avLst/>
              <a:gdLst>
                <a:gd name="T0" fmla="*/ 4762 w 718"/>
                <a:gd name="T1" fmla="*/ 55563 h 1745"/>
                <a:gd name="T2" fmla="*/ 26988 w 718"/>
                <a:gd name="T3" fmla="*/ 25400 h 1745"/>
                <a:gd name="T4" fmla="*/ 55563 w 718"/>
                <a:gd name="T5" fmla="*/ 6350 h 1745"/>
                <a:gd name="T6" fmla="*/ 1063625 w 718"/>
                <a:gd name="T7" fmla="*/ 0 h 1745"/>
                <a:gd name="T8" fmla="*/ 1085850 w 718"/>
                <a:gd name="T9" fmla="*/ 0 h 1745"/>
                <a:gd name="T10" fmla="*/ 1109663 w 718"/>
                <a:gd name="T11" fmla="*/ 11113 h 1745"/>
                <a:gd name="T12" fmla="*/ 1128713 w 718"/>
                <a:gd name="T13" fmla="*/ 41275 h 1745"/>
                <a:gd name="T14" fmla="*/ 1139825 w 718"/>
                <a:gd name="T15" fmla="*/ 141288 h 1745"/>
                <a:gd name="T16" fmla="*/ 1139825 w 718"/>
                <a:gd name="T17" fmla="*/ 682625 h 1745"/>
                <a:gd name="T18" fmla="*/ 1135063 w 718"/>
                <a:gd name="T19" fmla="*/ 1252538 h 1745"/>
                <a:gd name="T20" fmla="*/ 1123950 w 718"/>
                <a:gd name="T21" fmla="*/ 1279525 h 1745"/>
                <a:gd name="T22" fmla="*/ 1098550 w 718"/>
                <a:gd name="T23" fmla="*/ 1304925 h 1745"/>
                <a:gd name="T24" fmla="*/ 1071563 w 718"/>
                <a:gd name="T25" fmla="*/ 1317625 h 1745"/>
                <a:gd name="T26" fmla="*/ 1044575 w 718"/>
                <a:gd name="T27" fmla="*/ 1317625 h 1745"/>
                <a:gd name="T28" fmla="*/ 1016000 w 718"/>
                <a:gd name="T29" fmla="*/ 1312863 h 1745"/>
                <a:gd name="T30" fmla="*/ 985838 w 718"/>
                <a:gd name="T31" fmla="*/ 1295400 h 1745"/>
                <a:gd name="T32" fmla="*/ 962025 w 718"/>
                <a:gd name="T33" fmla="*/ 1265238 h 1745"/>
                <a:gd name="T34" fmla="*/ 947738 w 718"/>
                <a:gd name="T35" fmla="*/ 1241425 h 1745"/>
                <a:gd name="T36" fmla="*/ 942975 w 718"/>
                <a:gd name="T37" fmla="*/ 366713 h 1745"/>
                <a:gd name="T38" fmla="*/ 923925 w 718"/>
                <a:gd name="T39" fmla="*/ 360363 h 1745"/>
                <a:gd name="T40" fmla="*/ 906463 w 718"/>
                <a:gd name="T41" fmla="*/ 366713 h 1745"/>
                <a:gd name="T42" fmla="*/ 898525 w 718"/>
                <a:gd name="T43" fmla="*/ 2682876 h 1745"/>
                <a:gd name="T44" fmla="*/ 882650 w 718"/>
                <a:gd name="T45" fmla="*/ 2709863 h 1745"/>
                <a:gd name="T46" fmla="*/ 846138 w 718"/>
                <a:gd name="T47" fmla="*/ 2740026 h 1745"/>
                <a:gd name="T48" fmla="*/ 793750 w 718"/>
                <a:gd name="T49" fmla="*/ 2765426 h 1745"/>
                <a:gd name="T50" fmla="*/ 760412 w 718"/>
                <a:gd name="T51" fmla="*/ 2770188 h 1745"/>
                <a:gd name="T52" fmla="*/ 725487 w 718"/>
                <a:gd name="T53" fmla="*/ 2768601 h 1745"/>
                <a:gd name="T54" fmla="*/ 695325 w 718"/>
                <a:gd name="T55" fmla="*/ 2757488 h 1745"/>
                <a:gd name="T56" fmla="*/ 647700 w 718"/>
                <a:gd name="T57" fmla="*/ 2724151 h 1745"/>
                <a:gd name="T58" fmla="*/ 617537 w 718"/>
                <a:gd name="T59" fmla="*/ 2693988 h 1745"/>
                <a:gd name="T60" fmla="*/ 608012 w 718"/>
                <a:gd name="T61" fmla="*/ 1260475 h 1745"/>
                <a:gd name="T62" fmla="*/ 585787 w 718"/>
                <a:gd name="T63" fmla="*/ 1252538 h 1745"/>
                <a:gd name="T64" fmla="*/ 563563 w 718"/>
                <a:gd name="T65" fmla="*/ 1254125 h 1745"/>
                <a:gd name="T66" fmla="*/ 541338 w 718"/>
                <a:gd name="T67" fmla="*/ 1263650 h 1745"/>
                <a:gd name="T68" fmla="*/ 534988 w 718"/>
                <a:gd name="T69" fmla="*/ 2690813 h 1745"/>
                <a:gd name="T70" fmla="*/ 514350 w 718"/>
                <a:gd name="T71" fmla="*/ 2720976 h 1745"/>
                <a:gd name="T72" fmla="*/ 469900 w 718"/>
                <a:gd name="T73" fmla="*/ 2751138 h 1745"/>
                <a:gd name="T74" fmla="*/ 436563 w 718"/>
                <a:gd name="T75" fmla="*/ 2765426 h 1745"/>
                <a:gd name="T76" fmla="*/ 395287 w 718"/>
                <a:gd name="T77" fmla="*/ 2770188 h 1745"/>
                <a:gd name="T78" fmla="*/ 354012 w 718"/>
                <a:gd name="T79" fmla="*/ 2768601 h 1745"/>
                <a:gd name="T80" fmla="*/ 320675 w 718"/>
                <a:gd name="T81" fmla="*/ 2757488 h 1745"/>
                <a:gd name="T82" fmla="*/ 293687 w 718"/>
                <a:gd name="T83" fmla="*/ 2740026 h 1745"/>
                <a:gd name="T84" fmla="*/ 263525 w 718"/>
                <a:gd name="T85" fmla="*/ 2701926 h 1745"/>
                <a:gd name="T86" fmla="*/ 247650 w 718"/>
                <a:gd name="T87" fmla="*/ 2665413 h 1745"/>
                <a:gd name="T88" fmla="*/ 241300 w 718"/>
                <a:gd name="T89" fmla="*/ 363538 h 1745"/>
                <a:gd name="T90" fmla="*/ 219075 w 718"/>
                <a:gd name="T91" fmla="*/ 355600 h 1745"/>
                <a:gd name="T92" fmla="*/ 200025 w 718"/>
                <a:gd name="T93" fmla="*/ 360363 h 1745"/>
                <a:gd name="T94" fmla="*/ 192087 w 718"/>
                <a:gd name="T95" fmla="*/ 1260475 h 1745"/>
                <a:gd name="T96" fmla="*/ 180975 w 718"/>
                <a:gd name="T97" fmla="*/ 1279525 h 1745"/>
                <a:gd name="T98" fmla="*/ 161925 w 718"/>
                <a:gd name="T99" fmla="*/ 1304925 h 1745"/>
                <a:gd name="T100" fmla="*/ 123825 w 718"/>
                <a:gd name="T101" fmla="*/ 1320800 h 1745"/>
                <a:gd name="T102" fmla="*/ 71437 w 718"/>
                <a:gd name="T103" fmla="*/ 1320800 h 1745"/>
                <a:gd name="T104" fmla="*/ 33338 w 718"/>
                <a:gd name="T105" fmla="*/ 1301750 h 1745"/>
                <a:gd name="T106" fmla="*/ 11112 w 718"/>
                <a:gd name="T107" fmla="*/ 1276350 h 1745"/>
                <a:gd name="T108" fmla="*/ 3175 w 718"/>
                <a:gd name="T109" fmla="*/ 1257300 h 174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18"/>
                <a:gd name="T166" fmla="*/ 0 h 1745"/>
                <a:gd name="T167" fmla="*/ 718 w 718"/>
                <a:gd name="T168" fmla="*/ 1745 h 174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18" h="1745">
                  <a:moveTo>
                    <a:pt x="0" y="40"/>
                  </a:moveTo>
                  <a:lnTo>
                    <a:pt x="3" y="35"/>
                  </a:lnTo>
                  <a:lnTo>
                    <a:pt x="10" y="23"/>
                  </a:lnTo>
                  <a:lnTo>
                    <a:pt x="17" y="16"/>
                  </a:lnTo>
                  <a:lnTo>
                    <a:pt x="24" y="11"/>
                  </a:lnTo>
                  <a:lnTo>
                    <a:pt x="35" y="4"/>
                  </a:lnTo>
                  <a:lnTo>
                    <a:pt x="48" y="0"/>
                  </a:lnTo>
                  <a:lnTo>
                    <a:pt x="670" y="0"/>
                  </a:lnTo>
                  <a:lnTo>
                    <a:pt x="677" y="0"/>
                  </a:lnTo>
                  <a:lnTo>
                    <a:pt x="684" y="0"/>
                  </a:lnTo>
                  <a:lnTo>
                    <a:pt x="691" y="4"/>
                  </a:lnTo>
                  <a:lnTo>
                    <a:pt x="699" y="7"/>
                  </a:lnTo>
                  <a:lnTo>
                    <a:pt x="706" y="16"/>
                  </a:lnTo>
                  <a:lnTo>
                    <a:pt x="711" y="26"/>
                  </a:lnTo>
                  <a:lnTo>
                    <a:pt x="717" y="42"/>
                  </a:lnTo>
                  <a:lnTo>
                    <a:pt x="718" y="89"/>
                  </a:lnTo>
                  <a:lnTo>
                    <a:pt x="718" y="179"/>
                  </a:lnTo>
                  <a:lnTo>
                    <a:pt x="718" y="430"/>
                  </a:lnTo>
                  <a:lnTo>
                    <a:pt x="717" y="782"/>
                  </a:lnTo>
                  <a:lnTo>
                    <a:pt x="715" y="789"/>
                  </a:lnTo>
                  <a:lnTo>
                    <a:pt x="711" y="797"/>
                  </a:lnTo>
                  <a:lnTo>
                    <a:pt x="708" y="806"/>
                  </a:lnTo>
                  <a:lnTo>
                    <a:pt x="701" y="815"/>
                  </a:lnTo>
                  <a:lnTo>
                    <a:pt x="692" y="822"/>
                  </a:lnTo>
                  <a:lnTo>
                    <a:pt x="682" y="829"/>
                  </a:lnTo>
                  <a:lnTo>
                    <a:pt x="675" y="830"/>
                  </a:lnTo>
                  <a:lnTo>
                    <a:pt x="668" y="830"/>
                  </a:lnTo>
                  <a:lnTo>
                    <a:pt x="658" y="830"/>
                  </a:lnTo>
                  <a:lnTo>
                    <a:pt x="649" y="830"/>
                  </a:lnTo>
                  <a:lnTo>
                    <a:pt x="640" y="827"/>
                  </a:lnTo>
                  <a:lnTo>
                    <a:pt x="634" y="825"/>
                  </a:lnTo>
                  <a:lnTo>
                    <a:pt x="621" y="816"/>
                  </a:lnTo>
                  <a:lnTo>
                    <a:pt x="611" y="808"/>
                  </a:lnTo>
                  <a:lnTo>
                    <a:pt x="606" y="797"/>
                  </a:lnTo>
                  <a:lnTo>
                    <a:pt x="601" y="790"/>
                  </a:lnTo>
                  <a:lnTo>
                    <a:pt x="597" y="782"/>
                  </a:lnTo>
                  <a:lnTo>
                    <a:pt x="597" y="232"/>
                  </a:lnTo>
                  <a:lnTo>
                    <a:pt x="594" y="231"/>
                  </a:lnTo>
                  <a:lnTo>
                    <a:pt x="587" y="227"/>
                  </a:lnTo>
                  <a:lnTo>
                    <a:pt x="582" y="227"/>
                  </a:lnTo>
                  <a:lnTo>
                    <a:pt x="576" y="229"/>
                  </a:lnTo>
                  <a:lnTo>
                    <a:pt x="571" y="231"/>
                  </a:lnTo>
                  <a:lnTo>
                    <a:pt x="566" y="238"/>
                  </a:lnTo>
                  <a:lnTo>
                    <a:pt x="566" y="1690"/>
                  </a:lnTo>
                  <a:lnTo>
                    <a:pt x="563" y="1699"/>
                  </a:lnTo>
                  <a:lnTo>
                    <a:pt x="556" y="1707"/>
                  </a:lnTo>
                  <a:lnTo>
                    <a:pt x="545" y="1716"/>
                  </a:lnTo>
                  <a:lnTo>
                    <a:pt x="533" y="1726"/>
                  </a:lnTo>
                  <a:lnTo>
                    <a:pt x="519" y="1735"/>
                  </a:lnTo>
                  <a:lnTo>
                    <a:pt x="500" y="1742"/>
                  </a:lnTo>
                  <a:lnTo>
                    <a:pt x="490" y="1744"/>
                  </a:lnTo>
                  <a:lnTo>
                    <a:pt x="479" y="1745"/>
                  </a:lnTo>
                  <a:lnTo>
                    <a:pt x="467" y="1745"/>
                  </a:lnTo>
                  <a:lnTo>
                    <a:pt x="457" y="1744"/>
                  </a:lnTo>
                  <a:lnTo>
                    <a:pt x="447" y="1740"/>
                  </a:lnTo>
                  <a:lnTo>
                    <a:pt x="438" y="1737"/>
                  </a:lnTo>
                  <a:lnTo>
                    <a:pt x="422" y="1728"/>
                  </a:lnTo>
                  <a:lnTo>
                    <a:pt x="408" y="1716"/>
                  </a:lnTo>
                  <a:lnTo>
                    <a:pt x="396" y="1705"/>
                  </a:lnTo>
                  <a:lnTo>
                    <a:pt x="389" y="1697"/>
                  </a:lnTo>
                  <a:lnTo>
                    <a:pt x="383" y="1686"/>
                  </a:lnTo>
                  <a:lnTo>
                    <a:pt x="383" y="794"/>
                  </a:lnTo>
                  <a:lnTo>
                    <a:pt x="379" y="792"/>
                  </a:lnTo>
                  <a:lnTo>
                    <a:pt x="369" y="789"/>
                  </a:lnTo>
                  <a:lnTo>
                    <a:pt x="362" y="789"/>
                  </a:lnTo>
                  <a:lnTo>
                    <a:pt x="355" y="790"/>
                  </a:lnTo>
                  <a:lnTo>
                    <a:pt x="348" y="792"/>
                  </a:lnTo>
                  <a:lnTo>
                    <a:pt x="341" y="796"/>
                  </a:lnTo>
                  <a:lnTo>
                    <a:pt x="341" y="1686"/>
                  </a:lnTo>
                  <a:lnTo>
                    <a:pt x="337" y="1695"/>
                  </a:lnTo>
                  <a:lnTo>
                    <a:pt x="332" y="1704"/>
                  </a:lnTo>
                  <a:lnTo>
                    <a:pt x="324" y="1714"/>
                  </a:lnTo>
                  <a:lnTo>
                    <a:pt x="312" y="1725"/>
                  </a:lnTo>
                  <a:lnTo>
                    <a:pt x="296" y="1733"/>
                  </a:lnTo>
                  <a:lnTo>
                    <a:pt x="287" y="1738"/>
                  </a:lnTo>
                  <a:lnTo>
                    <a:pt x="275" y="1742"/>
                  </a:lnTo>
                  <a:lnTo>
                    <a:pt x="263" y="1744"/>
                  </a:lnTo>
                  <a:lnTo>
                    <a:pt x="249" y="1745"/>
                  </a:lnTo>
                  <a:lnTo>
                    <a:pt x="235" y="1745"/>
                  </a:lnTo>
                  <a:lnTo>
                    <a:pt x="223" y="1744"/>
                  </a:lnTo>
                  <a:lnTo>
                    <a:pt x="213" y="1740"/>
                  </a:lnTo>
                  <a:lnTo>
                    <a:pt x="202" y="1737"/>
                  </a:lnTo>
                  <a:lnTo>
                    <a:pt x="194" y="1731"/>
                  </a:lnTo>
                  <a:lnTo>
                    <a:pt x="185" y="1726"/>
                  </a:lnTo>
                  <a:lnTo>
                    <a:pt x="173" y="1714"/>
                  </a:lnTo>
                  <a:lnTo>
                    <a:pt x="166" y="1702"/>
                  </a:lnTo>
                  <a:lnTo>
                    <a:pt x="159" y="1692"/>
                  </a:lnTo>
                  <a:lnTo>
                    <a:pt x="156" y="1679"/>
                  </a:lnTo>
                  <a:lnTo>
                    <a:pt x="156" y="231"/>
                  </a:lnTo>
                  <a:lnTo>
                    <a:pt x="152" y="229"/>
                  </a:lnTo>
                  <a:lnTo>
                    <a:pt x="144" y="224"/>
                  </a:lnTo>
                  <a:lnTo>
                    <a:pt x="138" y="224"/>
                  </a:lnTo>
                  <a:lnTo>
                    <a:pt x="133" y="224"/>
                  </a:lnTo>
                  <a:lnTo>
                    <a:pt x="126" y="227"/>
                  </a:lnTo>
                  <a:lnTo>
                    <a:pt x="121" y="232"/>
                  </a:lnTo>
                  <a:lnTo>
                    <a:pt x="121" y="794"/>
                  </a:lnTo>
                  <a:lnTo>
                    <a:pt x="119" y="801"/>
                  </a:lnTo>
                  <a:lnTo>
                    <a:pt x="114" y="806"/>
                  </a:lnTo>
                  <a:lnTo>
                    <a:pt x="109" y="815"/>
                  </a:lnTo>
                  <a:lnTo>
                    <a:pt x="102" y="822"/>
                  </a:lnTo>
                  <a:lnTo>
                    <a:pt x="92" y="829"/>
                  </a:lnTo>
                  <a:lnTo>
                    <a:pt x="78" y="832"/>
                  </a:lnTo>
                  <a:lnTo>
                    <a:pt x="62" y="834"/>
                  </a:lnTo>
                  <a:lnTo>
                    <a:pt x="45" y="832"/>
                  </a:lnTo>
                  <a:lnTo>
                    <a:pt x="31" y="827"/>
                  </a:lnTo>
                  <a:lnTo>
                    <a:pt x="21" y="820"/>
                  </a:lnTo>
                  <a:lnTo>
                    <a:pt x="12" y="811"/>
                  </a:lnTo>
                  <a:lnTo>
                    <a:pt x="7" y="804"/>
                  </a:lnTo>
                  <a:lnTo>
                    <a:pt x="3" y="797"/>
                  </a:lnTo>
                  <a:lnTo>
                    <a:pt x="2" y="792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  <p:sp>
          <p:nvSpPr>
            <p:cNvPr id="27" name="Freeform 55"/>
            <p:cNvSpPr>
              <a:spLocks/>
            </p:cNvSpPr>
            <p:nvPr/>
          </p:nvSpPr>
          <p:spPr bwMode="auto">
            <a:xfrm>
              <a:off x="4735513" y="2949575"/>
              <a:ext cx="1139825" cy="2770188"/>
            </a:xfrm>
            <a:custGeom>
              <a:avLst/>
              <a:gdLst>
                <a:gd name="T0" fmla="*/ 0 w 718"/>
                <a:gd name="T1" fmla="*/ 63500 h 1745"/>
                <a:gd name="T2" fmla="*/ 15875 w 718"/>
                <a:gd name="T3" fmla="*/ 36513 h 1745"/>
                <a:gd name="T4" fmla="*/ 38100 w 718"/>
                <a:gd name="T5" fmla="*/ 17463 h 1745"/>
                <a:gd name="T6" fmla="*/ 76200 w 718"/>
                <a:gd name="T7" fmla="*/ 0 h 1745"/>
                <a:gd name="T8" fmla="*/ 1074738 w 718"/>
                <a:gd name="T9" fmla="*/ 0 h 1745"/>
                <a:gd name="T10" fmla="*/ 1096963 w 718"/>
                <a:gd name="T11" fmla="*/ 6350 h 1745"/>
                <a:gd name="T12" fmla="*/ 1120775 w 718"/>
                <a:gd name="T13" fmla="*/ 25400 h 1745"/>
                <a:gd name="T14" fmla="*/ 1138238 w 718"/>
                <a:gd name="T15" fmla="*/ 66675 h 1745"/>
                <a:gd name="T16" fmla="*/ 1139825 w 718"/>
                <a:gd name="T17" fmla="*/ 244475 h 1745"/>
                <a:gd name="T18" fmla="*/ 1138238 w 718"/>
                <a:gd name="T19" fmla="*/ 1054100 h 1745"/>
                <a:gd name="T20" fmla="*/ 947738 w 718"/>
                <a:gd name="T21" fmla="*/ 368300 h 1745"/>
                <a:gd name="T22" fmla="*/ 931863 w 718"/>
                <a:gd name="T23" fmla="*/ 360363 h 1745"/>
                <a:gd name="T24" fmla="*/ 914400 w 718"/>
                <a:gd name="T25" fmla="*/ 363538 h 1745"/>
                <a:gd name="T26" fmla="*/ 898525 w 718"/>
                <a:gd name="T27" fmla="*/ 377825 h 1745"/>
                <a:gd name="T28" fmla="*/ 893763 w 718"/>
                <a:gd name="T29" fmla="*/ 2697163 h 1745"/>
                <a:gd name="T30" fmla="*/ 865188 w 718"/>
                <a:gd name="T31" fmla="*/ 2724151 h 1745"/>
                <a:gd name="T32" fmla="*/ 823913 w 718"/>
                <a:gd name="T33" fmla="*/ 2754313 h 1745"/>
                <a:gd name="T34" fmla="*/ 777875 w 718"/>
                <a:gd name="T35" fmla="*/ 2768601 h 1745"/>
                <a:gd name="T36" fmla="*/ 741362 w 718"/>
                <a:gd name="T37" fmla="*/ 2770188 h 1745"/>
                <a:gd name="T38" fmla="*/ 709612 w 718"/>
                <a:gd name="T39" fmla="*/ 2762251 h 1745"/>
                <a:gd name="T40" fmla="*/ 669925 w 718"/>
                <a:gd name="T41" fmla="*/ 2743201 h 1745"/>
                <a:gd name="T42" fmla="*/ 628650 w 718"/>
                <a:gd name="T43" fmla="*/ 2706688 h 1745"/>
                <a:gd name="T44" fmla="*/ 608012 w 718"/>
                <a:gd name="T45" fmla="*/ 2676526 h 1745"/>
                <a:gd name="T46" fmla="*/ 601662 w 718"/>
                <a:gd name="T47" fmla="*/ 1257300 h 1745"/>
                <a:gd name="T48" fmla="*/ 574675 w 718"/>
                <a:gd name="T49" fmla="*/ 1252538 h 1745"/>
                <a:gd name="T50" fmla="*/ 552450 w 718"/>
                <a:gd name="T51" fmla="*/ 1257300 h 1745"/>
                <a:gd name="T52" fmla="*/ 541338 w 718"/>
                <a:gd name="T53" fmla="*/ 2676526 h 1745"/>
                <a:gd name="T54" fmla="*/ 527050 w 718"/>
                <a:gd name="T55" fmla="*/ 2705101 h 1745"/>
                <a:gd name="T56" fmla="*/ 495300 w 718"/>
                <a:gd name="T57" fmla="*/ 2738438 h 1745"/>
                <a:gd name="T58" fmla="*/ 455613 w 718"/>
                <a:gd name="T59" fmla="*/ 2759076 h 1745"/>
                <a:gd name="T60" fmla="*/ 417513 w 718"/>
                <a:gd name="T61" fmla="*/ 2768601 h 1745"/>
                <a:gd name="T62" fmla="*/ 373062 w 718"/>
                <a:gd name="T63" fmla="*/ 2770188 h 1745"/>
                <a:gd name="T64" fmla="*/ 338137 w 718"/>
                <a:gd name="T65" fmla="*/ 2762251 h 1745"/>
                <a:gd name="T66" fmla="*/ 307975 w 718"/>
                <a:gd name="T67" fmla="*/ 2747963 h 1745"/>
                <a:gd name="T68" fmla="*/ 274638 w 718"/>
                <a:gd name="T69" fmla="*/ 2720976 h 1745"/>
                <a:gd name="T70" fmla="*/ 252413 w 718"/>
                <a:gd name="T71" fmla="*/ 2686051 h 1745"/>
                <a:gd name="T72" fmla="*/ 247650 w 718"/>
                <a:gd name="T73" fmla="*/ 366713 h 1745"/>
                <a:gd name="T74" fmla="*/ 228600 w 718"/>
                <a:gd name="T75" fmla="*/ 355600 h 1745"/>
                <a:gd name="T76" fmla="*/ 211138 w 718"/>
                <a:gd name="T77" fmla="*/ 355600 h 1745"/>
                <a:gd name="T78" fmla="*/ 192087 w 718"/>
                <a:gd name="T79" fmla="*/ 368300 h 1745"/>
                <a:gd name="T80" fmla="*/ 3175 w 718"/>
                <a:gd name="T81" fmla="*/ 1046163 h 174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18"/>
                <a:gd name="T124" fmla="*/ 0 h 1745"/>
                <a:gd name="T125" fmla="*/ 718 w 718"/>
                <a:gd name="T126" fmla="*/ 1745 h 174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18" h="1745">
                  <a:moveTo>
                    <a:pt x="2" y="659"/>
                  </a:moveTo>
                  <a:lnTo>
                    <a:pt x="0" y="40"/>
                  </a:lnTo>
                  <a:lnTo>
                    <a:pt x="3" y="35"/>
                  </a:lnTo>
                  <a:lnTo>
                    <a:pt x="10" y="23"/>
                  </a:lnTo>
                  <a:lnTo>
                    <a:pt x="17" y="16"/>
                  </a:lnTo>
                  <a:lnTo>
                    <a:pt x="24" y="11"/>
                  </a:lnTo>
                  <a:lnTo>
                    <a:pt x="35" y="4"/>
                  </a:lnTo>
                  <a:lnTo>
                    <a:pt x="48" y="0"/>
                  </a:lnTo>
                  <a:lnTo>
                    <a:pt x="670" y="0"/>
                  </a:lnTo>
                  <a:lnTo>
                    <a:pt x="677" y="0"/>
                  </a:lnTo>
                  <a:lnTo>
                    <a:pt x="684" y="0"/>
                  </a:lnTo>
                  <a:lnTo>
                    <a:pt x="691" y="4"/>
                  </a:lnTo>
                  <a:lnTo>
                    <a:pt x="699" y="7"/>
                  </a:lnTo>
                  <a:lnTo>
                    <a:pt x="706" y="16"/>
                  </a:lnTo>
                  <a:lnTo>
                    <a:pt x="711" y="26"/>
                  </a:lnTo>
                  <a:lnTo>
                    <a:pt x="717" y="42"/>
                  </a:lnTo>
                  <a:lnTo>
                    <a:pt x="717" y="80"/>
                  </a:lnTo>
                  <a:lnTo>
                    <a:pt x="718" y="154"/>
                  </a:lnTo>
                  <a:lnTo>
                    <a:pt x="718" y="366"/>
                  </a:lnTo>
                  <a:lnTo>
                    <a:pt x="717" y="664"/>
                  </a:lnTo>
                  <a:lnTo>
                    <a:pt x="597" y="667"/>
                  </a:lnTo>
                  <a:lnTo>
                    <a:pt x="597" y="232"/>
                  </a:lnTo>
                  <a:lnTo>
                    <a:pt x="594" y="231"/>
                  </a:lnTo>
                  <a:lnTo>
                    <a:pt x="587" y="227"/>
                  </a:lnTo>
                  <a:lnTo>
                    <a:pt x="582" y="227"/>
                  </a:lnTo>
                  <a:lnTo>
                    <a:pt x="576" y="229"/>
                  </a:lnTo>
                  <a:lnTo>
                    <a:pt x="571" y="231"/>
                  </a:lnTo>
                  <a:lnTo>
                    <a:pt x="566" y="238"/>
                  </a:lnTo>
                  <a:lnTo>
                    <a:pt x="566" y="1690"/>
                  </a:lnTo>
                  <a:lnTo>
                    <a:pt x="563" y="1699"/>
                  </a:lnTo>
                  <a:lnTo>
                    <a:pt x="556" y="1707"/>
                  </a:lnTo>
                  <a:lnTo>
                    <a:pt x="545" y="1716"/>
                  </a:lnTo>
                  <a:lnTo>
                    <a:pt x="533" y="1726"/>
                  </a:lnTo>
                  <a:lnTo>
                    <a:pt x="519" y="1735"/>
                  </a:lnTo>
                  <a:lnTo>
                    <a:pt x="500" y="1742"/>
                  </a:lnTo>
                  <a:lnTo>
                    <a:pt x="490" y="1744"/>
                  </a:lnTo>
                  <a:lnTo>
                    <a:pt x="479" y="1745"/>
                  </a:lnTo>
                  <a:lnTo>
                    <a:pt x="467" y="1745"/>
                  </a:lnTo>
                  <a:lnTo>
                    <a:pt x="457" y="1744"/>
                  </a:lnTo>
                  <a:lnTo>
                    <a:pt x="447" y="1740"/>
                  </a:lnTo>
                  <a:lnTo>
                    <a:pt x="438" y="1737"/>
                  </a:lnTo>
                  <a:lnTo>
                    <a:pt x="422" y="1728"/>
                  </a:lnTo>
                  <a:lnTo>
                    <a:pt x="408" y="1716"/>
                  </a:lnTo>
                  <a:lnTo>
                    <a:pt x="396" y="1705"/>
                  </a:lnTo>
                  <a:lnTo>
                    <a:pt x="389" y="1697"/>
                  </a:lnTo>
                  <a:lnTo>
                    <a:pt x="383" y="1686"/>
                  </a:lnTo>
                  <a:lnTo>
                    <a:pt x="383" y="794"/>
                  </a:lnTo>
                  <a:lnTo>
                    <a:pt x="379" y="792"/>
                  </a:lnTo>
                  <a:lnTo>
                    <a:pt x="369" y="789"/>
                  </a:lnTo>
                  <a:lnTo>
                    <a:pt x="362" y="789"/>
                  </a:lnTo>
                  <a:lnTo>
                    <a:pt x="355" y="790"/>
                  </a:lnTo>
                  <a:lnTo>
                    <a:pt x="348" y="792"/>
                  </a:lnTo>
                  <a:lnTo>
                    <a:pt x="341" y="796"/>
                  </a:lnTo>
                  <a:lnTo>
                    <a:pt x="341" y="1686"/>
                  </a:lnTo>
                  <a:lnTo>
                    <a:pt x="337" y="1695"/>
                  </a:lnTo>
                  <a:lnTo>
                    <a:pt x="332" y="1704"/>
                  </a:lnTo>
                  <a:lnTo>
                    <a:pt x="324" y="1714"/>
                  </a:lnTo>
                  <a:lnTo>
                    <a:pt x="312" y="1725"/>
                  </a:lnTo>
                  <a:lnTo>
                    <a:pt x="296" y="1733"/>
                  </a:lnTo>
                  <a:lnTo>
                    <a:pt x="287" y="1738"/>
                  </a:lnTo>
                  <a:lnTo>
                    <a:pt x="275" y="1742"/>
                  </a:lnTo>
                  <a:lnTo>
                    <a:pt x="263" y="1744"/>
                  </a:lnTo>
                  <a:lnTo>
                    <a:pt x="249" y="1745"/>
                  </a:lnTo>
                  <a:lnTo>
                    <a:pt x="235" y="1745"/>
                  </a:lnTo>
                  <a:lnTo>
                    <a:pt x="223" y="1744"/>
                  </a:lnTo>
                  <a:lnTo>
                    <a:pt x="213" y="1740"/>
                  </a:lnTo>
                  <a:lnTo>
                    <a:pt x="202" y="1737"/>
                  </a:lnTo>
                  <a:lnTo>
                    <a:pt x="194" y="1731"/>
                  </a:lnTo>
                  <a:lnTo>
                    <a:pt x="185" y="1726"/>
                  </a:lnTo>
                  <a:lnTo>
                    <a:pt x="173" y="1714"/>
                  </a:lnTo>
                  <a:lnTo>
                    <a:pt x="166" y="1702"/>
                  </a:lnTo>
                  <a:lnTo>
                    <a:pt x="159" y="1692"/>
                  </a:lnTo>
                  <a:lnTo>
                    <a:pt x="156" y="1679"/>
                  </a:lnTo>
                  <a:lnTo>
                    <a:pt x="156" y="231"/>
                  </a:lnTo>
                  <a:lnTo>
                    <a:pt x="152" y="229"/>
                  </a:lnTo>
                  <a:lnTo>
                    <a:pt x="144" y="224"/>
                  </a:lnTo>
                  <a:lnTo>
                    <a:pt x="138" y="224"/>
                  </a:lnTo>
                  <a:lnTo>
                    <a:pt x="133" y="224"/>
                  </a:lnTo>
                  <a:lnTo>
                    <a:pt x="126" y="227"/>
                  </a:lnTo>
                  <a:lnTo>
                    <a:pt x="121" y="232"/>
                  </a:lnTo>
                  <a:lnTo>
                    <a:pt x="121" y="659"/>
                  </a:lnTo>
                  <a:lnTo>
                    <a:pt x="2" y="6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  <p:sp>
          <p:nvSpPr>
            <p:cNvPr id="28" name="Freeform 56"/>
            <p:cNvSpPr>
              <a:spLocks/>
            </p:cNvSpPr>
            <p:nvPr/>
          </p:nvSpPr>
          <p:spPr bwMode="auto">
            <a:xfrm>
              <a:off x="4894264" y="2025650"/>
              <a:ext cx="815975" cy="514350"/>
            </a:xfrm>
            <a:custGeom>
              <a:avLst/>
              <a:gdLst>
                <a:gd name="T0" fmla="*/ 0 w 514"/>
                <a:gd name="T1" fmla="*/ 330200 h 324"/>
                <a:gd name="T2" fmla="*/ 814388 w 514"/>
                <a:gd name="T3" fmla="*/ 514350 h 324"/>
                <a:gd name="T4" fmla="*/ 815975 w 514"/>
                <a:gd name="T5" fmla="*/ 479425 h 324"/>
                <a:gd name="T6" fmla="*/ 687387 w 514"/>
                <a:gd name="T7" fmla="*/ 341312 h 324"/>
                <a:gd name="T8" fmla="*/ 704850 w 514"/>
                <a:gd name="T9" fmla="*/ 96837 h 324"/>
                <a:gd name="T10" fmla="*/ 484187 w 514"/>
                <a:gd name="T11" fmla="*/ 79375 h 324"/>
                <a:gd name="T12" fmla="*/ 338137 w 514"/>
                <a:gd name="T13" fmla="*/ 0 h 324"/>
                <a:gd name="T14" fmla="*/ 212725 w 514"/>
                <a:gd name="T15" fmla="*/ 252413 h 324"/>
                <a:gd name="T16" fmla="*/ 6350 w 514"/>
                <a:gd name="T17" fmla="*/ 303212 h 324"/>
                <a:gd name="T18" fmla="*/ 0 w 514"/>
                <a:gd name="T19" fmla="*/ 330200 h 3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14"/>
                <a:gd name="T31" fmla="*/ 0 h 324"/>
                <a:gd name="T32" fmla="*/ 514 w 514"/>
                <a:gd name="T33" fmla="*/ 324 h 3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14" h="324">
                  <a:moveTo>
                    <a:pt x="0" y="208"/>
                  </a:moveTo>
                  <a:lnTo>
                    <a:pt x="513" y="324"/>
                  </a:lnTo>
                  <a:lnTo>
                    <a:pt x="514" y="302"/>
                  </a:lnTo>
                  <a:lnTo>
                    <a:pt x="433" y="215"/>
                  </a:lnTo>
                  <a:lnTo>
                    <a:pt x="444" y="61"/>
                  </a:lnTo>
                  <a:lnTo>
                    <a:pt x="305" y="50"/>
                  </a:lnTo>
                  <a:lnTo>
                    <a:pt x="213" y="0"/>
                  </a:lnTo>
                  <a:lnTo>
                    <a:pt x="134" y="159"/>
                  </a:lnTo>
                  <a:lnTo>
                    <a:pt x="4" y="191"/>
                  </a:lnTo>
                  <a:lnTo>
                    <a:pt x="0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  <p:sp>
          <p:nvSpPr>
            <p:cNvPr id="29" name="Freeform 57"/>
            <p:cNvSpPr>
              <a:spLocks/>
            </p:cNvSpPr>
            <p:nvPr/>
          </p:nvSpPr>
          <p:spPr bwMode="auto">
            <a:xfrm>
              <a:off x="5130800" y="2259013"/>
              <a:ext cx="431800" cy="104775"/>
            </a:xfrm>
            <a:custGeom>
              <a:avLst/>
              <a:gdLst>
                <a:gd name="T0" fmla="*/ 7937 w 272"/>
                <a:gd name="T1" fmla="*/ 0 h 66"/>
                <a:gd name="T2" fmla="*/ 44450 w 272"/>
                <a:gd name="T3" fmla="*/ 14287 h 66"/>
                <a:gd name="T4" fmla="*/ 88900 w 272"/>
                <a:gd name="T5" fmla="*/ 25400 h 66"/>
                <a:gd name="T6" fmla="*/ 142875 w 272"/>
                <a:gd name="T7" fmla="*/ 39687 h 66"/>
                <a:gd name="T8" fmla="*/ 206375 w 272"/>
                <a:gd name="T9" fmla="*/ 55562 h 66"/>
                <a:gd name="T10" fmla="*/ 277812 w 272"/>
                <a:gd name="T11" fmla="*/ 66675 h 66"/>
                <a:gd name="T12" fmla="*/ 352425 w 272"/>
                <a:gd name="T13" fmla="*/ 77787 h 66"/>
                <a:gd name="T14" fmla="*/ 428625 w 272"/>
                <a:gd name="T15" fmla="*/ 82550 h 66"/>
                <a:gd name="T16" fmla="*/ 431800 w 272"/>
                <a:gd name="T17" fmla="*/ 104775 h 66"/>
                <a:gd name="T18" fmla="*/ 393700 w 272"/>
                <a:gd name="T19" fmla="*/ 101600 h 66"/>
                <a:gd name="T20" fmla="*/ 352425 w 272"/>
                <a:gd name="T21" fmla="*/ 100012 h 66"/>
                <a:gd name="T22" fmla="*/ 296862 w 272"/>
                <a:gd name="T23" fmla="*/ 93662 h 66"/>
                <a:gd name="T24" fmla="*/ 231775 w 272"/>
                <a:gd name="T25" fmla="*/ 82550 h 66"/>
                <a:gd name="T26" fmla="*/ 157162 w 272"/>
                <a:gd name="T27" fmla="*/ 69850 h 66"/>
                <a:gd name="T28" fmla="*/ 79375 w 272"/>
                <a:gd name="T29" fmla="*/ 47625 h 66"/>
                <a:gd name="T30" fmla="*/ 38100 w 272"/>
                <a:gd name="T31" fmla="*/ 36512 h 66"/>
                <a:gd name="T32" fmla="*/ 0 w 272"/>
                <a:gd name="T33" fmla="*/ 19050 h 66"/>
                <a:gd name="T34" fmla="*/ 7937 w 272"/>
                <a:gd name="T35" fmla="*/ 0 h 6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72"/>
                <a:gd name="T55" fmla="*/ 0 h 66"/>
                <a:gd name="T56" fmla="*/ 272 w 272"/>
                <a:gd name="T57" fmla="*/ 66 h 6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72" h="66">
                  <a:moveTo>
                    <a:pt x="5" y="0"/>
                  </a:moveTo>
                  <a:lnTo>
                    <a:pt x="28" y="9"/>
                  </a:lnTo>
                  <a:lnTo>
                    <a:pt x="56" y="16"/>
                  </a:lnTo>
                  <a:lnTo>
                    <a:pt x="90" y="25"/>
                  </a:lnTo>
                  <a:lnTo>
                    <a:pt x="130" y="35"/>
                  </a:lnTo>
                  <a:lnTo>
                    <a:pt x="175" y="42"/>
                  </a:lnTo>
                  <a:lnTo>
                    <a:pt x="222" y="49"/>
                  </a:lnTo>
                  <a:lnTo>
                    <a:pt x="270" y="52"/>
                  </a:lnTo>
                  <a:lnTo>
                    <a:pt x="272" y="66"/>
                  </a:lnTo>
                  <a:lnTo>
                    <a:pt x="248" y="64"/>
                  </a:lnTo>
                  <a:lnTo>
                    <a:pt x="222" y="63"/>
                  </a:lnTo>
                  <a:lnTo>
                    <a:pt x="187" y="59"/>
                  </a:lnTo>
                  <a:lnTo>
                    <a:pt x="146" y="52"/>
                  </a:lnTo>
                  <a:lnTo>
                    <a:pt x="99" y="44"/>
                  </a:lnTo>
                  <a:lnTo>
                    <a:pt x="50" y="30"/>
                  </a:lnTo>
                  <a:lnTo>
                    <a:pt x="24" y="23"/>
                  </a:lnTo>
                  <a:lnTo>
                    <a:pt x="0" y="1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  <p:sp>
          <p:nvSpPr>
            <p:cNvPr id="30" name="Freeform 58"/>
            <p:cNvSpPr>
              <a:spLocks/>
            </p:cNvSpPr>
            <p:nvPr/>
          </p:nvSpPr>
          <p:spPr bwMode="auto">
            <a:xfrm>
              <a:off x="5340350" y="5511800"/>
              <a:ext cx="481013" cy="219075"/>
            </a:xfrm>
            <a:custGeom>
              <a:avLst/>
              <a:gdLst>
                <a:gd name="T0" fmla="*/ 298450 w 303"/>
                <a:gd name="T1" fmla="*/ 0 h 138"/>
                <a:gd name="T2" fmla="*/ 474663 w 303"/>
                <a:gd name="T3" fmla="*/ 125412 h 138"/>
                <a:gd name="T4" fmla="*/ 481013 w 303"/>
                <a:gd name="T5" fmla="*/ 206375 h 138"/>
                <a:gd name="T6" fmla="*/ 120650 w 303"/>
                <a:gd name="T7" fmla="*/ 219075 h 138"/>
                <a:gd name="T8" fmla="*/ 84138 w 303"/>
                <a:gd name="T9" fmla="*/ 192087 h 138"/>
                <a:gd name="T10" fmla="*/ 74613 w 303"/>
                <a:gd name="T11" fmla="*/ 219075 h 138"/>
                <a:gd name="T12" fmla="*/ 0 w 303"/>
                <a:gd name="T13" fmla="*/ 214313 h 138"/>
                <a:gd name="T14" fmla="*/ 0 w 303"/>
                <a:gd name="T15" fmla="*/ 31750 h 138"/>
                <a:gd name="T16" fmla="*/ 298450 w 303"/>
                <a:gd name="T17" fmla="*/ 0 h 13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03"/>
                <a:gd name="T28" fmla="*/ 0 h 138"/>
                <a:gd name="T29" fmla="*/ 303 w 303"/>
                <a:gd name="T30" fmla="*/ 138 h 13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03" h="138">
                  <a:moveTo>
                    <a:pt x="188" y="0"/>
                  </a:moveTo>
                  <a:lnTo>
                    <a:pt x="299" y="79"/>
                  </a:lnTo>
                  <a:lnTo>
                    <a:pt x="303" y="130"/>
                  </a:lnTo>
                  <a:lnTo>
                    <a:pt x="76" y="138"/>
                  </a:lnTo>
                  <a:lnTo>
                    <a:pt x="53" y="121"/>
                  </a:lnTo>
                  <a:lnTo>
                    <a:pt x="47" y="138"/>
                  </a:lnTo>
                  <a:lnTo>
                    <a:pt x="0" y="135"/>
                  </a:lnTo>
                  <a:lnTo>
                    <a:pt x="0" y="20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F4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  <p:sp>
          <p:nvSpPr>
            <p:cNvPr id="31" name="Freeform 59"/>
            <p:cNvSpPr>
              <a:spLocks/>
            </p:cNvSpPr>
            <p:nvPr/>
          </p:nvSpPr>
          <p:spPr bwMode="auto">
            <a:xfrm>
              <a:off x="4799013" y="5511800"/>
              <a:ext cx="481013" cy="219075"/>
            </a:xfrm>
            <a:custGeom>
              <a:avLst/>
              <a:gdLst>
                <a:gd name="T0" fmla="*/ 180975 w 303"/>
                <a:gd name="T1" fmla="*/ 0 h 138"/>
                <a:gd name="T2" fmla="*/ 4763 w 303"/>
                <a:gd name="T3" fmla="*/ 125412 h 138"/>
                <a:gd name="T4" fmla="*/ 0 w 303"/>
                <a:gd name="T5" fmla="*/ 206375 h 138"/>
                <a:gd name="T6" fmla="*/ 360363 w 303"/>
                <a:gd name="T7" fmla="*/ 219075 h 138"/>
                <a:gd name="T8" fmla="*/ 395288 w 303"/>
                <a:gd name="T9" fmla="*/ 192087 h 138"/>
                <a:gd name="T10" fmla="*/ 406400 w 303"/>
                <a:gd name="T11" fmla="*/ 219075 h 138"/>
                <a:gd name="T12" fmla="*/ 481013 w 303"/>
                <a:gd name="T13" fmla="*/ 214313 h 138"/>
                <a:gd name="T14" fmla="*/ 481013 w 303"/>
                <a:gd name="T15" fmla="*/ 31750 h 138"/>
                <a:gd name="T16" fmla="*/ 180975 w 303"/>
                <a:gd name="T17" fmla="*/ 0 h 13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03"/>
                <a:gd name="T28" fmla="*/ 0 h 138"/>
                <a:gd name="T29" fmla="*/ 303 w 303"/>
                <a:gd name="T30" fmla="*/ 138 h 13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03" h="138">
                  <a:moveTo>
                    <a:pt x="114" y="0"/>
                  </a:moveTo>
                  <a:lnTo>
                    <a:pt x="3" y="79"/>
                  </a:lnTo>
                  <a:lnTo>
                    <a:pt x="0" y="130"/>
                  </a:lnTo>
                  <a:lnTo>
                    <a:pt x="227" y="138"/>
                  </a:lnTo>
                  <a:lnTo>
                    <a:pt x="249" y="121"/>
                  </a:lnTo>
                  <a:lnTo>
                    <a:pt x="256" y="138"/>
                  </a:lnTo>
                  <a:lnTo>
                    <a:pt x="303" y="135"/>
                  </a:lnTo>
                  <a:lnTo>
                    <a:pt x="303" y="20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4F4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  <p:sp>
          <p:nvSpPr>
            <p:cNvPr id="32" name="Freeform 60"/>
            <p:cNvSpPr>
              <a:spLocks/>
            </p:cNvSpPr>
            <p:nvPr/>
          </p:nvSpPr>
          <p:spPr bwMode="auto">
            <a:xfrm>
              <a:off x="5675313" y="3917950"/>
              <a:ext cx="211138" cy="90488"/>
            </a:xfrm>
            <a:custGeom>
              <a:avLst/>
              <a:gdLst>
                <a:gd name="T0" fmla="*/ 4763 w 133"/>
                <a:gd name="T1" fmla="*/ 0 h 57"/>
                <a:gd name="T2" fmla="*/ 203200 w 133"/>
                <a:gd name="T3" fmla="*/ 22225 h 57"/>
                <a:gd name="T4" fmla="*/ 211138 w 133"/>
                <a:gd name="T5" fmla="*/ 82550 h 57"/>
                <a:gd name="T6" fmla="*/ 0 w 133"/>
                <a:gd name="T7" fmla="*/ 90488 h 57"/>
                <a:gd name="T8" fmla="*/ 4763 w 133"/>
                <a:gd name="T9" fmla="*/ 0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3"/>
                <a:gd name="T16" fmla="*/ 0 h 57"/>
                <a:gd name="T17" fmla="*/ 133 w 133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3" h="57">
                  <a:moveTo>
                    <a:pt x="3" y="0"/>
                  </a:moveTo>
                  <a:lnTo>
                    <a:pt x="128" y="14"/>
                  </a:lnTo>
                  <a:lnTo>
                    <a:pt x="133" y="52"/>
                  </a:lnTo>
                  <a:lnTo>
                    <a:pt x="0" y="5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  <p:sp>
          <p:nvSpPr>
            <p:cNvPr id="33" name="Freeform 61"/>
            <p:cNvSpPr>
              <a:spLocks/>
            </p:cNvSpPr>
            <p:nvPr/>
          </p:nvSpPr>
          <p:spPr bwMode="auto">
            <a:xfrm>
              <a:off x="4724400" y="3917950"/>
              <a:ext cx="211138" cy="90488"/>
            </a:xfrm>
            <a:custGeom>
              <a:avLst/>
              <a:gdLst>
                <a:gd name="T0" fmla="*/ 206375 w 133"/>
                <a:gd name="T1" fmla="*/ 0 h 57"/>
                <a:gd name="T2" fmla="*/ 7938 w 133"/>
                <a:gd name="T3" fmla="*/ 22225 h 57"/>
                <a:gd name="T4" fmla="*/ 0 w 133"/>
                <a:gd name="T5" fmla="*/ 82550 h 57"/>
                <a:gd name="T6" fmla="*/ 211138 w 133"/>
                <a:gd name="T7" fmla="*/ 90488 h 57"/>
                <a:gd name="T8" fmla="*/ 206375 w 133"/>
                <a:gd name="T9" fmla="*/ 0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3"/>
                <a:gd name="T16" fmla="*/ 0 h 57"/>
                <a:gd name="T17" fmla="*/ 133 w 133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3" h="57">
                  <a:moveTo>
                    <a:pt x="130" y="0"/>
                  </a:moveTo>
                  <a:lnTo>
                    <a:pt x="5" y="14"/>
                  </a:lnTo>
                  <a:lnTo>
                    <a:pt x="0" y="52"/>
                  </a:lnTo>
                  <a:lnTo>
                    <a:pt x="133" y="57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  <p:sp>
          <p:nvSpPr>
            <p:cNvPr id="34" name="Freeform 62"/>
            <p:cNvSpPr>
              <a:spLocks/>
            </p:cNvSpPr>
            <p:nvPr/>
          </p:nvSpPr>
          <p:spPr bwMode="auto">
            <a:xfrm>
              <a:off x="5111750" y="2971800"/>
              <a:ext cx="379413" cy="573088"/>
            </a:xfrm>
            <a:custGeom>
              <a:avLst/>
              <a:gdLst>
                <a:gd name="T0" fmla="*/ 0 w 239"/>
                <a:gd name="T1" fmla="*/ 0 h 361"/>
                <a:gd name="T2" fmla="*/ 198438 w 239"/>
                <a:gd name="T3" fmla="*/ 573088 h 361"/>
                <a:gd name="T4" fmla="*/ 379413 w 239"/>
                <a:gd name="T5" fmla="*/ 0 h 361"/>
                <a:gd name="T6" fmla="*/ 0 w 239"/>
                <a:gd name="T7" fmla="*/ 0 h 36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9"/>
                <a:gd name="T13" fmla="*/ 0 h 361"/>
                <a:gd name="T14" fmla="*/ 239 w 239"/>
                <a:gd name="T15" fmla="*/ 361 h 36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9" h="361">
                  <a:moveTo>
                    <a:pt x="0" y="0"/>
                  </a:moveTo>
                  <a:lnTo>
                    <a:pt x="125" y="361"/>
                  </a:lnTo>
                  <a:lnTo>
                    <a:pt x="23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  <p:sp>
          <p:nvSpPr>
            <p:cNvPr id="35" name="Freeform 63"/>
            <p:cNvSpPr>
              <a:spLocks/>
            </p:cNvSpPr>
            <p:nvPr/>
          </p:nvSpPr>
          <p:spPr bwMode="auto">
            <a:xfrm>
              <a:off x="5287963" y="3040063"/>
              <a:ext cx="52388" cy="52388"/>
            </a:xfrm>
            <a:custGeom>
              <a:avLst/>
              <a:gdLst>
                <a:gd name="T0" fmla="*/ 52388 w 33"/>
                <a:gd name="T1" fmla="*/ 25400 h 33"/>
                <a:gd name="T2" fmla="*/ 49213 w 33"/>
                <a:gd name="T3" fmla="*/ 36513 h 33"/>
                <a:gd name="T4" fmla="*/ 44450 w 33"/>
                <a:gd name="T5" fmla="*/ 44450 h 33"/>
                <a:gd name="T6" fmla="*/ 34925 w 33"/>
                <a:gd name="T7" fmla="*/ 50800 h 33"/>
                <a:gd name="T8" fmla="*/ 23813 w 33"/>
                <a:gd name="T9" fmla="*/ 52388 h 33"/>
                <a:gd name="T10" fmla="*/ 15875 w 33"/>
                <a:gd name="T11" fmla="*/ 50800 h 33"/>
                <a:gd name="T12" fmla="*/ 4763 w 33"/>
                <a:gd name="T13" fmla="*/ 44450 h 33"/>
                <a:gd name="T14" fmla="*/ 0 w 33"/>
                <a:gd name="T15" fmla="*/ 36513 h 33"/>
                <a:gd name="T16" fmla="*/ 0 w 33"/>
                <a:gd name="T17" fmla="*/ 25400 h 33"/>
                <a:gd name="T18" fmla="*/ 0 w 33"/>
                <a:gd name="T19" fmla="*/ 17463 h 33"/>
                <a:gd name="T20" fmla="*/ 4763 w 33"/>
                <a:gd name="T21" fmla="*/ 6350 h 33"/>
                <a:gd name="T22" fmla="*/ 15875 w 33"/>
                <a:gd name="T23" fmla="*/ 0 h 33"/>
                <a:gd name="T24" fmla="*/ 23813 w 33"/>
                <a:gd name="T25" fmla="*/ 0 h 33"/>
                <a:gd name="T26" fmla="*/ 34925 w 33"/>
                <a:gd name="T27" fmla="*/ 0 h 33"/>
                <a:gd name="T28" fmla="*/ 44450 w 33"/>
                <a:gd name="T29" fmla="*/ 6350 h 33"/>
                <a:gd name="T30" fmla="*/ 49213 w 33"/>
                <a:gd name="T31" fmla="*/ 17463 h 33"/>
                <a:gd name="T32" fmla="*/ 52388 w 33"/>
                <a:gd name="T33" fmla="*/ 25400 h 3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3"/>
                <a:gd name="T52" fmla="*/ 0 h 33"/>
                <a:gd name="T53" fmla="*/ 33 w 33"/>
                <a:gd name="T54" fmla="*/ 33 h 3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3" h="33">
                  <a:moveTo>
                    <a:pt x="33" y="16"/>
                  </a:moveTo>
                  <a:lnTo>
                    <a:pt x="31" y="23"/>
                  </a:lnTo>
                  <a:lnTo>
                    <a:pt x="28" y="28"/>
                  </a:lnTo>
                  <a:lnTo>
                    <a:pt x="22" y="32"/>
                  </a:lnTo>
                  <a:lnTo>
                    <a:pt x="15" y="33"/>
                  </a:lnTo>
                  <a:lnTo>
                    <a:pt x="10" y="32"/>
                  </a:lnTo>
                  <a:lnTo>
                    <a:pt x="3" y="28"/>
                  </a:lnTo>
                  <a:lnTo>
                    <a:pt x="0" y="23"/>
                  </a:lnTo>
                  <a:lnTo>
                    <a:pt x="0" y="16"/>
                  </a:lnTo>
                  <a:lnTo>
                    <a:pt x="0" y="11"/>
                  </a:lnTo>
                  <a:lnTo>
                    <a:pt x="3" y="4"/>
                  </a:lnTo>
                  <a:lnTo>
                    <a:pt x="10" y="0"/>
                  </a:lnTo>
                  <a:lnTo>
                    <a:pt x="15" y="0"/>
                  </a:lnTo>
                  <a:lnTo>
                    <a:pt x="22" y="0"/>
                  </a:lnTo>
                  <a:lnTo>
                    <a:pt x="28" y="4"/>
                  </a:lnTo>
                  <a:lnTo>
                    <a:pt x="31" y="11"/>
                  </a:lnTo>
                  <a:lnTo>
                    <a:pt x="33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  <p:sp>
          <p:nvSpPr>
            <p:cNvPr id="36" name="Freeform 64"/>
            <p:cNvSpPr>
              <a:spLocks/>
            </p:cNvSpPr>
            <p:nvPr/>
          </p:nvSpPr>
          <p:spPr bwMode="auto">
            <a:xfrm>
              <a:off x="5287963" y="3154363"/>
              <a:ext cx="52388" cy="53975"/>
            </a:xfrm>
            <a:custGeom>
              <a:avLst/>
              <a:gdLst>
                <a:gd name="T0" fmla="*/ 52388 w 33"/>
                <a:gd name="T1" fmla="*/ 26988 h 34"/>
                <a:gd name="T2" fmla="*/ 49213 w 33"/>
                <a:gd name="T3" fmla="*/ 38100 h 34"/>
                <a:gd name="T4" fmla="*/ 44450 w 33"/>
                <a:gd name="T5" fmla="*/ 46037 h 34"/>
                <a:gd name="T6" fmla="*/ 34925 w 33"/>
                <a:gd name="T7" fmla="*/ 50800 h 34"/>
                <a:gd name="T8" fmla="*/ 23813 w 33"/>
                <a:gd name="T9" fmla="*/ 53975 h 34"/>
                <a:gd name="T10" fmla="*/ 15875 w 33"/>
                <a:gd name="T11" fmla="*/ 50800 h 34"/>
                <a:gd name="T12" fmla="*/ 4763 w 33"/>
                <a:gd name="T13" fmla="*/ 46037 h 34"/>
                <a:gd name="T14" fmla="*/ 0 w 33"/>
                <a:gd name="T15" fmla="*/ 38100 h 34"/>
                <a:gd name="T16" fmla="*/ 0 w 33"/>
                <a:gd name="T17" fmla="*/ 26988 h 34"/>
                <a:gd name="T18" fmla="*/ 0 w 33"/>
                <a:gd name="T19" fmla="*/ 15875 h 34"/>
                <a:gd name="T20" fmla="*/ 4763 w 33"/>
                <a:gd name="T21" fmla="*/ 7937 h 34"/>
                <a:gd name="T22" fmla="*/ 15875 w 33"/>
                <a:gd name="T23" fmla="*/ 1588 h 34"/>
                <a:gd name="T24" fmla="*/ 23813 w 33"/>
                <a:gd name="T25" fmla="*/ 0 h 34"/>
                <a:gd name="T26" fmla="*/ 34925 w 33"/>
                <a:gd name="T27" fmla="*/ 1588 h 34"/>
                <a:gd name="T28" fmla="*/ 44450 w 33"/>
                <a:gd name="T29" fmla="*/ 7937 h 34"/>
                <a:gd name="T30" fmla="*/ 49213 w 33"/>
                <a:gd name="T31" fmla="*/ 15875 h 34"/>
                <a:gd name="T32" fmla="*/ 52388 w 33"/>
                <a:gd name="T33" fmla="*/ 26988 h 3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3"/>
                <a:gd name="T52" fmla="*/ 0 h 34"/>
                <a:gd name="T53" fmla="*/ 33 w 33"/>
                <a:gd name="T54" fmla="*/ 34 h 3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3" h="34">
                  <a:moveTo>
                    <a:pt x="33" y="17"/>
                  </a:moveTo>
                  <a:lnTo>
                    <a:pt x="31" y="24"/>
                  </a:lnTo>
                  <a:lnTo>
                    <a:pt x="28" y="29"/>
                  </a:lnTo>
                  <a:lnTo>
                    <a:pt x="22" y="32"/>
                  </a:lnTo>
                  <a:lnTo>
                    <a:pt x="15" y="34"/>
                  </a:lnTo>
                  <a:lnTo>
                    <a:pt x="10" y="32"/>
                  </a:lnTo>
                  <a:lnTo>
                    <a:pt x="3" y="29"/>
                  </a:lnTo>
                  <a:lnTo>
                    <a:pt x="0" y="24"/>
                  </a:lnTo>
                  <a:lnTo>
                    <a:pt x="0" y="17"/>
                  </a:lnTo>
                  <a:lnTo>
                    <a:pt x="0" y="10"/>
                  </a:lnTo>
                  <a:lnTo>
                    <a:pt x="3" y="5"/>
                  </a:lnTo>
                  <a:lnTo>
                    <a:pt x="10" y="1"/>
                  </a:lnTo>
                  <a:lnTo>
                    <a:pt x="15" y="0"/>
                  </a:lnTo>
                  <a:lnTo>
                    <a:pt x="22" y="1"/>
                  </a:lnTo>
                  <a:lnTo>
                    <a:pt x="28" y="5"/>
                  </a:lnTo>
                  <a:lnTo>
                    <a:pt x="31" y="10"/>
                  </a:lnTo>
                  <a:lnTo>
                    <a:pt x="33" y="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  <p:sp>
          <p:nvSpPr>
            <p:cNvPr id="37" name="Freeform 65"/>
            <p:cNvSpPr>
              <a:spLocks/>
            </p:cNvSpPr>
            <p:nvPr/>
          </p:nvSpPr>
          <p:spPr bwMode="auto">
            <a:xfrm>
              <a:off x="5287963" y="3260725"/>
              <a:ext cx="52388" cy="55563"/>
            </a:xfrm>
            <a:custGeom>
              <a:avLst/>
              <a:gdLst>
                <a:gd name="T0" fmla="*/ 52388 w 33"/>
                <a:gd name="T1" fmla="*/ 26988 h 35"/>
                <a:gd name="T2" fmla="*/ 49213 w 33"/>
                <a:gd name="T3" fmla="*/ 38100 h 35"/>
                <a:gd name="T4" fmla="*/ 44450 w 33"/>
                <a:gd name="T5" fmla="*/ 47625 h 35"/>
                <a:gd name="T6" fmla="*/ 34925 w 33"/>
                <a:gd name="T7" fmla="*/ 52388 h 35"/>
                <a:gd name="T8" fmla="*/ 23813 w 33"/>
                <a:gd name="T9" fmla="*/ 55563 h 35"/>
                <a:gd name="T10" fmla="*/ 15875 w 33"/>
                <a:gd name="T11" fmla="*/ 52388 h 35"/>
                <a:gd name="T12" fmla="*/ 4763 w 33"/>
                <a:gd name="T13" fmla="*/ 47625 h 35"/>
                <a:gd name="T14" fmla="*/ 0 w 33"/>
                <a:gd name="T15" fmla="*/ 38100 h 35"/>
                <a:gd name="T16" fmla="*/ 0 w 33"/>
                <a:gd name="T17" fmla="*/ 26988 h 35"/>
                <a:gd name="T18" fmla="*/ 0 w 33"/>
                <a:gd name="T19" fmla="*/ 15875 h 35"/>
                <a:gd name="T20" fmla="*/ 4763 w 33"/>
                <a:gd name="T21" fmla="*/ 7938 h 35"/>
                <a:gd name="T22" fmla="*/ 15875 w 33"/>
                <a:gd name="T23" fmla="*/ 3175 h 35"/>
                <a:gd name="T24" fmla="*/ 23813 w 33"/>
                <a:gd name="T25" fmla="*/ 0 h 35"/>
                <a:gd name="T26" fmla="*/ 34925 w 33"/>
                <a:gd name="T27" fmla="*/ 3175 h 35"/>
                <a:gd name="T28" fmla="*/ 44450 w 33"/>
                <a:gd name="T29" fmla="*/ 7938 h 35"/>
                <a:gd name="T30" fmla="*/ 49213 w 33"/>
                <a:gd name="T31" fmla="*/ 15875 h 35"/>
                <a:gd name="T32" fmla="*/ 52388 w 33"/>
                <a:gd name="T33" fmla="*/ 26988 h 3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3"/>
                <a:gd name="T52" fmla="*/ 0 h 35"/>
                <a:gd name="T53" fmla="*/ 33 w 33"/>
                <a:gd name="T54" fmla="*/ 35 h 3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3" h="35">
                  <a:moveTo>
                    <a:pt x="33" y="17"/>
                  </a:moveTo>
                  <a:lnTo>
                    <a:pt x="31" y="24"/>
                  </a:lnTo>
                  <a:lnTo>
                    <a:pt x="28" y="30"/>
                  </a:lnTo>
                  <a:lnTo>
                    <a:pt x="22" y="33"/>
                  </a:lnTo>
                  <a:lnTo>
                    <a:pt x="15" y="35"/>
                  </a:lnTo>
                  <a:lnTo>
                    <a:pt x="10" y="33"/>
                  </a:lnTo>
                  <a:lnTo>
                    <a:pt x="3" y="30"/>
                  </a:lnTo>
                  <a:lnTo>
                    <a:pt x="0" y="24"/>
                  </a:lnTo>
                  <a:lnTo>
                    <a:pt x="0" y="17"/>
                  </a:lnTo>
                  <a:lnTo>
                    <a:pt x="0" y="10"/>
                  </a:lnTo>
                  <a:lnTo>
                    <a:pt x="3" y="5"/>
                  </a:lnTo>
                  <a:lnTo>
                    <a:pt x="10" y="2"/>
                  </a:lnTo>
                  <a:lnTo>
                    <a:pt x="15" y="0"/>
                  </a:lnTo>
                  <a:lnTo>
                    <a:pt x="22" y="2"/>
                  </a:lnTo>
                  <a:lnTo>
                    <a:pt x="28" y="5"/>
                  </a:lnTo>
                  <a:lnTo>
                    <a:pt x="31" y="10"/>
                  </a:lnTo>
                  <a:lnTo>
                    <a:pt x="33" y="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</p:grpSp>
      <p:grpSp>
        <p:nvGrpSpPr>
          <p:cNvPr id="61" name="Group 57"/>
          <p:cNvGrpSpPr>
            <a:grpSpLocks/>
          </p:cNvGrpSpPr>
          <p:nvPr/>
        </p:nvGrpSpPr>
        <p:grpSpPr bwMode="auto">
          <a:xfrm>
            <a:off x="435615" y="1228725"/>
            <a:ext cx="1162050" cy="3413125"/>
            <a:chOff x="4724400" y="2317750"/>
            <a:chExt cx="1162051" cy="3413125"/>
          </a:xfrm>
        </p:grpSpPr>
        <p:sp>
          <p:nvSpPr>
            <p:cNvPr id="62" name="Rectangle 53"/>
            <p:cNvSpPr>
              <a:spLocks noChangeArrowheads="1"/>
            </p:cNvSpPr>
            <p:nvPr/>
          </p:nvSpPr>
          <p:spPr bwMode="auto">
            <a:xfrm>
              <a:off x="5026025" y="2317750"/>
              <a:ext cx="552450" cy="552450"/>
            </a:xfrm>
            <a:prstGeom prst="rect">
              <a:avLst/>
            </a:pr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  <p:sp>
          <p:nvSpPr>
            <p:cNvPr id="63" name="Freeform 54"/>
            <p:cNvSpPr>
              <a:spLocks/>
            </p:cNvSpPr>
            <p:nvPr/>
          </p:nvSpPr>
          <p:spPr bwMode="auto">
            <a:xfrm>
              <a:off x="4735513" y="2949575"/>
              <a:ext cx="1139825" cy="2770188"/>
            </a:xfrm>
            <a:custGeom>
              <a:avLst/>
              <a:gdLst>
                <a:gd name="T0" fmla="*/ 4762 w 718"/>
                <a:gd name="T1" fmla="*/ 55563 h 1745"/>
                <a:gd name="T2" fmla="*/ 26988 w 718"/>
                <a:gd name="T3" fmla="*/ 25400 h 1745"/>
                <a:gd name="T4" fmla="*/ 55563 w 718"/>
                <a:gd name="T5" fmla="*/ 6350 h 1745"/>
                <a:gd name="T6" fmla="*/ 1063625 w 718"/>
                <a:gd name="T7" fmla="*/ 0 h 1745"/>
                <a:gd name="T8" fmla="*/ 1085850 w 718"/>
                <a:gd name="T9" fmla="*/ 0 h 1745"/>
                <a:gd name="T10" fmla="*/ 1109663 w 718"/>
                <a:gd name="T11" fmla="*/ 11113 h 1745"/>
                <a:gd name="T12" fmla="*/ 1128713 w 718"/>
                <a:gd name="T13" fmla="*/ 41275 h 1745"/>
                <a:gd name="T14" fmla="*/ 1139825 w 718"/>
                <a:gd name="T15" fmla="*/ 141288 h 1745"/>
                <a:gd name="T16" fmla="*/ 1139825 w 718"/>
                <a:gd name="T17" fmla="*/ 682625 h 1745"/>
                <a:gd name="T18" fmla="*/ 1135063 w 718"/>
                <a:gd name="T19" fmla="*/ 1252538 h 1745"/>
                <a:gd name="T20" fmla="*/ 1123950 w 718"/>
                <a:gd name="T21" fmla="*/ 1279525 h 1745"/>
                <a:gd name="T22" fmla="*/ 1098550 w 718"/>
                <a:gd name="T23" fmla="*/ 1304925 h 1745"/>
                <a:gd name="T24" fmla="*/ 1071563 w 718"/>
                <a:gd name="T25" fmla="*/ 1317625 h 1745"/>
                <a:gd name="T26" fmla="*/ 1044575 w 718"/>
                <a:gd name="T27" fmla="*/ 1317625 h 1745"/>
                <a:gd name="T28" fmla="*/ 1016000 w 718"/>
                <a:gd name="T29" fmla="*/ 1312863 h 1745"/>
                <a:gd name="T30" fmla="*/ 985838 w 718"/>
                <a:gd name="T31" fmla="*/ 1295400 h 1745"/>
                <a:gd name="T32" fmla="*/ 962025 w 718"/>
                <a:gd name="T33" fmla="*/ 1265238 h 1745"/>
                <a:gd name="T34" fmla="*/ 947738 w 718"/>
                <a:gd name="T35" fmla="*/ 1241425 h 1745"/>
                <a:gd name="T36" fmla="*/ 942975 w 718"/>
                <a:gd name="T37" fmla="*/ 366713 h 1745"/>
                <a:gd name="T38" fmla="*/ 923925 w 718"/>
                <a:gd name="T39" fmla="*/ 360363 h 1745"/>
                <a:gd name="T40" fmla="*/ 906463 w 718"/>
                <a:gd name="T41" fmla="*/ 366713 h 1745"/>
                <a:gd name="T42" fmla="*/ 898525 w 718"/>
                <a:gd name="T43" fmla="*/ 2682876 h 1745"/>
                <a:gd name="T44" fmla="*/ 882650 w 718"/>
                <a:gd name="T45" fmla="*/ 2709863 h 1745"/>
                <a:gd name="T46" fmla="*/ 846138 w 718"/>
                <a:gd name="T47" fmla="*/ 2740026 h 1745"/>
                <a:gd name="T48" fmla="*/ 793750 w 718"/>
                <a:gd name="T49" fmla="*/ 2765426 h 1745"/>
                <a:gd name="T50" fmla="*/ 760412 w 718"/>
                <a:gd name="T51" fmla="*/ 2770188 h 1745"/>
                <a:gd name="T52" fmla="*/ 725487 w 718"/>
                <a:gd name="T53" fmla="*/ 2768601 h 1745"/>
                <a:gd name="T54" fmla="*/ 695325 w 718"/>
                <a:gd name="T55" fmla="*/ 2757488 h 1745"/>
                <a:gd name="T56" fmla="*/ 647700 w 718"/>
                <a:gd name="T57" fmla="*/ 2724151 h 1745"/>
                <a:gd name="T58" fmla="*/ 617537 w 718"/>
                <a:gd name="T59" fmla="*/ 2693988 h 1745"/>
                <a:gd name="T60" fmla="*/ 608012 w 718"/>
                <a:gd name="T61" fmla="*/ 1260475 h 1745"/>
                <a:gd name="T62" fmla="*/ 585787 w 718"/>
                <a:gd name="T63" fmla="*/ 1252538 h 1745"/>
                <a:gd name="T64" fmla="*/ 563563 w 718"/>
                <a:gd name="T65" fmla="*/ 1254125 h 1745"/>
                <a:gd name="T66" fmla="*/ 541338 w 718"/>
                <a:gd name="T67" fmla="*/ 1263650 h 1745"/>
                <a:gd name="T68" fmla="*/ 534988 w 718"/>
                <a:gd name="T69" fmla="*/ 2690813 h 1745"/>
                <a:gd name="T70" fmla="*/ 514350 w 718"/>
                <a:gd name="T71" fmla="*/ 2720976 h 1745"/>
                <a:gd name="T72" fmla="*/ 469900 w 718"/>
                <a:gd name="T73" fmla="*/ 2751138 h 1745"/>
                <a:gd name="T74" fmla="*/ 436563 w 718"/>
                <a:gd name="T75" fmla="*/ 2765426 h 1745"/>
                <a:gd name="T76" fmla="*/ 395287 w 718"/>
                <a:gd name="T77" fmla="*/ 2770188 h 1745"/>
                <a:gd name="T78" fmla="*/ 354012 w 718"/>
                <a:gd name="T79" fmla="*/ 2768601 h 1745"/>
                <a:gd name="T80" fmla="*/ 320675 w 718"/>
                <a:gd name="T81" fmla="*/ 2757488 h 1745"/>
                <a:gd name="T82" fmla="*/ 293687 w 718"/>
                <a:gd name="T83" fmla="*/ 2740026 h 1745"/>
                <a:gd name="T84" fmla="*/ 263525 w 718"/>
                <a:gd name="T85" fmla="*/ 2701926 h 1745"/>
                <a:gd name="T86" fmla="*/ 247650 w 718"/>
                <a:gd name="T87" fmla="*/ 2665413 h 1745"/>
                <a:gd name="T88" fmla="*/ 241300 w 718"/>
                <a:gd name="T89" fmla="*/ 363538 h 1745"/>
                <a:gd name="T90" fmla="*/ 219075 w 718"/>
                <a:gd name="T91" fmla="*/ 355600 h 1745"/>
                <a:gd name="T92" fmla="*/ 200025 w 718"/>
                <a:gd name="T93" fmla="*/ 360363 h 1745"/>
                <a:gd name="T94" fmla="*/ 192087 w 718"/>
                <a:gd name="T95" fmla="*/ 1260475 h 1745"/>
                <a:gd name="T96" fmla="*/ 180975 w 718"/>
                <a:gd name="T97" fmla="*/ 1279525 h 1745"/>
                <a:gd name="T98" fmla="*/ 161925 w 718"/>
                <a:gd name="T99" fmla="*/ 1304925 h 1745"/>
                <a:gd name="T100" fmla="*/ 123825 w 718"/>
                <a:gd name="T101" fmla="*/ 1320800 h 1745"/>
                <a:gd name="T102" fmla="*/ 71437 w 718"/>
                <a:gd name="T103" fmla="*/ 1320800 h 1745"/>
                <a:gd name="T104" fmla="*/ 33338 w 718"/>
                <a:gd name="T105" fmla="*/ 1301750 h 1745"/>
                <a:gd name="T106" fmla="*/ 11112 w 718"/>
                <a:gd name="T107" fmla="*/ 1276350 h 1745"/>
                <a:gd name="T108" fmla="*/ 3175 w 718"/>
                <a:gd name="T109" fmla="*/ 1257300 h 174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18"/>
                <a:gd name="T166" fmla="*/ 0 h 1745"/>
                <a:gd name="T167" fmla="*/ 718 w 718"/>
                <a:gd name="T168" fmla="*/ 1745 h 174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18" h="1745">
                  <a:moveTo>
                    <a:pt x="0" y="40"/>
                  </a:moveTo>
                  <a:lnTo>
                    <a:pt x="3" y="35"/>
                  </a:lnTo>
                  <a:lnTo>
                    <a:pt x="10" y="23"/>
                  </a:lnTo>
                  <a:lnTo>
                    <a:pt x="17" y="16"/>
                  </a:lnTo>
                  <a:lnTo>
                    <a:pt x="24" y="11"/>
                  </a:lnTo>
                  <a:lnTo>
                    <a:pt x="35" y="4"/>
                  </a:lnTo>
                  <a:lnTo>
                    <a:pt x="48" y="0"/>
                  </a:lnTo>
                  <a:lnTo>
                    <a:pt x="670" y="0"/>
                  </a:lnTo>
                  <a:lnTo>
                    <a:pt x="677" y="0"/>
                  </a:lnTo>
                  <a:lnTo>
                    <a:pt x="684" y="0"/>
                  </a:lnTo>
                  <a:lnTo>
                    <a:pt x="691" y="4"/>
                  </a:lnTo>
                  <a:lnTo>
                    <a:pt x="699" y="7"/>
                  </a:lnTo>
                  <a:lnTo>
                    <a:pt x="706" y="16"/>
                  </a:lnTo>
                  <a:lnTo>
                    <a:pt x="711" y="26"/>
                  </a:lnTo>
                  <a:lnTo>
                    <a:pt x="717" y="42"/>
                  </a:lnTo>
                  <a:lnTo>
                    <a:pt x="718" y="89"/>
                  </a:lnTo>
                  <a:lnTo>
                    <a:pt x="718" y="179"/>
                  </a:lnTo>
                  <a:lnTo>
                    <a:pt x="718" y="430"/>
                  </a:lnTo>
                  <a:lnTo>
                    <a:pt x="717" y="782"/>
                  </a:lnTo>
                  <a:lnTo>
                    <a:pt x="715" y="789"/>
                  </a:lnTo>
                  <a:lnTo>
                    <a:pt x="711" y="797"/>
                  </a:lnTo>
                  <a:lnTo>
                    <a:pt x="708" y="806"/>
                  </a:lnTo>
                  <a:lnTo>
                    <a:pt x="701" y="815"/>
                  </a:lnTo>
                  <a:lnTo>
                    <a:pt x="692" y="822"/>
                  </a:lnTo>
                  <a:lnTo>
                    <a:pt x="682" y="829"/>
                  </a:lnTo>
                  <a:lnTo>
                    <a:pt x="675" y="830"/>
                  </a:lnTo>
                  <a:lnTo>
                    <a:pt x="668" y="830"/>
                  </a:lnTo>
                  <a:lnTo>
                    <a:pt x="658" y="830"/>
                  </a:lnTo>
                  <a:lnTo>
                    <a:pt x="649" y="830"/>
                  </a:lnTo>
                  <a:lnTo>
                    <a:pt x="640" y="827"/>
                  </a:lnTo>
                  <a:lnTo>
                    <a:pt x="634" y="825"/>
                  </a:lnTo>
                  <a:lnTo>
                    <a:pt x="621" y="816"/>
                  </a:lnTo>
                  <a:lnTo>
                    <a:pt x="611" y="808"/>
                  </a:lnTo>
                  <a:lnTo>
                    <a:pt x="606" y="797"/>
                  </a:lnTo>
                  <a:lnTo>
                    <a:pt x="601" y="790"/>
                  </a:lnTo>
                  <a:lnTo>
                    <a:pt x="597" y="782"/>
                  </a:lnTo>
                  <a:lnTo>
                    <a:pt x="597" y="232"/>
                  </a:lnTo>
                  <a:lnTo>
                    <a:pt x="594" y="231"/>
                  </a:lnTo>
                  <a:lnTo>
                    <a:pt x="587" y="227"/>
                  </a:lnTo>
                  <a:lnTo>
                    <a:pt x="582" y="227"/>
                  </a:lnTo>
                  <a:lnTo>
                    <a:pt x="576" y="229"/>
                  </a:lnTo>
                  <a:lnTo>
                    <a:pt x="571" y="231"/>
                  </a:lnTo>
                  <a:lnTo>
                    <a:pt x="566" y="238"/>
                  </a:lnTo>
                  <a:lnTo>
                    <a:pt x="566" y="1690"/>
                  </a:lnTo>
                  <a:lnTo>
                    <a:pt x="563" y="1699"/>
                  </a:lnTo>
                  <a:lnTo>
                    <a:pt x="556" y="1707"/>
                  </a:lnTo>
                  <a:lnTo>
                    <a:pt x="545" y="1716"/>
                  </a:lnTo>
                  <a:lnTo>
                    <a:pt x="533" y="1726"/>
                  </a:lnTo>
                  <a:lnTo>
                    <a:pt x="519" y="1735"/>
                  </a:lnTo>
                  <a:lnTo>
                    <a:pt x="500" y="1742"/>
                  </a:lnTo>
                  <a:lnTo>
                    <a:pt x="490" y="1744"/>
                  </a:lnTo>
                  <a:lnTo>
                    <a:pt x="479" y="1745"/>
                  </a:lnTo>
                  <a:lnTo>
                    <a:pt x="467" y="1745"/>
                  </a:lnTo>
                  <a:lnTo>
                    <a:pt x="457" y="1744"/>
                  </a:lnTo>
                  <a:lnTo>
                    <a:pt x="447" y="1740"/>
                  </a:lnTo>
                  <a:lnTo>
                    <a:pt x="438" y="1737"/>
                  </a:lnTo>
                  <a:lnTo>
                    <a:pt x="422" y="1728"/>
                  </a:lnTo>
                  <a:lnTo>
                    <a:pt x="408" y="1716"/>
                  </a:lnTo>
                  <a:lnTo>
                    <a:pt x="396" y="1705"/>
                  </a:lnTo>
                  <a:lnTo>
                    <a:pt x="389" y="1697"/>
                  </a:lnTo>
                  <a:lnTo>
                    <a:pt x="383" y="1686"/>
                  </a:lnTo>
                  <a:lnTo>
                    <a:pt x="383" y="794"/>
                  </a:lnTo>
                  <a:lnTo>
                    <a:pt x="379" y="792"/>
                  </a:lnTo>
                  <a:lnTo>
                    <a:pt x="369" y="789"/>
                  </a:lnTo>
                  <a:lnTo>
                    <a:pt x="362" y="789"/>
                  </a:lnTo>
                  <a:lnTo>
                    <a:pt x="355" y="790"/>
                  </a:lnTo>
                  <a:lnTo>
                    <a:pt x="348" y="792"/>
                  </a:lnTo>
                  <a:lnTo>
                    <a:pt x="341" y="796"/>
                  </a:lnTo>
                  <a:lnTo>
                    <a:pt x="341" y="1686"/>
                  </a:lnTo>
                  <a:lnTo>
                    <a:pt x="337" y="1695"/>
                  </a:lnTo>
                  <a:lnTo>
                    <a:pt x="332" y="1704"/>
                  </a:lnTo>
                  <a:lnTo>
                    <a:pt x="324" y="1714"/>
                  </a:lnTo>
                  <a:lnTo>
                    <a:pt x="312" y="1725"/>
                  </a:lnTo>
                  <a:lnTo>
                    <a:pt x="296" y="1733"/>
                  </a:lnTo>
                  <a:lnTo>
                    <a:pt x="287" y="1738"/>
                  </a:lnTo>
                  <a:lnTo>
                    <a:pt x="275" y="1742"/>
                  </a:lnTo>
                  <a:lnTo>
                    <a:pt x="263" y="1744"/>
                  </a:lnTo>
                  <a:lnTo>
                    <a:pt x="249" y="1745"/>
                  </a:lnTo>
                  <a:lnTo>
                    <a:pt x="235" y="1745"/>
                  </a:lnTo>
                  <a:lnTo>
                    <a:pt x="223" y="1744"/>
                  </a:lnTo>
                  <a:lnTo>
                    <a:pt x="213" y="1740"/>
                  </a:lnTo>
                  <a:lnTo>
                    <a:pt x="202" y="1737"/>
                  </a:lnTo>
                  <a:lnTo>
                    <a:pt x="194" y="1731"/>
                  </a:lnTo>
                  <a:lnTo>
                    <a:pt x="185" y="1726"/>
                  </a:lnTo>
                  <a:lnTo>
                    <a:pt x="173" y="1714"/>
                  </a:lnTo>
                  <a:lnTo>
                    <a:pt x="166" y="1702"/>
                  </a:lnTo>
                  <a:lnTo>
                    <a:pt x="159" y="1692"/>
                  </a:lnTo>
                  <a:lnTo>
                    <a:pt x="156" y="1679"/>
                  </a:lnTo>
                  <a:lnTo>
                    <a:pt x="156" y="231"/>
                  </a:lnTo>
                  <a:lnTo>
                    <a:pt x="152" y="229"/>
                  </a:lnTo>
                  <a:lnTo>
                    <a:pt x="144" y="224"/>
                  </a:lnTo>
                  <a:lnTo>
                    <a:pt x="138" y="224"/>
                  </a:lnTo>
                  <a:lnTo>
                    <a:pt x="133" y="224"/>
                  </a:lnTo>
                  <a:lnTo>
                    <a:pt x="126" y="227"/>
                  </a:lnTo>
                  <a:lnTo>
                    <a:pt x="121" y="232"/>
                  </a:lnTo>
                  <a:lnTo>
                    <a:pt x="121" y="794"/>
                  </a:lnTo>
                  <a:lnTo>
                    <a:pt x="119" y="801"/>
                  </a:lnTo>
                  <a:lnTo>
                    <a:pt x="114" y="806"/>
                  </a:lnTo>
                  <a:lnTo>
                    <a:pt x="109" y="815"/>
                  </a:lnTo>
                  <a:lnTo>
                    <a:pt x="102" y="822"/>
                  </a:lnTo>
                  <a:lnTo>
                    <a:pt x="92" y="829"/>
                  </a:lnTo>
                  <a:lnTo>
                    <a:pt x="78" y="832"/>
                  </a:lnTo>
                  <a:lnTo>
                    <a:pt x="62" y="834"/>
                  </a:lnTo>
                  <a:lnTo>
                    <a:pt x="45" y="832"/>
                  </a:lnTo>
                  <a:lnTo>
                    <a:pt x="31" y="827"/>
                  </a:lnTo>
                  <a:lnTo>
                    <a:pt x="21" y="820"/>
                  </a:lnTo>
                  <a:lnTo>
                    <a:pt x="12" y="811"/>
                  </a:lnTo>
                  <a:lnTo>
                    <a:pt x="7" y="804"/>
                  </a:lnTo>
                  <a:lnTo>
                    <a:pt x="3" y="797"/>
                  </a:lnTo>
                  <a:lnTo>
                    <a:pt x="2" y="792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  <p:sp>
          <p:nvSpPr>
            <p:cNvPr id="64" name="Freeform 55"/>
            <p:cNvSpPr>
              <a:spLocks/>
            </p:cNvSpPr>
            <p:nvPr/>
          </p:nvSpPr>
          <p:spPr bwMode="auto">
            <a:xfrm>
              <a:off x="4735513" y="2949575"/>
              <a:ext cx="1139825" cy="2770188"/>
            </a:xfrm>
            <a:custGeom>
              <a:avLst/>
              <a:gdLst>
                <a:gd name="T0" fmla="*/ 0 w 718"/>
                <a:gd name="T1" fmla="*/ 63500 h 1745"/>
                <a:gd name="T2" fmla="*/ 15875 w 718"/>
                <a:gd name="T3" fmla="*/ 36513 h 1745"/>
                <a:gd name="T4" fmla="*/ 38100 w 718"/>
                <a:gd name="T5" fmla="*/ 17463 h 1745"/>
                <a:gd name="T6" fmla="*/ 76200 w 718"/>
                <a:gd name="T7" fmla="*/ 0 h 1745"/>
                <a:gd name="T8" fmla="*/ 1074738 w 718"/>
                <a:gd name="T9" fmla="*/ 0 h 1745"/>
                <a:gd name="T10" fmla="*/ 1096963 w 718"/>
                <a:gd name="T11" fmla="*/ 6350 h 1745"/>
                <a:gd name="T12" fmla="*/ 1120775 w 718"/>
                <a:gd name="T13" fmla="*/ 25400 h 1745"/>
                <a:gd name="T14" fmla="*/ 1138238 w 718"/>
                <a:gd name="T15" fmla="*/ 66675 h 1745"/>
                <a:gd name="T16" fmla="*/ 1139825 w 718"/>
                <a:gd name="T17" fmla="*/ 244475 h 1745"/>
                <a:gd name="T18" fmla="*/ 1138238 w 718"/>
                <a:gd name="T19" fmla="*/ 1054100 h 1745"/>
                <a:gd name="T20" fmla="*/ 947738 w 718"/>
                <a:gd name="T21" fmla="*/ 368300 h 1745"/>
                <a:gd name="T22" fmla="*/ 931863 w 718"/>
                <a:gd name="T23" fmla="*/ 360363 h 1745"/>
                <a:gd name="T24" fmla="*/ 914400 w 718"/>
                <a:gd name="T25" fmla="*/ 363538 h 1745"/>
                <a:gd name="T26" fmla="*/ 898525 w 718"/>
                <a:gd name="T27" fmla="*/ 377825 h 1745"/>
                <a:gd name="T28" fmla="*/ 893763 w 718"/>
                <a:gd name="T29" fmla="*/ 2697163 h 1745"/>
                <a:gd name="T30" fmla="*/ 865188 w 718"/>
                <a:gd name="T31" fmla="*/ 2724151 h 1745"/>
                <a:gd name="T32" fmla="*/ 823913 w 718"/>
                <a:gd name="T33" fmla="*/ 2754313 h 1745"/>
                <a:gd name="T34" fmla="*/ 777875 w 718"/>
                <a:gd name="T35" fmla="*/ 2768601 h 1745"/>
                <a:gd name="T36" fmla="*/ 741362 w 718"/>
                <a:gd name="T37" fmla="*/ 2770188 h 1745"/>
                <a:gd name="T38" fmla="*/ 709612 w 718"/>
                <a:gd name="T39" fmla="*/ 2762251 h 1745"/>
                <a:gd name="T40" fmla="*/ 669925 w 718"/>
                <a:gd name="T41" fmla="*/ 2743201 h 1745"/>
                <a:gd name="T42" fmla="*/ 628650 w 718"/>
                <a:gd name="T43" fmla="*/ 2706688 h 1745"/>
                <a:gd name="T44" fmla="*/ 608012 w 718"/>
                <a:gd name="T45" fmla="*/ 2676526 h 1745"/>
                <a:gd name="T46" fmla="*/ 601662 w 718"/>
                <a:gd name="T47" fmla="*/ 1257300 h 1745"/>
                <a:gd name="T48" fmla="*/ 574675 w 718"/>
                <a:gd name="T49" fmla="*/ 1252538 h 1745"/>
                <a:gd name="T50" fmla="*/ 552450 w 718"/>
                <a:gd name="T51" fmla="*/ 1257300 h 1745"/>
                <a:gd name="T52" fmla="*/ 541338 w 718"/>
                <a:gd name="T53" fmla="*/ 2676526 h 1745"/>
                <a:gd name="T54" fmla="*/ 527050 w 718"/>
                <a:gd name="T55" fmla="*/ 2705101 h 1745"/>
                <a:gd name="T56" fmla="*/ 495300 w 718"/>
                <a:gd name="T57" fmla="*/ 2738438 h 1745"/>
                <a:gd name="T58" fmla="*/ 455613 w 718"/>
                <a:gd name="T59" fmla="*/ 2759076 h 1745"/>
                <a:gd name="T60" fmla="*/ 417513 w 718"/>
                <a:gd name="T61" fmla="*/ 2768601 h 1745"/>
                <a:gd name="T62" fmla="*/ 373062 w 718"/>
                <a:gd name="T63" fmla="*/ 2770188 h 1745"/>
                <a:gd name="T64" fmla="*/ 338137 w 718"/>
                <a:gd name="T65" fmla="*/ 2762251 h 1745"/>
                <a:gd name="T66" fmla="*/ 307975 w 718"/>
                <a:gd name="T67" fmla="*/ 2747963 h 1745"/>
                <a:gd name="T68" fmla="*/ 274638 w 718"/>
                <a:gd name="T69" fmla="*/ 2720976 h 1745"/>
                <a:gd name="T70" fmla="*/ 252413 w 718"/>
                <a:gd name="T71" fmla="*/ 2686051 h 1745"/>
                <a:gd name="T72" fmla="*/ 247650 w 718"/>
                <a:gd name="T73" fmla="*/ 366713 h 1745"/>
                <a:gd name="T74" fmla="*/ 228600 w 718"/>
                <a:gd name="T75" fmla="*/ 355600 h 1745"/>
                <a:gd name="T76" fmla="*/ 211138 w 718"/>
                <a:gd name="T77" fmla="*/ 355600 h 1745"/>
                <a:gd name="T78" fmla="*/ 192087 w 718"/>
                <a:gd name="T79" fmla="*/ 368300 h 1745"/>
                <a:gd name="T80" fmla="*/ 3175 w 718"/>
                <a:gd name="T81" fmla="*/ 1046163 h 174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18"/>
                <a:gd name="T124" fmla="*/ 0 h 1745"/>
                <a:gd name="T125" fmla="*/ 718 w 718"/>
                <a:gd name="T126" fmla="*/ 1745 h 174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18" h="1745">
                  <a:moveTo>
                    <a:pt x="2" y="659"/>
                  </a:moveTo>
                  <a:lnTo>
                    <a:pt x="0" y="40"/>
                  </a:lnTo>
                  <a:lnTo>
                    <a:pt x="3" y="35"/>
                  </a:lnTo>
                  <a:lnTo>
                    <a:pt x="10" y="23"/>
                  </a:lnTo>
                  <a:lnTo>
                    <a:pt x="17" y="16"/>
                  </a:lnTo>
                  <a:lnTo>
                    <a:pt x="24" y="11"/>
                  </a:lnTo>
                  <a:lnTo>
                    <a:pt x="35" y="4"/>
                  </a:lnTo>
                  <a:lnTo>
                    <a:pt x="48" y="0"/>
                  </a:lnTo>
                  <a:lnTo>
                    <a:pt x="670" y="0"/>
                  </a:lnTo>
                  <a:lnTo>
                    <a:pt x="677" y="0"/>
                  </a:lnTo>
                  <a:lnTo>
                    <a:pt x="684" y="0"/>
                  </a:lnTo>
                  <a:lnTo>
                    <a:pt x="691" y="4"/>
                  </a:lnTo>
                  <a:lnTo>
                    <a:pt x="699" y="7"/>
                  </a:lnTo>
                  <a:lnTo>
                    <a:pt x="706" y="16"/>
                  </a:lnTo>
                  <a:lnTo>
                    <a:pt x="711" y="26"/>
                  </a:lnTo>
                  <a:lnTo>
                    <a:pt x="717" y="42"/>
                  </a:lnTo>
                  <a:lnTo>
                    <a:pt x="717" y="80"/>
                  </a:lnTo>
                  <a:lnTo>
                    <a:pt x="718" y="154"/>
                  </a:lnTo>
                  <a:lnTo>
                    <a:pt x="718" y="366"/>
                  </a:lnTo>
                  <a:lnTo>
                    <a:pt x="717" y="664"/>
                  </a:lnTo>
                  <a:lnTo>
                    <a:pt x="597" y="667"/>
                  </a:lnTo>
                  <a:lnTo>
                    <a:pt x="597" y="232"/>
                  </a:lnTo>
                  <a:lnTo>
                    <a:pt x="594" y="231"/>
                  </a:lnTo>
                  <a:lnTo>
                    <a:pt x="587" y="227"/>
                  </a:lnTo>
                  <a:lnTo>
                    <a:pt x="582" y="227"/>
                  </a:lnTo>
                  <a:lnTo>
                    <a:pt x="576" y="229"/>
                  </a:lnTo>
                  <a:lnTo>
                    <a:pt x="571" y="231"/>
                  </a:lnTo>
                  <a:lnTo>
                    <a:pt x="566" y="238"/>
                  </a:lnTo>
                  <a:lnTo>
                    <a:pt x="566" y="1690"/>
                  </a:lnTo>
                  <a:lnTo>
                    <a:pt x="563" y="1699"/>
                  </a:lnTo>
                  <a:lnTo>
                    <a:pt x="556" y="1707"/>
                  </a:lnTo>
                  <a:lnTo>
                    <a:pt x="545" y="1716"/>
                  </a:lnTo>
                  <a:lnTo>
                    <a:pt x="533" y="1726"/>
                  </a:lnTo>
                  <a:lnTo>
                    <a:pt x="519" y="1735"/>
                  </a:lnTo>
                  <a:lnTo>
                    <a:pt x="500" y="1742"/>
                  </a:lnTo>
                  <a:lnTo>
                    <a:pt x="490" y="1744"/>
                  </a:lnTo>
                  <a:lnTo>
                    <a:pt x="479" y="1745"/>
                  </a:lnTo>
                  <a:lnTo>
                    <a:pt x="467" y="1745"/>
                  </a:lnTo>
                  <a:lnTo>
                    <a:pt x="457" y="1744"/>
                  </a:lnTo>
                  <a:lnTo>
                    <a:pt x="447" y="1740"/>
                  </a:lnTo>
                  <a:lnTo>
                    <a:pt x="438" y="1737"/>
                  </a:lnTo>
                  <a:lnTo>
                    <a:pt x="422" y="1728"/>
                  </a:lnTo>
                  <a:lnTo>
                    <a:pt x="408" y="1716"/>
                  </a:lnTo>
                  <a:lnTo>
                    <a:pt x="396" y="1705"/>
                  </a:lnTo>
                  <a:lnTo>
                    <a:pt x="389" y="1697"/>
                  </a:lnTo>
                  <a:lnTo>
                    <a:pt x="383" y="1686"/>
                  </a:lnTo>
                  <a:lnTo>
                    <a:pt x="383" y="794"/>
                  </a:lnTo>
                  <a:lnTo>
                    <a:pt x="379" y="792"/>
                  </a:lnTo>
                  <a:lnTo>
                    <a:pt x="369" y="789"/>
                  </a:lnTo>
                  <a:lnTo>
                    <a:pt x="362" y="789"/>
                  </a:lnTo>
                  <a:lnTo>
                    <a:pt x="355" y="790"/>
                  </a:lnTo>
                  <a:lnTo>
                    <a:pt x="348" y="792"/>
                  </a:lnTo>
                  <a:lnTo>
                    <a:pt x="341" y="796"/>
                  </a:lnTo>
                  <a:lnTo>
                    <a:pt x="341" y="1686"/>
                  </a:lnTo>
                  <a:lnTo>
                    <a:pt x="337" y="1695"/>
                  </a:lnTo>
                  <a:lnTo>
                    <a:pt x="332" y="1704"/>
                  </a:lnTo>
                  <a:lnTo>
                    <a:pt x="324" y="1714"/>
                  </a:lnTo>
                  <a:lnTo>
                    <a:pt x="312" y="1725"/>
                  </a:lnTo>
                  <a:lnTo>
                    <a:pt x="296" y="1733"/>
                  </a:lnTo>
                  <a:lnTo>
                    <a:pt x="287" y="1738"/>
                  </a:lnTo>
                  <a:lnTo>
                    <a:pt x="275" y="1742"/>
                  </a:lnTo>
                  <a:lnTo>
                    <a:pt x="263" y="1744"/>
                  </a:lnTo>
                  <a:lnTo>
                    <a:pt x="249" y="1745"/>
                  </a:lnTo>
                  <a:lnTo>
                    <a:pt x="235" y="1745"/>
                  </a:lnTo>
                  <a:lnTo>
                    <a:pt x="223" y="1744"/>
                  </a:lnTo>
                  <a:lnTo>
                    <a:pt x="213" y="1740"/>
                  </a:lnTo>
                  <a:lnTo>
                    <a:pt x="202" y="1737"/>
                  </a:lnTo>
                  <a:lnTo>
                    <a:pt x="194" y="1731"/>
                  </a:lnTo>
                  <a:lnTo>
                    <a:pt x="185" y="1726"/>
                  </a:lnTo>
                  <a:lnTo>
                    <a:pt x="173" y="1714"/>
                  </a:lnTo>
                  <a:lnTo>
                    <a:pt x="166" y="1702"/>
                  </a:lnTo>
                  <a:lnTo>
                    <a:pt x="159" y="1692"/>
                  </a:lnTo>
                  <a:lnTo>
                    <a:pt x="156" y="1679"/>
                  </a:lnTo>
                  <a:lnTo>
                    <a:pt x="156" y="231"/>
                  </a:lnTo>
                  <a:lnTo>
                    <a:pt x="152" y="229"/>
                  </a:lnTo>
                  <a:lnTo>
                    <a:pt x="144" y="224"/>
                  </a:lnTo>
                  <a:lnTo>
                    <a:pt x="138" y="224"/>
                  </a:lnTo>
                  <a:lnTo>
                    <a:pt x="133" y="224"/>
                  </a:lnTo>
                  <a:lnTo>
                    <a:pt x="126" y="227"/>
                  </a:lnTo>
                  <a:lnTo>
                    <a:pt x="121" y="232"/>
                  </a:lnTo>
                  <a:lnTo>
                    <a:pt x="121" y="659"/>
                  </a:lnTo>
                  <a:lnTo>
                    <a:pt x="2" y="659"/>
                  </a:lnTo>
                  <a:close/>
                </a:path>
              </a:pathLst>
            </a:custGeom>
            <a:solidFill>
              <a:srgbClr val="109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  <p:sp>
          <p:nvSpPr>
            <p:cNvPr id="67" name="Freeform 58"/>
            <p:cNvSpPr>
              <a:spLocks/>
            </p:cNvSpPr>
            <p:nvPr/>
          </p:nvSpPr>
          <p:spPr bwMode="auto">
            <a:xfrm>
              <a:off x="5340350" y="5511800"/>
              <a:ext cx="481013" cy="219075"/>
            </a:xfrm>
            <a:custGeom>
              <a:avLst/>
              <a:gdLst>
                <a:gd name="T0" fmla="*/ 298450 w 303"/>
                <a:gd name="T1" fmla="*/ 0 h 138"/>
                <a:gd name="T2" fmla="*/ 474663 w 303"/>
                <a:gd name="T3" fmla="*/ 125412 h 138"/>
                <a:gd name="T4" fmla="*/ 481013 w 303"/>
                <a:gd name="T5" fmla="*/ 206375 h 138"/>
                <a:gd name="T6" fmla="*/ 120650 w 303"/>
                <a:gd name="T7" fmla="*/ 219075 h 138"/>
                <a:gd name="T8" fmla="*/ 84138 w 303"/>
                <a:gd name="T9" fmla="*/ 192087 h 138"/>
                <a:gd name="T10" fmla="*/ 74613 w 303"/>
                <a:gd name="T11" fmla="*/ 219075 h 138"/>
                <a:gd name="T12" fmla="*/ 0 w 303"/>
                <a:gd name="T13" fmla="*/ 214313 h 138"/>
                <a:gd name="T14" fmla="*/ 0 w 303"/>
                <a:gd name="T15" fmla="*/ 31750 h 138"/>
                <a:gd name="T16" fmla="*/ 298450 w 303"/>
                <a:gd name="T17" fmla="*/ 0 h 13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03"/>
                <a:gd name="T28" fmla="*/ 0 h 138"/>
                <a:gd name="T29" fmla="*/ 303 w 303"/>
                <a:gd name="T30" fmla="*/ 138 h 13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03" h="138">
                  <a:moveTo>
                    <a:pt x="188" y="0"/>
                  </a:moveTo>
                  <a:lnTo>
                    <a:pt x="299" y="79"/>
                  </a:lnTo>
                  <a:lnTo>
                    <a:pt x="303" y="130"/>
                  </a:lnTo>
                  <a:lnTo>
                    <a:pt x="76" y="138"/>
                  </a:lnTo>
                  <a:lnTo>
                    <a:pt x="53" y="121"/>
                  </a:lnTo>
                  <a:lnTo>
                    <a:pt x="47" y="138"/>
                  </a:lnTo>
                  <a:lnTo>
                    <a:pt x="0" y="135"/>
                  </a:lnTo>
                  <a:lnTo>
                    <a:pt x="0" y="20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F4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  <p:sp>
          <p:nvSpPr>
            <p:cNvPr id="68" name="Freeform 59"/>
            <p:cNvSpPr>
              <a:spLocks/>
            </p:cNvSpPr>
            <p:nvPr/>
          </p:nvSpPr>
          <p:spPr bwMode="auto">
            <a:xfrm>
              <a:off x="4799013" y="5511800"/>
              <a:ext cx="481013" cy="219075"/>
            </a:xfrm>
            <a:custGeom>
              <a:avLst/>
              <a:gdLst>
                <a:gd name="T0" fmla="*/ 180975 w 303"/>
                <a:gd name="T1" fmla="*/ 0 h 138"/>
                <a:gd name="T2" fmla="*/ 4763 w 303"/>
                <a:gd name="T3" fmla="*/ 125412 h 138"/>
                <a:gd name="T4" fmla="*/ 0 w 303"/>
                <a:gd name="T5" fmla="*/ 206375 h 138"/>
                <a:gd name="T6" fmla="*/ 360363 w 303"/>
                <a:gd name="T7" fmla="*/ 219075 h 138"/>
                <a:gd name="T8" fmla="*/ 395288 w 303"/>
                <a:gd name="T9" fmla="*/ 192087 h 138"/>
                <a:gd name="T10" fmla="*/ 406400 w 303"/>
                <a:gd name="T11" fmla="*/ 219075 h 138"/>
                <a:gd name="T12" fmla="*/ 481013 w 303"/>
                <a:gd name="T13" fmla="*/ 214313 h 138"/>
                <a:gd name="T14" fmla="*/ 481013 w 303"/>
                <a:gd name="T15" fmla="*/ 31750 h 138"/>
                <a:gd name="T16" fmla="*/ 180975 w 303"/>
                <a:gd name="T17" fmla="*/ 0 h 13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03"/>
                <a:gd name="T28" fmla="*/ 0 h 138"/>
                <a:gd name="T29" fmla="*/ 303 w 303"/>
                <a:gd name="T30" fmla="*/ 138 h 13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03" h="138">
                  <a:moveTo>
                    <a:pt x="114" y="0"/>
                  </a:moveTo>
                  <a:lnTo>
                    <a:pt x="3" y="79"/>
                  </a:lnTo>
                  <a:lnTo>
                    <a:pt x="0" y="130"/>
                  </a:lnTo>
                  <a:lnTo>
                    <a:pt x="227" y="138"/>
                  </a:lnTo>
                  <a:lnTo>
                    <a:pt x="249" y="121"/>
                  </a:lnTo>
                  <a:lnTo>
                    <a:pt x="256" y="138"/>
                  </a:lnTo>
                  <a:lnTo>
                    <a:pt x="303" y="135"/>
                  </a:lnTo>
                  <a:lnTo>
                    <a:pt x="303" y="20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4F4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  <p:sp>
          <p:nvSpPr>
            <p:cNvPr id="69" name="Freeform 60"/>
            <p:cNvSpPr>
              <a:spLocks/>
            </p:cNvSpPr>
            <p:nvPr/>
          </p:nvSpPr>
          <p:spPr bwMode="auto">
            <a:xfrm>
              <a:off x="5675313" y="3917950"/>
              <a:ext cx="211138" cy="90488"/>
            </a:xfrm>
            <a:custGeom>
              <a:avLst/>
              <a:gdLst>
                <a:gd name="T0" fmla="*/ 4763 w 133"/>
                <a:gd name="T1" fmla="*/ 0 h 57"/>
                <a:gd name="T2" fmla="*/ 203200 w 133"/>
                <a:gd name="T3" fmla="*/ 22225 h 57"/>
                <a:gd name="T4" fmla="*/ 211138 w 133"/>
                <a:gd name="T5" fmla="*/ 82550 h 57"/>
                <a:gd name="T6" fmla="*/ 0 w 133"/>
                <a:gd name="T7" fmla="*/ 90488 h 57"/>
                <a:gd name="T8" fmla="*/ 4763 w 133"/>
                <a:gd name="T9" fmla="*/ 0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3"/>
                <a:gd name="T16" fmla="*/ 0 h 57"/>
                <a:gd name="T17" fmla="*/ 133 w 133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3" h="57">
                  <a:moveTo>
                    <a:pt x="3" y="0"/>
                  </a:moveTo>
                  <a:lnTo>
                    <a:pt x="128" y="14"/>
                  </a:lnTo>
                  <a:lnTo>
                    <a:pt x="133" y="52"/>
                  </a:lnTo>
                  <a:lnTo>
                    <a:pt x="0" y="5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  <p:sp>
          <p:nvSpPr>
            <p:cNvPr id="70" name="Freeform 61"/>
            <p:cNvSpPr>
              <a:spLocks/>
            </p:cNvSpPr>
            <p:nvPr/>
          </p:nvSpPr>
          <p:spPr bwMode="auto">
            <a:xfrm>
              <a:off x="4724400" y="3917950"/>
              <a:ext cx="211138" cy="90488"/>
            </a:xfrm>
            <a:custGeom>
              <a:avLst/>
              <a:gdLst>
                <a:gd name="T0" fmla="*/ 206375 w 133"/>
                <a:gd name="T1" fmla="*/ 0 h 57"/>
                <a:gd name="T2" fmla="*/ 7938 w 133"/>
                <a:gd name="T3" fmla="*/ 22225 h 57"/>
                <a:gd name="T4" fmla="*/ 0 w 133"/>
                <a:gd name="T5" fmla="*/ 82550 h 57"/>
                <a:gd name="T6" fmla="*/ 211138 w 133"/>
                <a:gd name="T7" fmla="*/ 90488 h 57"/>
                <a:gd name="T8" fmla="*/ 206375 w 133"/>
                <a:gd name="T9" fmla="*/ 0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3"/>
                <a:gd name="T16" fmla="*/ 0 h 57"/>
                <a:gd name="T17" fmla="*/ 133 w 133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3" h="57">
                  <a:moveTo>
                    <a:pt x="130" y="0"/>
                  </a:moveTo>
                  <a:lnTo>
                    <a:pt x="5" y="14"/>
                  </a:lnTo>
                  <a:lnTo>
                    <a:pt x="0" y="52"/>
                  </a:lnTo>
                  <a:lnTo>
                    <a:pt x="133" y="57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  <p:sp>
          <p:nvSpPr>
            <p:cNvPr id="71" name="Freeform 62"/>
            <p:cNvSpPr>
              <a:spLocks/>
            </p:cNvSpPr>
            <p:nvPr/>
          </p:nvSpPr>
          <p:spPr bwMode="auto">
            <a:xfrm>
              <a:off x="5111750" y="2971800"/>
              <a:ext cx="379413" cy="573088"/>
            </a:xfrm>
            <a:custGeom>
              <a:avLst/>
              <a:gdLst>
                <a:gd name="T0" fmla="*/ 0 w 239"/>
                <a:gd name="T1" fmla="*/ 0 h 361"/>
                <a:gd name="T2" fmla="*/ 198438 w 239"/>
                <a:gd name="T3" fmla="*/ 573088 h 361"/>
                <a:gd name="T4" fmla="*/ 379413 w 239"/>
                <a:gd name="T5" fmla="*/ 0 h 361"/>
                <a:gd name="T6" fmla="*/ 0 w 239"/>
                <a:gd name="T7" fmla="*/ 0 h 36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9"/>
                <a:gd name="T13" fmla="*/ 0 h 361"/>
                <a:gd name="T14" fmla="*/ 239 w 239"/>
                <a:gd name="T15" fmla="*/ 361 h 36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9" h="361">
                  <a:moveTo>
                    <a:pt x="0" y="0"/>
                  </a:moveTo>
                  <a:lnTo>
                    <a:pt x="125" y="361"/>
                  </a:lnTo>
                  <a:lnTo>
                    <a:pt x="23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  <p:sp>
          <p:nvSpPr>
            <p:cNvPr id="72" name="Freeform 63"/>
            <p:cNvSpPr>
              <a:spLocks/>
            </p:cNvSpPr>
            <p:nvPr/>
          </p:nvSpPr>
          <p:spPr bwMode="auto">
            <a:xfrm>
              <a:off x="5287963" y="3040063"/>
              <a:ext cx="52388" cy="52388"/>
            </a:xfrm>
            <a:custGeom>
              <a:avLst/>
              <a:gdLst>
                <a:gd name="T0" fmla="*/ 52388 w 33"/>
                <a:gd name="T1" fmla="*/ 25400 h 33"/>
                <a:gd name="T2" fmla="*/ 49213 w 33"/>
                <a:gd name="T3" fmla="*/ 36513 h 33"/>
                <a:gd name="T4" fmla="*/ 44450 w 33"/>
                <a:gd name="T5" fmla="*/ 44450 h 33"/>
                <a:gd name="T6" fmla="*/ 34925 w 33"/>
                <a:gd name="T7" fmla="*/ 50800 h 33"/>
                <a:gd name="T8" fmla="*/ 23813 w 33"/>
                <a:gd name="T9" fmla="*/ 52388 h 33"/>
                <a:gd name="T10" fmla="*/ 15875 w 33"/>
                <a:gd name="T11" fmla="*/ 50800 h 33"/>
                <a:gd name="T12" fmla="*/ 4763 w 33"/>
                <a:gd name="T13" fmla="*/ 44450 h 33"/>
                <a:gd name="T14" fmla="*/ 0 w 33"/>
                <a:gd name="T15" fmla="*/ 36513 h 33"/>
                <a:gd name="T16" fmla="*/ 0 w 33"/>
                <a:gd name="T17" fmla="*/ 25400 h 33"/>
                <a:gd name="T18" fmla="*/ 0 w 33"/>
                <a:gd name="T19" fmla="*/ 17463 h 33"/>
                <a:gd name="T20" fmla="*/ 4763 w 33"/>
                <a:gd name="T21" fmla="*/ 6350 h 33"/>
                <a:gd name="T22" fmla="*/ 15875 w 33"/>
                <a:gd name="T23" fmla="*/ 0 h 33"/>
                <a:gd name="T24" fmla="*/ 23813 w 33"/>
                <a:gd name="T25" fmla="*/ 0 h 33"/>
                <a:gd name="T26" fmla="*/ 34925 w 33"/>
                <a:gd name="T27" fmla="*/ 0 h 33"/>
                <a:gd name="T28" fmla="*/ 44450 w 33"/>
                <a:gd name="T29" fmla="*/ 6350 h 33"/>
                <a:gd name="T30" fmla="*/ 49213 w 33"/>
                <a:gd name="T31" fmla="*/ 17463 h 33"/>
                <a:gd name="T32" fmla="*/ 52388 w 33"/>
                <a:gd name="T33" fmla="*/ 25400 h 3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3"/>
                <a:gd name="T52" fmla="*/ 0 h 33"/>
                <a:gd name="T53" fmla="*/ 33 w 33"/>
                <a:gd name="T54" fmla="*/ 33 h 3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3" h="33">
                  <a:moveTo>
                    <a:pt x="33" y="16"/>
                  </a:moveTo>
                  <a:lnTo>
                    <a:pt x="31" y="23"/>
                  </a:lnTo>
                  <a:lnTo>
                    <a:pt x="28" y="28"/>
                  </a:lnTo>
                  <a:lnTo>
                    <a:pt x="22" y="32"/>
                  </a:lnTo>
                  <a:lnTo>
                    <a:pt x="15" y="33"/>
                  </a:lnTo>
                  <a:lnTo>
                    <a:pt x="10" y="32"/>
                  </a:lnTo>
                  <a:lnTo>
                    <a:pt x="3" y="28"/>
                  </a:lnTo>
                  <a:lnTo>
                    <a:pt x="0" y="23"/>
                  </a:lnTo>
                  <a:lnTo>
                    <a:pt x="0" y="16"/>
                  </a:lnTo>
                  <a:lnTo>
                    <a:pt x="0" y="11"/>
                  </a:lnTo>
                  <a:lnTo>
                    <a:pt x="3" y="4"/>
                  </a:lnTo>
                  <a:lnTo>
                    <a:pt x="10" y="0"/>
                  </a:lnTo>
                  <a:lnTo>
                    <a:pt x="15" y="0"/>
                  </a:lnTo>
                  <a:lnTo>
                    <a:pt x="22" y="0"/>
                  </a:lnTo>
                  <a:lnTo>
                    <a:pt x="28" y="4"/>
                  </a:lnTo>
                  <a:lnTo>
                    <a:pt x="31" y="11"/>
                  </a:lnTo>
                  <a:lnTo>
                    <a:pt x="33" y="16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  <p:sp>
          <p:nvSpPr>
            <p:cNvPr id="73" name="Freeform 64"/>
            <p:cNvSpPr>
              <a:spLocks/>
            </p:cNvSpPr>
            <p:nvPr/>
          </p:nvSpPr>
          <p:spPr bwMode="auto">
            <a:xfrm>
              <a:off x="5287963" y="3154363"/>
              <a:ext cx="52388" cy="53975"/>
            </a:xfrm>
            <a:custGeom>
              <a:avLst/>
              <a:gdLst>
                <a:gd name="T0" fmla="*/ 52388 w 33"/>
                <a:gd name="T1" fmla="*/ 26988 h 34"/>
                <a:gd name="T2" fmla="*/ 49213 w 33"/>
                <a:gd name="T3" fmla="*/ 38100 h 34"/>
                <a:gd name="T4" fmla="*/ 44450 w 33"/>
                <a:gd name="T5" fmla="*/ 46037 h 34"/>
                <a:gd name="T6" fmla="*/ 34925 w 33"/>
                <a:gd name="T7" fmla="*/ 50800 h 34"/>
                <a:gd name="T8" fmla="*/ 23813 w 33"/>
                <a:gd name="T9" fmla="*/ 53975 h 34"/>
                <a:gd name="T10" fmla="*/ 15875 w 33"/>
                <a:gd name="T11" fmla="*/ 50800 h 34"/>
                <a:gd name="T12" fmla="*/ 4763 w 33"/>
                <a:gd name="T13" fmla="*/ 46037 h 34"/>
                <a:gd name="T14" fmla="*/ 0 w 33"/>
                <a:gd name="T15" fmla="*/ 38100 h 34"/>
                <a:gd name="T16" fmla="*/ 0 w 33"/>
                <a:gd name="T17" fmla="*/ 26988 h 34"/>
                <a:gd name="T18" fmla="*/ 0 w 33"/>
                <a:gd name="T19" fmla="*/ 15875 h 34"/>
                <a:gd name="T20" fmla="*/ 4763 w 33"/>
                <a:gd name="T21" fmla="*/ 7937 h 34"/>
                <a:gd name="T22" fmla="*/ 15875 w 33"/>
                <a:gd name="T23" fmla="*/ 1588 h 34"/>
                <a:gd name="T24" fmla="*/ 23813 w 33"/>
                <a:gd name="T25" fmla="*/ 0 h 34"/>
                <a:gd name="T26" fmla="*/ 34925 w 33"/>
                <a:gd name="T27" fmla="*/ 1588 h 34"/>
                <a:gd name="T28" fmla="*/ 44450 w 33"/>
                <a:gd name="T29" fmla="*/ 7937 h 34"/>
                <a:gd name="T30" fmla="*/ 49213 w 33"/>
                <a:gd name="T31" fmla="*/ 15875 h 34"/>
                <a:gd name="T32" fmla="*/ 52388 w 33"/>
                <a:gd name="T33" fmla="*/ 26988 h 3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3"/>
                <a:gd name="T52" fmla="*/ 0 h 34"/>
                <a:gd name="T53" fmla="*/ 33 w 33"/>
                <a:gd name="T54" fmla="*/ 34 h 3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3" h="34">
                  <a:moveTo>
                    <a:pt x="33" y="17"/>
                  </a:moveTo>
                  <a:lnTo>
                    <a:pt x="31" y="24"/>
                  </a:lnTo>
                  <a:lnTo>
                    <a:pt x="28" y="29"/>
                  </a:lnTo>
                  <a:lnTo>
                    <a:pt x="22" y="32"/>
                  </a:lnTo>
                  <a:lnTo>
                    <a:pt x="15" y="34"/>
                  </a:lnTo>
                  <a:lnTo>
                    <a:pt x="10" y="32"/>
                  </a:lnTo>
                  <a:lnTo>
                    <a:pt x="3" y="29"/>
                  </a:lnTo>
                  <a:lnTo>
                    <a:pt x="0" y="24"/>
                  </a:lnTo>
                  <a:lnTo>
                    <a:pt x="0" y="17"/>
                  </a:lnTo>
                  <a:lnTo>
                    <a:pt x="0" y="10"/>
                  </a:lnTo>
                  <a:lnTo>
                    <a:pt x="3" y="5"/>
                  </a:lnTo>
                  <a:lnTo>
                    <a:pt x="10" y="1"/>
                  </a:lnTo>
                  <a:lnTo>
                    <a:pt x="15" y="0"/>
                  </a:lnTo>
                  <a:lnTo>
                    <a:pt x="22" y="1"/>
                  </a:lnTo>
                  <a:lnTo>
                    <a:pt x="28" y="5"/>
                  </a:lnTo>
                  <a:lnTo>
                    <a:pt x="31" y="10"/>
                  </a:lnTo>
                  <a:lnTo>
                    <a:pt x="33" y="17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  <p:sp>
          <p:nvSpPr>
            <p:cNvPr id="74" name="Freeform 65"/>
            <p:cNvSpPr>
              <a:spLocks/>
            </p:cNvSpPr>
            <p:nvPr/>
          </p:nvSpPr>
          <p:spPr bwMode="auto">
            <a:xfrm>
              <a:off x="5287963" y="3260725"/>
              <a:ext cx="52388" cy="55563"/>
            </a:xfrm>
            <a:custGeom>
              <a:avLst/>
              <a:gdLst>
                <a:gd name="T0" fmla="*/ 52388 w 33"/>
                <a:gd name="T1" fmla="*/ 26988 h 35"/>
                <a:gd name="T2" fmla="*/ 49213 w 33"/>
                <a:gd name="T3" fmla="*/ 38100 h 35"/>
                <a:gd name="T4" fmla="*/ 44450 w 33"/>
                <a:gd name="T5" fmla="*/ 47625 h 35"/>
                <a:gd name="T6" fmla="*/ 34925 w 33"/>
                <a:gd name="T7" fmla="*/ 52388 h 35"/>
                <a:gd name="T8" fmla="*/ 23813 w 33"/>
                <a:gd name="T9" fmla="*/ 55563 h 35"/>
                <a:gd name="T10" fmla="*/ 15875 w 33"/>
                <a:gd name="T11" fmla="*/ 52388 h 35"/>
                <a:gd name="T12" fmla="*/ 4763 w 33"/>
                <a:gd name="T13" fmla="*/ 47625 h 35"/>
                <a:gd name="T14" fmla="*/ 0 w 33"/>
                <a:gd name="T15" fmla="*/ 38100 h 35"/>
                <a:gd name="T16" fmla="*/ 0 w 33"/>
                <a:gd name="T17" fmla="*/ 26988 h 35"/>
                <a:gd name="T18" fmla="*/ 0 w 33"/>
                <a:gd name="T19" fmla="*/ 15875 h 35"/>
                <a:gd name="T20" fmla="*/ 4763 w 33"/>
                <a:gd name="T21" fmla="*/ 7938 h 35"/>
                <a:gd name="T22" fmla="*/ 15875 w 33"/>
                <a:gd name="T23" fmla="*/ 3175 h 35"/>
                <a:gd name="T24" fmla="*/ 23813 w 33"/>
                <a:gd name="T25" fmla="*/ 0 h 35"/>
                <a:gd name="T26" fmla="*/ 34925 w 33"/>
                <a:gd name="T27" fmla="*/ 3175 h 35"/>
                <a:gd name="T28" fmla="*/ 44450 w 33"/>
                <a:gd name="T29" fmla="*/ 7938 h 35"/>
                <a:gd name="T30" fmla="*/ 49213 w 33"/>
                <a:gd name="T31" fmla="*/ 15875 h 35"/>
                <a:gd name="T32" fmla="*/ 52388 w 33"/>
                <a:gd name="T33" fmla="*/ 26988 h 3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3"/>
                <a:gd name="T52" fmla="*/ 0 h 35"/>
                <a:gd name="T53" fmla="*/ 33 w 33"/>
                <a:gd name="T54" fmla="*/ 35 h 3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3" h="35">
                  <a:moveTo>
                    <a:pt x="33" y="17"/>
                  </a:moveTo>
                  <a:lnTo>
                    <a:pt x="31" y="24"/>
                  </a:lnTo>
                  <a:lnTo>
                    <a:pt x="28" y="30"/>
                  </a:lnTo>
                  <a:lnTo>
                    <a:pt x="22" y="33"/>
                  </a:lnTo>
                  <a:lnTo>
                    <a:pt x="15" y="35"/>
                  </a:lnTo>
                  <a:lnTo>
                    <a:pt x="10" y="33"/>
                  </a:lnTo>
                  <a:lnTo>
                    <a:pt x="3" y="30"/>
                  </a:lnTo>
                  <a:lnTo>
                    <a:pt x="0" y="24"/>
                  </a:lnTo>
                  <a:lnTo>
                    <a:pt x="0" y="17"/>
                  </a:lnTo>
                  <a:lnTo>
                    <a:pt x="0" y="10"/>
                  </a:lnTo>
                  <a:lnTo>
                    <a:pt x="3" y="5"/>
                  </a:lnTo>
                  <a:lnTo>
                    <a:pt x="10" y="2"/>
                  </a:lnTo>
                  <a:lnTo>
                    <a:pt x="15" y="0"/>
                  </a:lnTo>
                  <a:lnTo>
                    <a:pt x="22" y="2"/>
                  </a:lnTo>
                  <a:lnTo>
                    <a:pt x="28" y="5"/>
                  </a:lnTo>
                  <a:lnTo>
                    <a:pt x="31" y="10"/>
                  </a:lnTo>
                  <a:lnTo>
                    <a:pt x="33" y="17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</p:grpSp>
      <p:sp>
        <p:nvSpPr>
          <p:cNvPr id="75" name="Freeform 56"/>
          <p:cNvSpPr>
            <a:spLocks/>
          </p:cNvSpPr>
          <p:nvPr/>
        </p:nvSpPr>
        <p:spPr bwMode="auto">
          <a:xfrm>
            <a:off x="611560" y="905272"/>
            <a:ext cx="815974" cy="514350"/>
          </a:xfrm>
          <a:custGeom>
            <a:avLst/>
            <a:gdLst>
              <a:gd name="T0" fmla="*/ 0 w 514"/>
              <a:gd name="T1" fmla="*/ 330200 h 324"/>
              <a:gd name="T2" fmla="*/ 814388 w 514"/>
              <a:gd name="T3" fmla="*/ 514350 h 324"/>
              <a:gd name="T4" fmla="*/ 815975 w 514"/>
              <a:gd name="T5" fmla="*/ 479425 h 324"/>
              <a:gd name="T6" fmla="*/ 687387 w 514"/>
              <a:gd name="T7" fmla="*/ 341312 h 324"/>
              <a:gd name="T8" fmla="*/ 704850 w 514"/>
              <a:gd name="T9" fmla="*/ 96837 h 324"/>
              <a:gd name="T10" fmla="*/ 484187 w 514"/>
              <a:gd name="T11" fmla="*/ 79375 h 324"/>
              <a:gd name="T12" fmla="*/ 338137 w 514"/>
              <a:gd name="T13" fmla="*/ 0 h 324"/>
              <a:gd name="T14" fmla="*/ 212725 w 514"/>
              <a:gd name="T15" fmla="*/ 252413 h 324"/>
              <a:gd name="T16" fmla="*/ 6350 w 514"/>
              <a:gd name="T17" fmla="*/ 303212 h 324"/>
              <a:gd name="T18" fmla="*/ 0 w 514"/>
              <a:gd name="T19" fmla="*/ 330200 h 32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514"/>
              <a:gd name="T31" fmla="*/ 0 h 324"/>
              <a:gd name="T32" fmla="*/ 514 w 514"/>
              <a:gd name="T33" fmla="*/ 324 h 32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514" h="324">
                <a:moveTo>
                  <a:pt x="0" y="208"/>
                </a:moveTo>
                <a:lnTo>
                  <a:pt x="513" y="324"/>
                </a:lnTo>
                <a:lnTo>
                  <a:pt x="514" y="302"/>
                </a:lnTo>
                <a:lnTo>
                  <a:pt x="433" y="215"/>
                </a:lnTo>
                <a:lnTo>
                  <a:pt x="444" y="61"/>
                </a:lnTo>
                <a:lnTo>
                  <a:pt x="305" y="50"/>
                </a:lnTo>
                <a:lnTo>
                  <a:pt x="213" y="0"/>
                </a:lnTo>
                <a:lnTo>
                  <a:pt x="134" y="159"/>
                </a:lnTo>
                <a:lnTo>
                  <a:pt x="4" y="191"/>
                </a:lnTo>
                <a:lnTo>
                  <a:pt x="0" y="208"/>
                </a:lnTo>
                <a:close/>
              </a:path>
            </a:pathLst>
          </a:custGeom>
          <a:solidFill>
            <a:srgbClr val="109BDA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/>
            <a:endParaRPr lang="zh-CN" altLang="zh-CN"/>
          </a:p>
        </p:txBody>
      </p:sp>
      <p:sp>
        <p:nvSpPr>
          <p:cNvPr id="76" name="Freeform 57"/>
          <p:cNvSpPr>
            <a:spLocks/>
          </p:cNvSpPr>
          <p:nvPr/>
        </p:nvSpPr>
        <p:spPr bwMode="auto">
          <a:xfrm>
            <a:off x="848096" y="1138635"/>
            <a:ext cx="431800" cy="104775"/>
          </a:xfrm>
          <a:custGeom>
            <a:avLst/>
            <a:gdLst>
              <a:gd name="T0" fmla="*/ 7937 w 272"/>
              <a:gd name="T1" fmla="*/ 0 h 66"/>
              <a:gd name="T2" fmla="*/ 44450 w 272"/>
              <a:gd name="T3" fmla="*/ 14287 h 66"/>
              <a:gd name="T4" fmla="*/ 88900 w 272"/>
              <a:gd name="T5" fmla="*/ 25400 h 66"/>
              <a:gd name="T6" fmla="*/ 142875 w 272"/>
              <a:gd name="T7" fmla="*/ 39687 h 66"/>
              <a:gd name="T8" fmla="*/ 206375 w 272"/>
              <a:gd name="T9" fmla="*/ 55562 h 66"/>
              <a:gd name="T10" fmla="*/ 277812 w 272"/>
              <a:gd name="T11" fmla="*/ 66675 h 66"/>
              <a:gd name="T12" fmla="*/ 352425 w 272"/>
              <a:gd name="T13" fmla="*/ 77787 h 66"/>
              <a:gd name="T14" fmla="*/ 428625 w 272"/>
              <a:gd name="T15" fmla="*/ 82550 h 66"/>
              <a:gd name="T16" fmla="*/ 431800 w 272"/>
              <a:gd name="T17" fmla="*/ 104775 h 66"/>
              <a:gd name="T18" fmla="*/ 393700 w 272"/>
              <a:gd name="T19" fmla="*/ 101600 h 66"/>
              <a:gd name="T20" fmla="*/ 352425 w 272"/>
              <a:gd name="T21" fmla="*/ 100012 h 66"/>
              <a:gd name="T22" fmla="*/ 296862 w 272"/>
              <a:gd name="T23" fmla="*/ 93662 h 66"/>
              <a:gd name="T24" fmla="*/ 231775 w 272"/>
              <a:gd name="T25" fmla="*/ 82550 h 66"/>
              <a:gd name="T26" fmla="*/ 157162 w 272"/>
              <a:gd name="T27" fmla="*/ 69850 h 66"/>
              <a:gd name="T28" fmla="*/ 79375 w 272"/>
              <a:gd name="T29" fmla="*/ 47625 h 66"/>
              <a:gd name="T30" fmla="*/ 38100 w 272"/>
              <a:gd name="T31" fmla="*/ 36512 h 66"/>
              <a:gd name="T32" fmla="*/ 0 w 272"/>
              <a:gd name="T33" fmla="*/ 19050 h 66"/>
              <a:gd name="T34" fmla="*/ 7937 w 272"/>
              <a:gd name="T35" fmla="*/ 0 h 6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272"/>
              <a:gd name="T55" fmla="*/ 0 h 66"/>
              <a:gd name="T56" fmla="*/ 272 w 272"/>
              <a:gd name="T57" fmla="*/ 66 h 6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272" h="66">
                <a:moveTo>
                  <a:pt x="5" y="0"/>
                </a:moveTo>
                <a:lnTo>
                  <a:pt x="28" y="9"/>
                </a:lnTo>
                <a:lnTo>
                  <a:pt x="56" y="16"/>
                </a:lnTo>
                <a:lnTo>
                  <a:pt x="90" y="25"/>
                </a:lnTo>
                <a:lnTo>
                  <a:pt x="130" y="35"/>
                </a:lnTo>
                <a:lnTo>
                  <a:pt x="175" y="42"/>
                </a:lnTo>
                <a:lnTo>
                  <a:pt x="222" y="49"/>
                </a:lnTo>
                <a:lnTo>
                  <a:pt x="270" y="52"/>
                </a:lnTo>
                <a:lnTo>
                  <a:pt x="272" y="66"/>
                </a:lnTo>
                <a:lnTo>
                  <a:pt x="248" y="64"/>
                </a:lnTo>
                <a:lnTo>
                  <a:pt x="222" y="63"/>
                </a:lnTo>
                <a:lnTo>
                  <a:pt x="187" y="59"/>
                </a:lnTo>
                <a:lnTo>
                  <a:pt x="146" y="52"/>
                </a:lnTo>
                <a:lnTo>
                  <a:pt x="99" y="44"/>
                </a:lnTo>
                <a:lnTo>
                  <a:pt x="50" y="30"/>
                </a:lnTo>
                <a:lnTo>
                  <a:pt x="24" y="23"/>
                </a:lnTo>
                <a:lnTo>
                  <a:pt x="0" y="12"/>
                </a:lnTo>
                <a:lnTo>
                  <a:pt x="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/>
            <a:endParaRPr lang="zh-CN" altLang="zh-CN"/>
          </a:p>
        </p:txBody>
      </p:sp>
      <p:sp>
        <p:nvSpPr>
          <p:cNvPr id="77" name="Freeform 63"/>
          <p:cNvSpPr>
            <a:spLocks/>
          </p:cNvSpPr>
          <p:nvPr/>
        </p:nvSpPr>
        <p:spPr bwMode="auto">
          <a:xfrm>
            <a:off x="899592" y="1419622"/>
            <a:ext cx="52388" cy="52388"/>
          </a:xfrm>
          <a:custGeom>
            <a:avLst/>
            <a:gdLst>
              <a:gd name="T0" fmla="*/ 52388 w 33"/>
              <a:gd name="T1" fmla="*/ 25400 h 33"/>
              <a:gd name="T2" fmla="*/ 49213 w 33"/>
              <a:gd name="T3" fmla="*/ 36513 h 33"/>
              <a:gd name="T4" fmla="*/ 44450 w 33"/>
              <a:gd name="T5" fmla="*/ 44450 h 33"/>
              <a:gd name="T6" fmla="*/ 34925 w 33"/>
              <a:gd name="T7" fmla="*/ 50800 h 33"/>
              <a:gd name="T8" fmla="*/ 23813 w 33"/>
              <a:gd name="T9" fmla="*/ 52388 h 33"/>
              <a:gd name="T10" fmla="*/ 15875 w 33"/>
              <a:gd name="T11" fmla="*/ 50800 h 33"/>
              <a:gd name="T12" fmla="*/ 4763 w 33"/>
              <a:gd name="T13" fmla="*/ 44450 h 33"/>
              <a:gd name="T14" fmla="*/ 0 w 33"/>
              <a:gd name="T15" fmla="*/ 36513 h 33"/>
              <a:gd name="T16" fmla="*/ 0 w 33"/>
              <a:gd name="T17" fmla="*/ 25400 h 33"/>
              <a:gd name="T18" fmla="*/ 0 w 33"/>
              <a:gd name="T19" fmla="*/ 17463 h 33"/>
              <a:gd name="T20" fmla="*/ 4763 w 33"/>
              <a:gd name="T21" fmla="*/ 6350 h 33"/>
              <a:gd name="T22" fmla="*/ 15875 w 33"/>
              <a:gd name="T23" fmla="*/ 0 h 33"/>
              <a:gd name="T24" fmla="*/ 23813 w 33"/>
              <a:gd name="T25" fmla="*/ 0 h 33"/>
              <a:gd name="T26" fmla="*/ 34925 w 33"/>
              <a:gd name="T27" fmla="*/ 0 h 33"/>
              <a:gd name="T28" fmla="*/ 44450 w 33"/>
              <a:gd name="T29" fmla="*/ 6350 h 33"/>
              <a:gd name="T30" fmla="*/ 49213 w 33"/>
              <a:gd name="T31" fmla="*/ 17463 h 33"/>
              <a:gd name="T32" fmla="*/ 52388 w 33"/>
              <a:gd name="T33" fmla="*/ 25400 h 33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3"/>
              <a:gd name="T52" fmla="*/ 0 h 33"/>
              <a:gd name="T53" fmla="*/ 33 w 33"/>
              <a:gd name="T54" fmla="*/ 33 h 33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3" h="33">
                <a:moveTo>
                  <a:pt x="33" y="16"/>
                </a:moveTo>
                <a:lnTo>
                  <a:pt x="31" y="23"/>
                </a:lnTo>
                <a:lnTo>
                  <a:pt x="28" y="28"/>
                </a:lnTo>
                <a:lnTo>
                  <a:pt x="22" y="32"/>
                </a:lnTo>
                <a:lnTo>
                  <a:pt x="15" y="33"/>
                </a:lnTo>
                <a:lnTo>
                  <a:pt x="10" y="32"/>
                </a:lnTo>
                <a:lnTo>
                  <a:pt x="3" y="28"/>
                </a:lnTo>
                <a:lnTo>
                  <a:pt x="0" y="23"/>
                </a:lnTo>
                <a:lnTo>
                  <a:pt x="0" y="16"/>
                </a:lnTo>
                <a:lnTo>
                  <a:pt x="0" y="11"/>
                </a:lnTo>
                <a:lnTo>
                  <a:pt x="3" y="4"/>
                </a:lnTo>
                <a:lnTo>
                  <a:pt x="10" y="0"/>
                </a:lnTo>
                <a:lnTo>
                  <a:pt x="15" y="0"/>
                </a:lnTo>
                <a:lnTo>
                  <a:pt x="22" y="0"/>
                </a:lnTo>
                <a:lnTo>
                  <a:pt x="28" y="4"/>
                </a:lnTo>
                <a:lnTo>
                  <a:pt x="31" y="11"/>
                </a:lnTo>
                <a:lnTo>
                  <a:pt x="33" y="16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/>
            <a:endParaRPr lang="zh-CN" altLang="zh-CN"/>
          </a:p>
        </p:txBody>
      </p:sp>
      <p:sp>
        <p:nvSpPr>
          <p:cNvPr id="78" name="Freeform 63"/>
          <p:cNvSpPr>
            <a:spLocks/>
          </p:cNvSpPr>
          <p:nvPr/>
        </p:nvSpPr>
        <p:spPr bwMode="auto">
          <a:xfrm>
            <a:off x="1094249" y="1419622"/>
            <a:ext cx="52388" cy="52388"/>
          </a:xfrm>
          <a:custGeom>
            <a:avLst/>
            <a:gdLst>
              <a:gd name="T0" fmla="*/ 52388 w 33"/>
              <a:gd name="T1" fmla="*/ 25400 h 33"/>
              <a:gd name="T2" fmla="*/ 49213 w 33"/>
              <a:gd name="T3" fmla="*/ 36513 h 33"/>
              <a:gd name="T4" fmla="*/ 44450 w 33"/>
              <a:gd name="T5" fmla="*/ 44450 h 33"/>
              <a:gd name="T6" fmla="*/ 34925 w 33"/>
              <a:gd name="T7" fmla="*/ 50800 h 33"/>
              <a:gd name="T8" fmla="*/ 23813 w 33"/>
              <a:gd name="T9" fmla="*/ 52388 h 33"/>
              <a:gd name="T10" fmla="*/ 15875 w 33"/>
              <a:gd name="T11" fmla="*/ 50800 h 33"/>
              <a:gd name="T12" fmla="*/ 4763 w 33"/>
              <a:gd name="T13" fmla="*/ 44450 h 33"/>
              <a:gd name="T14" fmla="*/ 0 w 33"/>
              <a:gd name="T15" fmla="*/ 36513 h 33"/>
              <a:gd name="T16" fmla="*/ 0 w 33"/>
              <a:gd name="T17" fmla="*/ 25400 h 33"/>
              <a:gd name="T18" fmla="*/ 0 w 33"/>
              <a:gd name="T19" fmla="*/ 17463 h 33"/>
              <a:gd name="T20" fmla="*/ 4763 w 33"/>
              <a:gd name="T21" fmla="*/ 6350 h 33"/>
              <a:gd name="T22" fmla="*/ 15875 w 33"/>
              <a:gd name="T23" fmla="*/ 0 h 33"/>
              <a:gd name="T24" fmla="*/ 23813 w 33"/>
              <a:gd name="T25" fmla="*/ 0 h 33"/>
              <a:gd name="T26" fmla="*/ 34925 w 33"/>
              <a:gd name="T27" fmla="*/ 0 h 33"/>
              <a:gd name="T28" fmla="*/ 44450 w 33"/>
              <a:gd name="T29" fmla="*/ 6350 h 33"/>
              <a:gd name="T30" fmla="*/ 49213 w 33"/>
              <a:gd name="T31" fmla="*/ 17463 h 33"/>
              <a:gd name="T32" fmla="*/ 52388 w 33"/>
              <a:gd name="T33" fmla="*/ 25400 h 33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3"/>
              <a:gd name="T52" fmla="*/ 0 h 33"/>
              <a:gd name="T53" fmla="*/ 33 w 33"/>
              <a:gd name="T54" fmla="*/ 33 h 33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3" h="33">
                <a:moveTo>
                  <a:pt x="33" y="16"/>
                </a:moveTo>
                <a:lnTo>
                  <a:pt x="31" y="23"/>
                </a:lnTo>
                <a:lnTo>
                  <a:pt x="28" y="28"/>
                </a:lnTo>
                <a:lnTo>
                  <a:pt x="22" y="32"/>
                </a:lnTo>
                <a:lnTo>
                  <a:pt x="15" y="33"/>
                </a:lnTo>
                <a:lnTo>
                  <a:pt x="10" y="32"/>
                </a:lnTo>
                <a:lnTo>
                  <a:pt x="3" y="28"/>
                </a:lnTo>
                <a:lnTo>
                  <a:pt x="0" y="23"/>
                </a:lnTo>
                <a:lnTo>
                  <a:pt x="0" y="16"/>
                </a:lnTo>
                <a:lnTo>
                  <a:pt x="0" y="11"/>
                </a:lnTo>
                <a:lnTo>
                  <a:pt x="3" y="4"/>
                </a:lnTo>
                <a:lnTo>
                  <a:pt x="10" y="0"/>
                </a:lnTo>
                <a:lnTo>
                  <a:pt x="15" y="0"/>
                </a:lnTo>
                <a:lnTo>
                  <a:pt x="22" y="0"/>
                </a:lnTo>
                <a:lnTo>
                  <a:pt x="28" y="4"/>
                </a:lnTo>
                <a:lnTo>
                  <a:pt x="31" y="11"/>
                </a:lnTo>
                <a:lnTo>
                  <a:pt x="33" y="16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/>
            <a:endParaRPr lang="zh-CN" altLang="zh-CN"/>
          </a:p>
        </p:txBody>
      </p:sp>
      <p:sp>
        <p:nvSpPr>
          <p:cNvPr id="80" name="弧形 79"/>
          <p:cNvSpPr/>
          <p:nvPr/>
        </p:nvSpPr>
        <p:spPr>
          <a:xfrm flipV="1">
            <a:off x="869841" y="1504474"/>
            <a:ext cx="317783" cy="149663"/>
          </a:xfrm>
          <a:prstGeom prst="arc">
            <a:avLst>
              <a:gd name="adj1" fmla="val 10699890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Freeform 63"/>
          <p:cNvSpPr>
            <a:spLocks/>
          </p:cNvSpPr>
          <p:nvPr/>
        </p:nvSpPr>
        <p:spPr bwMode="auto">
          <a:xfrm>
            <a:off x="5308885" y="1464413"/>
            <a:ext cx="52388" cy="52388"/>
          </a:xfrm>
          <a:custGeom>
            <a:avLst/>
            <a:gdLst>
              <a:gd name="T0" fmla="*/ 52388 w 33"/>
              <a:gd name="T1" fmla="*/ 25400 h 33"/>
              <a:gd name="T2" fmla="*/ 49213 w 33"/>
              <a:gd name="T3" fmla="*/ 36513 h 33"/>
              <a:gd name="T4" fmla="*/ 44450 w 33"/>
              <a:gd name="T5" fmla="*/ 44450 h 33"/>
              <a:gd name="T6" fmla="*/ 34925 w 33"/>
              <a:gd name="T7" fmla="*/ 50800 h 33"/>
              <a:gd name="T8" fmla="*/ 23813 w 33"/>
              <a:gd name="T9" fmla="*/ 52388 h 33"/>
              <a:gd name="T10" fmla="*/ 15875 w 33"/>
              <a:gd name="T11" fmla="*/ 50800 h 33"/>
              <a:gd name="T12" fmla="*/ 4763 w 33"/>
              <a:gd name="T13" fmla="*/ 44450 h 33"/>
              <a:gd name="T14" fmla="*/ 0 w 33"/>
              <a:gd name="T15" fmla="*/ 36513 h 33"/>
              <a:gd name="T16" fmla="*/ 0 w 33"/>
              <a:gd name="T17" fmla="*/ 25400 h 33"/>
              <a:gd name="T18" fmla="*/ 0 w 33"/>
              <a:gd name="T19" fmla="*/ 17463 h 33"/>
              <a:gd name="T20" fmla="*/ 4763 w 33"/>
              <a:gd name="T21" fmla="*/ 6350 h 33"/>
              <a:gd name="T22" fmla="*/ 15875 w 33"/>
              <a:gd name="T23" fmla="*/ 0 h 33"/>
              <a:gd name="T24" fmla="*/ 23813 w 33"/>
              <a:gd name="T25" fmla="*/ 0 h 33"/>
              <a:gd name="T26" fmla="*/ 34925 w 33"/>
              <a:gd name="T27" fmla="*/ 0 h 33"/>
              <a:gd name="T28" fmla="*/ 44450 w 33"/>
              <a:gd name="T29" fmla="*/ 6350 h 33"/>
              <a:gd name="T30" fmla="*/ 49213 w 33"/>
              <a:gd name="T31" fmla="*/ 17463 h 33"/>
              <a:gd name="T32" fmla="*/ 52388 w 33"/>
              <a:gd name="T33" fmla="*/ 25400 h 33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3"/>
              <a:gd name="T52" fmla="*/ 0 h 33"/>
              <a:gd name="T53" fmla="*/ 33 w 33"/>
              <a:gd name="T54" fmla="*/ 33 h 33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3" h="33">
                <a:moveTo>
                  <a:pt x="33" y="16"/>
                </a:moveTo>
                <a:lnTo>
                  <a:pt x="31" y="23"/>
                </a:lnTo>
                <a:lnTo>
                  <a:pt x="28" y="28"/>
                </a:lnTo>
                <a:lnTo>
                  <a:pt x="22" y="32"/>
                </a:lnTo>
                <a:lnTo>
                  <a:pt x="15" y="33"/>
                </a:lnTo>
                <a:lnTo>
                  <a:pt x="10" y="32"/>
                </a:lnTo>
                <a:lnTo>
                  <a:pt x="3" y="28"/>
                </a:lnTo>
                <a:lnTo>
                  <a:pt x="0" y="23"/>
                </a:lnTo>
                <a:lnTo>
                  <a:pt x="0" y="16"/>
                </a:lnTo>
                <a:lnTo>
                  <a:pt x="0" y="11"/>
                </a:lnTo>
                <a:lnTo>
                  <a:pt x="3" y="4"/>
                </a:lnTo>
                <a:lnTo>
                  <a:pt x="10" y="0"/>
                </a:lnTo>
                <a:lnTo>
                  <a:pt x="15" y="0"/>
                </a:lnTo>
                <a:lnTo>
                  <a:pt x="22" y="0"/>
                </a:lnTo>
                <a:lnTo>
                  <a:pt x="28" y="4"/>
                </a:lnTo>
                <a:lnTo>
                  <a:pt x="31" y="11"/>
                </a:lnTo>
                <a:lnTo>
                  <a:pt x="33" y="1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/>
            <a:endParaRPr lang="zh-CN" altLang="zh-CN"/>
          </a:p>
        </p:txBody>
      </p:sp>
      <p:sp>
        <p:nvSpPr>
          <p:cNvPr id="82" name="Freeform 63"/>
          <p:cNvSpPr>
            <a:spLocks/>
          </p:cNvSpPr>
          <p:nvPr/>
        </p:nvSpPr>
        <p:spPr bwMode="auto">
          <a:xfrm>
            <a:off x="5503542" y="1464413"/>
            <a:ext cx="52388" cy="52388"/>
          </a:xfrm>
          <a:custGeom>
            <a:avLst/>
            <a:gdLst>
              <a:gd name="T0" fmla="*/ 52388 w 33"/>
              <a:gd name="T1" fmla="*/ 25400 h 33"/>
              <a:gd name="T2" fmla="*/ 49213 w 33"/>
              <a:gd name="T3" fmla="*/ 36513 h 33"/>
              <a:gd name="T4" fmla="*/ 44450 w 33"/>
              <a:gd name="T5" fmla="*/ 44450 h 33"/>
              <a:gd name="T6" fmla="*/ 34925 w 33"/>
              <a:gd name="T7" fmla="*/ 50800 h 33"/>
              <a:gd name="T8" fmla="*/ 23813 w 33"/>
              <a:gd name="T9" fmla="*/ 52388 h 33"/>
              <a:gd name="T10" fmla="*/ 15875 w 33"/>
              <a:gd name="T11" fmla="*/ 50800 h 33"/>
              <a:gd name="T12" fmla="*/ 4763 w 33"/>
              <a:gd name="T13" fmla="*/ 44450 h 33"/>
              <a:gd name="T14" fmla="*/ 0 w 33"/>
              <a:gd name="T15" fmla="*/ 36513 h 33"/>
              <a:gd name="T16" fmla="*/ 0 w 33"/>
              <a:gd name="T17" fmla="*/ 25400 h 33"/>
              <a:gd name="T18" fmla="*/ 0 w 33"/>
              <a:gd name="T19" fmla="*/ 17463 h 33"/>
              <a:gd name="T20" fmla="*/ 4763 w 33"/>
              <a:gd name="T21" fmla="*/ 6350 h 33"/>
              <a:gd name="T22" fmla="*/ 15875 w 33"/>
              <a:gd name="T23" fmla="*/ 0 h 33"/>
              <a:gd name="T24" fmla="*/ 23813 w 33"/>
              <a:gd name="T25" fmla="*/ 0 h 33"/>
              <a:gd name="T26" fmla="*/ 34925 w 33"/>
              <a:gd name="T27" fmla="*/ 0 h 33"/>
              <a:gd name="T28" fmla="*/ 44450 w 33"/>
              <a:gd name="T29" fmla="*/ 6350 h 33"/>
              <a:gd name="T30" fmla="*/ 49213 w 33"/>
              <a:gd name="T31" fmla="*/ 17463 h 33"/>
              <a:gd name="T32" fmla="*/ 52388 w 33"/>
              <a:gd name="T33" fmla="*/ 25400 h 33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3"/>
              <a:gd name="T52" fmla="*/ 0 h 33"/>
              <a:gd name="T53" fmla="*/ 33 w 33"/>
              <a:gd name="T54" fmla="*/ 33 h 33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3" h="33">
                <a:moveTo>
                  <a:pt x="33" y="16"/>
                </a:moveTo>
                <a:lnTo>
                  <a:pt x="31" y="23"/>
                </a:lnTo>
                <a:lnTo>
                  <a:pt x="28" y="28"/>
                </a:lnTo>
                <a:lnTo>
                  <a:pt x="22" y="32"/>
                </a:lnTo>
                <a:lnTo>
                  <a:pt x="15" y="33"/>
                </a:lnTo>
                <a:lnTo>
                  <a:pt x="10" y="32"/>
                </a:lnTo>
                <a:lnTo>
                  <a:pt x="3" y="28"/>
                </a:lnTo>
                <a:lnTo>
                  <a:pt x="0" y="23"/>
                </a:lnTo>
                <a:lnTo>
                  <a:pt x="0" y="16"/>
                </a:lnTo>
                <a:lnTo>
                  <a:pt x="0" y="11"/>
                </a:lnTo>
                <a:lnTo>
                  <a:pt x="3" y="4"/>
                </a:lnTo>
                <a:lnTo>
                  <a:pt x="10" y="0"/>
                </a:lnTo>
                <a:lnTo>
                  <a:pt x="15" y="0"/>
                </a:lnTo>
                <a:lnTo>
                  <a:pt x="22" y="0"/>
                </a:lnTo>
                <a:lnTo>
                  <a:pt x="28" y="4"/>
                </a:lnTo>
                <a:lnTo>
                  <a:pt x="31" y="11"/>
                </a:lnTo>
                <a:lnTo>
                  <a:pt x="33" y="1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/>
            <a:endParaRPr lang="zh-CN" altLang="zh-CN"/>
          </a:p>
        </p:txBody>
      </p:sp>
      <p:sp>
        <p:nvSpPr>
          <p:cNvPr id="83" name="弧形 82"/>
          <p:cNvSpPr/>
          <p:nvPr/>
        </p:nvSpPr>
        <p:spPr>
          <a:xfrm flipH="1">
            <a:off x="5279133" y="1580188"/>
            <a:ext cx="317783" cy="127466"/>
          </a:xfrm>
          <a:prstGeom prst="arc">
            <a:avLst>
              <a:gd name="adj1" fmla="val 10699890"/>
              <a:gd name="adj2" fmla="val 0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69521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6"/>
          <p:cNvSpPr>
            <a:spLocks noChangeArrowheads="1"/>
          </p:cNvSpPr>
          <p:nvPr/>
        </p:nvSpPr>
        <p:spPr bwMode="auto">
          <a:xfrm>
            <a:off x="2555776" y="1131590"/>
            <a:ext cx="6120680" cy="3672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/>
            <a:endParaRPr lang="zh-CN" altLang="zh-CN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8" name="Group 40"/>
          <p:cNvGrpSpPr>
            <a:grpSpLocks/>
          </p:cNvGrpSpPr>
          <p:nvPr/>
        </p:nvGrpSpPr>
        <p:grpSpPr bwMode="auto">
          <a:xfrm>
            <a:off x="1717576" y="1519188"/>
            <a:ext cx="695325" cy="44450"/>
            <a:chOff x="2256" y="576"/>
            <a:chExt cx="438" cy="28"/>
          </a:xfrm>
        </p:grpSpPr>
        <p:sp>
          <p:nvSpPr>
            <p:cNvPr id="19" name="Rectangle 41"/>
            <p:cNvSpPr>
              <a:spLocks noChangeArrowheads="1"/>
            </p:cNvSpPr>
            <p:nvPr/>
          </p:nvSpPr>
          <p:spPr bwMode="auto">
            <a:xfrm rot="16238715" flipH="1">
              <a:off x="2294" y="538"/>
              <a:ext cx="28" cy="10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  <p:sp>
          <p:nvSpPr>
            <p:cNvPr id="20" name="Rectangle 42"/>
            <p:cNvSpPr>
              <a:spLocks noChangeArrowheads="1"/>
            </p:cNvSpPr>
            <p:nvPr/>
          </p:nvSpPr>
          <p:spPr bwMode="auto">
            <a:xfrm rot="16238715" flipH="1">
              <a:off x="2450" y="538"/>
              <a:ext cx="28" cy="10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  <p:sp>
          <p:nvSpPr>
            <p:cNvPr id="21" name="Rectangle 43"/>
            <p:cNvSpPr>
              <a:spLocks noChangeArrowheads="1"/>
            </p:cNvSpPr>
            <p:nvPr/>
          </p:nvSpPr>
          <p:spPr bwMode="auto">
            <a:xfrm rot="16238715" flipH="1">
              <a:off x="2628" y="538"/>
              <a:ext cx="28" cy="10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</p:grpSp>
      <p:grpSp>
        <p:nvGrpSpPr>
          <p:cNvPr id="23" name="Group 57"/>
          <p:cNvGrpSpPr>
            <a:grpSpLocks/>
          </p:cNvGrpSpPr>
          <p:nvPr/>
        </p:nvGrpSpPr>
        <p:grpSpPr bwMode="auto">
          <a:xfrm>
            <a:off x="574576" y="936625"/>
            <a:ext cx="1162050" cy="3705225"/>
            <a:chOff x="4724400" y="2025650"/>
            <a:chExt cx="1162051" cy="3705225"/>
          </a:xfrm>
        </p:grpSpPr>
        <p:sp>
          <p:nvSpPr>
            <p:cNvPr id="24" name="Rectangle 53"/>
            <p:cNvSpPr>
              <a:spLocks noChangeArrowheads="1"/>
            </p:cNvSpPr>
            <p:nvPr/>
          </p:nvSpPr>
          <p:spPr bwMode="auto">
            <a:xfrm>
              <a:off x="5026025" y="2317750"/>
              <a:ext cx="552450" cy="552450"/>
            </a:xfrm>
            <a:prstGeom prst="rect">
              <a:avLst/>
            </a:pr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  <p:sp>
          <p:nvSpPr>
            <p:cNvPr id="25" name="Freeform 54"/>
            <p:cNvSpPr>
              <a:spLocks/>
            </p:cNvSpPr>
            <p:nvPr/>
          </p:nvSpPr>
          <p:spPr bwMode="auto">
            <a:xfrm>
              <a:off x="4735513" y="2949575"/>
              <a:ext cx="1139825" cy="2770188"/>
            </a:xfrm>
            <a:custGeom>
              <a:avLst/>
              <a:gdLst>
                <a:gd name="T0" fmla="*/ 4762 w 718"/>
                <a:gd name="T1" fmla="*/ 55563 h 1745"/>
                <a:gd name="T2" fmla="*/ 26988 w 718"/>
                <a:gd name="T3" fmla="*/ 25400 h 1745"/>
                <a:gd name="T4" fmla="*/ 55563 w 718"/>
                <a:gd name="T5" fmla="*/ 6350 h 1745"/>
                <a:gd name="T6" fmla="*/ 1063625 w 718"/>
                <a:gd name="T7" fmla="*/ 0 h 1745"/>
                <a:gd name="T8" fmla="*/ 1085850 w 718"/>
                <a:gd name="T9" fmla="*/ 0 h 1745"/>
                <a:gd name="T10" fmla="*/ 1109663 w 718"/>
                <a:gd name="T11" fmla="*/ 11113 h 1745"/>
                <a:gd name="T12" fmla="*/ 1128713 w 718"/>
                <a:gd name="T13" fmla="*/ 41275 h 1745"/>
                <a:gd name="T14" fmla="*/ 1139825 w 718"/>
                <a:gd name="T15" fmla="*/ 141288 h 1745"/>
                <a:gd name="T16" fmla="*/ 1139825 w 718"/>
                <a:gd name="T17" fmla="*/ 682625 h 1745"/>
                <a:gd name="T18" fmla="*/ 1135063 w 718"/>
                <a:gd name="T19" fmla="*/ 1252538 h 1745"/>
                <a:gd name="T20" fmla="*/ 1123950 w 718"/>
                <a:gd name="T21" fmla="*/ 1279525 h 1745"/>
                <a:gd name="T22" fmla="*/ 1098550 w 718"/>
                <a:gd name="T23" fmla="*/ 1304925 h 1745"/>
                <a:gd name="T24" fmla="*/ 1071563 w 718"/>
                <a:gd name="T25" fmla="*/ 1317625 h 1745"/>
                <a:gd name="T26" fmla="*/ 1044575 w 718"/>
                <a:gd name="T27" fmla="*/ 1317625 h 1745"/>
                <a:gd name="T28" fmla="*/ 1016000 w 718"/>
                <a:gd name="T29" fmla="*/ 1312863 h 1745"/>
                <a:gd name="T30" fmla="*/ 985838 w 718"/>
                <a:gd name="T31" fmla="*/ 1295400 h 1745"/>
                <a:gd name="T32" fmla="*/ 962025 w 718"/>
                <a:gd name="T33" fmla="*/ 1265238 h 1745"/>
                <a:gd name="T34" fmla="*/ 947738 w 718"/>
                <a:gd name="T35" fmla="*/ 1241425 h 1745"/>
                <a:gd name="T36" fmla="*/ 942975 w 718"/>
                <a:gd name="T37" fmla="*/ 366713 h 1745"/>
                <a:gd name="T38" fmla="*/ 923925 w 718"/>
                <a:gd name="T39" fmla="*/ 360363 h 1745"/>
                <a:gd name="T40" fmla="*/ 906463 w 718"/>
                <a:gd name="T41" fmla="*/ 366713 h 1745"/>
                <a:gd name="T42" fmla="*/ 898525 w 718"/>
                <a:gd name="T43" fmla="*/ 2682876 h 1745"/>
                <a:gd name="T44" fmla="*/ 882650 w 718"/>
                <a:gd name="T45" fmla="*/ 2709863 h 1745"/>
                <a:gd name="T46" fmla="*/ 846138 w 718"/>
                <a:gd name="T47" fmla="*/ 2740026 h 1745"/>
                <a:gd name="T48" fmla="*/ 793750 w 718"/>
                <a:gd name="T49" fmla="*/ 2765426 h 1745"/>
                <a:gd name="T50" fmla="*/ 760412 w 718"/>
                <a:gd name="T51" fmla="*/ 2770188 h 1745"/>
                <a:gd name="T52" fmla="*/ 725487 w 718"/>
                <a:gd name="T53" fmla="*/ 2768601 h 1745"/>
                <a:gd name="T54" fmla="*/ 695325 w 718"/>
                <a:gd name="T55" fmla="*/ 2757488 h 1745"/>
                <a:gd name="T56" fmla="*/ 647700 w 718"/>
                <a:gd name="T57" fmla="*/ 2724151 h 1745"/>
                <a:gd name="T58" fmla="*/ 617537 w 718"/>
                <a:gd name="T59" fmla="*/ 2693988 h 1745"/>
                <a:gd name="T60" fmla="*/ 608012 w 718"/>
                <a:gd name="T61" fmla="*/ 1260475 h 1745"/>
                <a:gd name="T62" fmla="*/ 585787 w 718"/>
                <a:gd name="T63" fmla="*/ 1252538 h 1745"/>
                <a:gd name="T64" fmla="*/ 563563 w 718"/>
                <a:gd name="T65" fmla="*/ 1254125 h 1745"/>
                <a:gd name="T66" fmla="*/ 541338 w 718"/>
                <a:gd name="T67" fmla="*/ 1263650 h 1745"/>
                <a:gd name="T68" fmla="*/ 534988 w 718"/>
                <a:gd name="T69" fmla="*/ 2690813 h 1745"/>
                <a:gd name="T70" fmla="*/ 514350 w 718"/>
                <a:gd name="T71" fmla="*/ 2720976 h 1745"/>
                <a:gd name="T72" fmla="*/ 469900 w 718"/>
                <a:gd name="T73" fmla="*/ 2751138 h 1745"/>
                <a:gd name="T74" fmla="*/ 436563 w 718"/>
                <a:gd name="T75" fmla="*/ 2765426 h 1745"/>
                <a:gd name="T76" fmla="*/ 395287 w 718"/>
                <a:gd name="T77" fmla="*/ 2770188 h 1745"/>
                <a:gd name="T78" fmla="*/ 354012 w 718"/>
                <a:gd name="T79" fmla="*/ 2768601 h 1745"/>
                <a:gd name="T80" fmla="*/ 320675 w 718"/>
                <a:gd name="T81" fmla="*/ 2757488 h 1745"/>
                <a:gd name="T82" fmla="*/ 293687 w 718"/>
                <a:gd name="T83" fmla="*/ 2740026 h 1745"/>
                <a:gd name="T84" fmla="*/ 263525 w 718"/>
                <a:gd name="T85" fmla="*/ 2701926 h 1745"/>
                <a:gd name="T86" fmla="*/ 247650 w 718"/>
                <a:gd name="T87" fmla="*/ 2665413 h 1745"/>
                <a:gd name="T88" fmla="*/ 241300 w 718"/>
                <a:gd name="T89" fmla="*/ 363538 h 1745"/>
                <a:gd name="T90" fmla="*/ 219075 w 718"/>
                <a:gd name="T91" fmla="*/ 355600 h 1745"/>
                <a:gd name="T92" fmla="*/ 200025 w 718"/>
                <a:gd name="T93" fmla="*/ 360363 h 1745"/>
                <a:gd name="T94" fmla="*/ 192087 w 718"/>
                <a:gd name="T95" fmla="*/ 1260475 h 1745"/>
                <a:gd name="T96" fmla="*/ 180975 w 718"/>
                <a:gd name="T97" fmla="*/ 1279525 h 1745"/>
                <a:gd name="T98" fmla="*/ 161925 w 718"/>
                <a:gd name="T99" fmla="*/ 1304925 h 1745"/>
                <a:gd name="T100" fmla="*/ 123825 w 718"/>
                <a:gd name="T101" fmla="*/ 1320800 h 1745"/>
                <a:gd name="T102" fmla="*/ 71437 w 718"/>
                <a:gd name="T103" fmla="*/ 1320800 h 1745"/>
                <a:gd name="T104" fmla="*/ 33338 w 718"/>
                <a:gd name="T105" fmla="*/ 1301750 h 1745"/>
                <a:gd name="T106" fmla="*/ 11112 w 718"/>
                <a:gd name="T107" fmla="*/ 1276350 h 1745"/>
                <a:gd name="T108" fmla="*/ 3175 w 718"/>
                <a:gd name="T109" fmla="*/ 1257300 h 174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18"/>
                <a:gd name="T166" fmla="*/ 0 h 1745"/>
                <a:gd name="T167" fmla="*/ 718 w 718"/>
                <a:gd name="T168" fmla="*/ 1745 h 174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18" h="1745">
                  <a:moveTo>
                    <a:pt x="0" y="40"/>
                  </a:moveTo>
                  <a:lnTo>
                    <a:pt x="3" y="35"/>
                  </a:lnTo>
                  <a:lnTo>
                    <a:pt x="10" y="23"/>
                  </a:lnTo>
                  <a:lnTo>
                    <a:pt x="17" y="16"/>
                  </a:lnTo>
                  <a:lnTo>
                    <a:pt x="24" y="11"/>
                  </a:lnTo>
                  <a:lnTo>
                    <a:pt x="35" y="4"/>
                  </a:lnTo>
                  <a:lnTo>
                    <a:pt x="48" y="0"/>
                  </a:lnTo>
                  <a:lnTo>
                    <a:pt x="670" y="0"/>
                  </a:lnTo>
                  <a:lnTo>
                    <a:pt x="677" y="0"/>
                  </a:lnTo>
                  <a:lnTo>
                    <a:pt x="684" y="0"/>
                  </a:lnTo>
                  <a:lnTo>
                    <a:pt x="691" y="4"/>
                  </a:lnTo>
                  <a:lnTo>
                    <a:pt x="699" y="7"/>
                  </a:lnTo>
                  <a:lnTo>
                    <a:pt x="706" y="16"/>
                  </a:lnTo>
                  <a:lnTo>
                    <a:pt x="711" y="26"/>
                  </a:lnTo>
                  <a:lnTo>
                    <a:pt x="717" y="42"/>
                  </a:lnTo>
                  <a:lnTo>
                    <a:pt x="718" y="89"/>
                  </a:lnTo>
                  <a:lnTo>
                    <a:pt x="718" y="179"/>
                  </a:lnTo>
                  <a:lnTo>
                    <a:pt x="718" y="430"/>
                  </a:lnTo>
                  <a:lnTo>
                    <a:pt x="717" y="782"/>
                  </a:lnTo>
                  <a:lnTo>
                    <a:pt x="715" y="789"/>
                  </a:lnTo>
                  <a:lnTo>
                    <a:pt x="711" y="797"/>
                  </a:lnTo>
                  <a:lnTo>
                    <a:pt x="708" y="806"/>
                  </a:lnTo>
                  <a:lnTo>
                    <a:pt x="701" y="815"/>
                  </a:lnTo>
                  <a:lnTo>
                    <a:pt x="692" y="822"/>
                  </a:lnTo>
                  <a:lnTo>
                    <a:pt x="682" y="829"/>
                  </a:lnTo>
                  <a:lnTo>
                    <a:pt x="675" y="830"/>
                  </a:lnTo>
                  <a:lnTo>
                    <a:pt x="668" y="830"/>
                  </a:lnTo>
                  <a:lnTo>
                    <a:pt x="658" y="830"/>
                  </a:lnTo>
                  <a:lnTo>
                    <a:pt x="649" y="830"/>
                  </a:lnTo>
                  <a:lnTo>
                    <a:pt x="640" y="827"/>
                  </a:lnTo>
                  <a:lnTo>
                    <a:pt x="634" y="825"/>
                  </a:lnTo>
                  <a:lnTo>
                    <a:pt x="621" y="816"/>
                  </a:lnTo>
                  <a:lnTo>
                    <a:pt x="611" y="808"/>
                  </a:lnTo>
                  <a:lnTo>
                    <a:pt x="606" y="797"/>
                  </a:lnTo>
                  <a:lnTo>
                    <a:pt x="601" y="790"/>
                  </a:lnTo>
                  <a:lnTo>
                    <a:pt x="597" y="782"/>
                  </a:lnTo>
                  <a:lnTo>
                    <a:pt x="597" y="232"/>
                  </a:lnTo>
                  <a:lnTo>
                    <a:pt x="594" y="231"/>
                  </a:lnTo>
                  <a:lnTo>
                    <a:pt x="587" y="227"/>
                  </a:lnTo>
                  <a:lnTo>
                    <a:pt x="582" y="227"/>
                  </a:lnTo>
                  <a:lnTo>
                    <a:pt x="576" y="229"/>
                  </a:lnTo>
                  <a:lnTo>
                    <a:pt x="571" y="231"/>
                  </a:lnTo>
                  <a:lnTo>
                    <a:pt x="566" y="238"/>
                  </a:lnTo>
                  <a:lnTo>
                    <a:pt x="566" y="1690"/>
                  </a:lnTo>
                  <a:lnTo>
                    <a:pt x="563" y="1699"/>
                  </a:lnTo>
                  <a:lnTo>
                    <a:pt x="556" y="1707"/>
                  </a:lnTo>
                  <a:lnTo>
                    <a:pt x="545" y="1716"/>
                  </a:lnTo>
                  <a:lnTo>
                    <a:pt x="533" y="1726"/>
                  </a:lnTo>
                  <a:lnTo>
                    <a:pt x="519" y="1735"/>
                  </a:lnTo>
                  <a:lnTo>
                    <a:pt x="500" y="1742"/>
                  </a:lnTo>
                  <a:lnTo>
                    <a:pt x="490" y="1744"/>
                  </a:lnTo>
                  <a:lnTo>
                    <a:pt x="479" y="1745"/>
                  </a:lnTo>
                  <a:lnTo>
                    <a:pt x="467" y="1745"/>
                  </a:lnTo>
                  <a:lnTo>
                    <a:pt x="457" y="1744"/>
                  </a:lnTo>
                  <a:lnTo>
                    <a:pt x="447" y="1740"/>
                  </a:lnTo>
                  <a:lnTo>
                    <a:pt x="438" y="1737"/>
                  </a:lnTo>
                  <a:lnTo>
                    <a:pt x="422" y="1728"/>
                  </a:lnTo>
                  <a:lnTo>
                    <a:pt x="408" y="1716"/>
                  </a:lnTo>
                  <a:lnTo>
                    <a:pt x="396" y="1705"/>
                  </a:lnTo>
                  <a:lnTo>
                    <a:pt x="389" y="1697"/>
                  </a:lnTo>
                  <a:lnTo>
                    <a:pt x="383" y="1686"/>
                  </a:lnTo>
                  <a:lnTo>
                    <a:pt x="383" y="794"/>
                  </a:lnTo>
                  <a:lnTo>
                    <a:pt x="379" y="792"/>
                  </a:lnTo>
                  <a:lnTo>
                    <a:pt x="369" y="789"/>
                  </a:lnTo>
                  <a:lnTo>
                    <a:pt x="362" y="789"/>
                  </a:lnTo>
                  <a:lnTo>
                    <a:pt x="355" y="790"/>
                  </a:lnTo>
                  <a:lnTo>
                    <a:pt x="348" y="792"/>
                  </a:lnTo>
                  <a:lnTo>
                    <a:pt x="341" y="796"/>
                  </a:lnTo>
                  <a:lnTo>
                    <a:pt x="341" y="1686"/>
                  </a:lnTo>
                  <a:lnTo>
                    <a:pt x="337" y="1695"/>
                  </a:lnTo>
                  <a:lnTo>
                    <a:pt x="332" y="1704"/>
                  </a:lnTo>
                  <a:lnTo>
                    <a:pt x="324" y="1714"/>
                  </a:lnTo>
                  <a:lnTo>
                    <a:pt x="312" y="1725"/>
                  </a:lnTo>
                  <a:lnTo>
                    <a:pt x="296" y="1733"/>
                  </a:lnTo>
                  <a:lnTo>
                    <a:pt x="287" y="1738"/>
                  </a:lnTo>
                  <a:lnTo>
                    <a:pt x="275" y="1742"/>
                  </a:lnTo>
                  <a:lnTo>
                    <a:pt x="263" y="1744"/>
                  </a:lnTo>
                  <a:lnTo>
                    <a:pt x="249" y="1745"/>
                  </a:lnTo>
                  <a:lnTo>
                    <a:pt x="235" y="1745"/>
                  </a:lnTo>
                  <a:lnTo>
                    <a:pt x="223" y="1744"/>
                  </a:lnTo>
                  <a:lnTo>
                    <a:pt x="213" y="1740"/>
                  </a:lnTo>
                  <a:lnTo>
                    <a:pt x="202" y="1737"/>
                  </a:lnTo>
                  <a:lnTo>
                    <a:pt x="194" y="1731"/>
                  </a:lnTo>
                  <a:lnTo>
                    <a:pt x="185" y="1726"/>
                  </a:lnTo>
                  <a:lnTo>
                    <a:pt x="173" y="1714"/>
                  </a:lnTo>
                  <a:lnTo>
                    <a:pt x="166" y="1702"/>
                  </a:lnTo>
                  <a:lnTo>
                    <a:pt x="159" y="1692"/>
                  </a:lnTo>
                  <a:lnTo>
                    <a:pt x="156" y="1679"/>
                  </a:lnTo>
                  <a:lnTo>
                    <a:pt x="156" y="231"/>
                  </a:lnTo>
                  <a:lnTo>
                    <a:pt x="152" y="229"/>
                  </a:lnTo>
                  <a:lnTo>
                    <a:pt x="144" y="224"/>
                  </a:lnTo>
                  <a:lnTo>
                    <a:pt x="138" y="224"/>
                  </a:lnTo>
                  <a:lnTo>
                    <a:pt x="133" y="224"/>
                  </a:lnTo>
                  <a:lnTo>
                    <a:pt x="126" y="227"/>
                  </a:lnTo>
                  <a:lnTo>
                    <a:pt x="121" y="232"/>
                  </a:lnTo>
                  <a:lnTo>
                    <a:pt x="121" y="794"/>
                  </a:lnTo>
                  <a:lnTo>
                    <a:pt x="119" y="801"/>
                  </a:lnTo>
                  <a:lnTo>
                    <a:pt x="114" y="806"/>
                  </a:lnTo>
                  <a:lnTo>
                    <a:pt x="109" y="815"/>
                  </a:lnTo>
                  <a:lnTo>
                    <a:pt x="102" y="822"/>
                  </a:lnTo>
                  <a:lnTo>
                    <a:pt x="92" y="829"/>
                  </a:lnTo>
                  <a:lnTo>
                    <a:pt x="78" y="832"/>
                  </a:lnTo>
                  <a:lnTo>
                    <a:pt x="62" y="834"/>
                  </a:lnTo>
                  <a:lnTo>
                    <a:pt x="45" y="832"/>
                  </a:lnTo>
                  <a:lnTo>
                    <a:pt x="31" y="827"/>
                  </a:lnTo>
                  <a:lnTo>
                    <a:pt x="21" y="820"/>
                  </a:lnTo>
                  <a:lnTo>
                    <a:pt x="12" y="811"/>
                  </a:lnTo>
                  <a:lnTo>
                    <a:pt x="7" y="804"/>
                  </a:lnTo>
                  <a:lnTo>
                    <a:pt x="3" y="797"/>
                  </a:lnTo>
                  <a:lnTo>
                    <a:pt x="2" y="792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  <p:sp>
          <p:nvSpPr>
            <p:cNvPr id="26" name="Freeform 55"/>
            <p:cNvSpPr>
              <a:spLocks/>
            </p:cNvSpPr>
            <p:nvPr/>
          </p:nvSpPr>
          <p:spPr bwMode="auto">
            <a:xfrm>
              <a:off x="4735513" y="2949575"/>
              <a:ext cx="1139825" cy="2770188"/>
            </a:xfrm>
            <a:custGeom>
              <a:avLst/>
              <a:gdLst>
                <a:gd name="T0" fmla="*/ 0 w 718"/>
                <a:gd name="T1" fmla="*/ 63500 h 1745"/>
                <a:gd name="T2" fmla="*/ 15875 w 718"/>
                <a:gd name="T3" fmla="*/ 36513 h 1745"/>
                <a:gd name="T4" fmla="*/ 38100 w 718"/>
                <a:gd name="T5" fmla="*/ 17463 h 1745"/>
                <a:gd name="T6" fmla="*/ 76200 w 718"/>
                <a:gd name="T7" fmla="*/ 0 h 1745"/>
                <a:gd name="T8" fmla="*/ 1074738 w 718"/>
                <a:gd name="T9" fmla="*/ 0 h 1745"/>
                <a:gd name="T10" fmla="*/ 1096963 w 718"/>
                <a:gd name="T11" fmla="*/ 6350 h 1745"/>
                <a:gd name="T12" fmla="*/ 1120775 w 718"/>
                <a:gd name="T13" fmla="*/ 25400 h 1745"/>
                <a:gd name="T14" fmla="*/ 1138238 w 718"/>
                <a:gd name="T15" fmla="*/ 66675 h 1745"/>
                <a:gd name="T16" fmla="*/ 1139825 w 718"/>
                <a:gd name="T17" fmla="*/ 244475 h 1745"/>
                <a:gd name="T18" fmla="*/ 1138238 w 718"/>
                <a:gd name="T19" fmla="*/ 1054100 h 1745"/>
                <a:gd name="T20" fmla="*/ 947738 w 718"/>
                <a:gd name="T21" fmla="*/ 368300 h 1745"/>
                <a:gd name="T22" fmla="*/ 931863 w 718"/>
                <a:gd name="T23" fmla="*/ 360363 h 1745"/>
                <a:gd name="T24" fmla="*/ 914400 w 718"/>
                <a:gd name="T25" fmla="*/ 363538 h 1745"/>
                <a:gd name="T26" fmla="*/ 898525 w 718"/>
                <a:gd name="T27" fmla="*/ 377825 h 1745"/>
                <a:gd name="T28" fmla="*/ 893763 w 718"/>
                <a:gd name="T29" fmla="*/ 2697163 h 1745"/>
                <a:gd name="T30" fmla="*/ 865188 w 718"/>
                <a:gd name="T31" fmla="*/ 2724151 h 1745"/>
                <a:gd name="T32" fmla="*/ 823913 w 718"/>
                <a:gd name="T33" fmla="*/ 2754313 h 1745"/>
                <a:gd name="T34" fmla="*/ 777875 w 718"/>
                <a:gd name="T35" fmla="*/ 2768601 h 1745"/>
                <a:gd name="T36" fmla="*/ 741362 w 718"/>
                <a:gd name="T37" fmla="*/ 2770188 h 1745"/>
                <a:gd name="T38" fmla="*/ 709612 w 718"/>
                <a:gd name="T39" fmla="*/ 2762251 h 1745"/>
                <a:gd name="T40" fmla="*/ 669925 w 718"/>
                <a:gd name="T41" fmla="*/ 2743201 h 1745"/>
                <a:gd name="T42" fmla="*/ 628650 w 718"/>
                <a:gd name="T43" fmla="*/ 2706688 h 1745"/>
                <a:gd name="T44" fmla="*/ 608012 w 718"/>
                <a:gd name="T45" fmla="*/ 2676526 h 1745"/>
                <a:gd name="T46" fmla="*/ 601662 w 718"/>
                <a:gd name="T47" fmla="*/ 1257300 h 1745"/>
                <a:gd name="T48" fmla="*/ 574675 w 718"/>
                <a:gd name="T49" fmla="*/ 1252538 h 1745"/>
                <a:gd name="T50" fmla="*/ 552450 w 718"/>
                <a:gd name="T51" fmla="*/ 1257300 h 1745"/>
                <a:gd name="T52" fmla="*/ 541338 w 718"/>
                <a:gd name="T53" fmla="*/ 2676526 h 1745"/>
                <a:gd name="T54" fmla="*/ 527050 w 718"/>
                <a:gd name="T55" fmla="*/ 2705101 h 1745"/>
                <a:gd name="T56" fmla="*/ 495300 w 718"/>
                <a:gd name="T57" fmla="*/ 2738438 h 1745"/>
                <a:gd name="T58" fmla="*/ 455613 w 718"/>
                <a:gd name="T59" fmla="*/ 2759076 h 1745"/>
                <a:gd name="T60" fmla="*/ 417513 w 718"/>
                <a:gd name="T61" fmla="*/ 2768601 h 1745"/>
                <a:gd name="T62" fmla="*/ 373062 w 718"/>
                <a:gd name="T63" fmla="*/ 2770188 h 1745"/>
                <a:gd name="T64" fmla="*/ 338137 w 718"/>
                <a:gd name="T65" fmla="*/ 2762251 h 1745"/>
                <a:gd name="T66" fmla="*/ 307975 w 718"/>
                <a:gd name="T67" fmla="*/ 2747963 h 1745"/>
                <a:gd name="T68" fmla="*/ 274638 w 718"/>
                <a:gd name="T69" fmla="*/ 2720976 h 1745"/>
                <a:gd name="T70" fmla="*/ 252413 w 718"/>
                <a:gd name="T71" fmla="*/ 2686051 h 1745"/>
                <a:gd name="T72" fmla="*/ 247650 w 718"/>
                <a:gd name="T73" fmla="*/ 366713 h 1745"/>
                <a:gd name="T74" fmla="*/ 228600 w 718"/>
                <a:gd name="T75" fmla="*/ 355600 h 1745"/>
                <a:gd name="T76" fmla="*/ 211138 w 718"/>
                <a:gd name="T77" fmla="*/ 355600 h 1745"/>
                <a:gd name="T78" fmla="*/ 192087 w 718"/>
                <a:gd name="T79" fmla="*/ 368300 h 1745"/>
                <a:gd name="T80" fmla="*/ 3175 w 718"/>
                <a:gd name="T81" fmla="*/ 1046163 h 174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18"/>
                <a:gd name="T124" fmla="*/ 0 h 1745"/>
                <a:gd name="T125" fmla="*/ 718 w 718"/>
                <a:gd name="T126" fmla="*/ 1745 h 174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18" h="1745">
                  <a:moveTo>
                    <a:pt x="2" y="659"/>
                  </a:moveTo>
                  <a:lnTo>
                    <a:pt x="0" y="40"/>
                  </a:lnTo>
                  <a:lnTo>
                    <a:pt x="3" y="35"/>
                  </a:lnTo>
                  <a:lnTo>
                    <a:pt x="10" y="23"/>
                  </a:lnTo>
                  <a:lnTo>
                    <a:pt x="17" y="16"/>
                  </a:lnTo>
                  <a:lnTo>
                    <a:pt x="24" y="11"/>
                  </a:lnTo>
                  <a:lnTo>
                    <a:pt x="35" y="4"/>
                  </a:lnTo>
                  <a:lnTo>
                    <a:pt x="48" y="0"/>
                  </a:lnTo>
                  <a:lnTo>
                    <a:pt x="670" y="0"/>
                  </a:lnTo>
                  <a:lnTo>
                    <a:pt x="677" y="0"/>
                  </a:lnTo>
                  <a:lnTo>
                    <a:pt x="684" y="0"/>
                  </a:lnTo>
                  <a:lnTo>
                    <a:pt x="691" y="4"/>
                  </a:lnTo>
                  <a:lnTo>
                    <a:pt x="699" y="7"/>
                  </a:lnTo>
                  <a:lnTo>
                    <a:pt x="706" y="16"/>
                  </a:lnTo>
                  <a:lnTo>
                    <a:pt x="711" y="26"/>
                  </a:lnTo>
                  <a:lnTo>
                    <a:pt x="717" y="42"/>
                  </a:lnTo>
                  <a:lnTo>
                    <a:pt x="717" y="80"/>
                  </a:lnTo>
                  <a:lnTo>
                    <a:pt x="718" y="154"/>
                  </a:lnTo>
                  <a:lnTo>
                    <a:pt x="718" y="366"/>
                  </a:lnTo>
                  <a:lnTo>
                    <a:pt x="717" y="664"/>
                  </a:lnTo>
                  <a:lnTo>
                    <a:pt x="597" y="667"/>
                  </a:lnTo>
                  <a:lnTo>
                    <a:pt x="597" y="232"/>
                  </a:lnTo>
                  <a:lnTo>
                    <a:pt x="594" y="231"/>
                  </a:lnTo>
                  <a:lnTo>
                    <a:pt x="587" y="227"/>
                  </a:lnTo>
                  <a:lnTo>
                    <a:pt x="582" y="227"/>
                  </a:lnTo>
                  <a:lnTo>
                    <a:pt x="576" y="229"/>
                  </a:lnTo>
                  <a:lnTo>
                    <a:pt x="571" y="231"/>
                  </a:lnTo>
                  <a:lnTo>
                    <a:pt x="566" y="238"/>
                  </a:lnTo>
                  <a:lnTo>
                    <a:pt x="566" y="1690"/>
                  </a:lnTo>
                  <a:lnTo>
                    <a:pt x="563" y="1699"/>
                  </a:lnTo>
                  <a:lnTo>
                    <a:pt x="556" y="1707"/>
                  </a:lnTo>
                  <a:lnTo>
                    <a:pt x="545" y="1716"/>
                  </a:lnTo>
                  <a:lnTo>
                    <a:pt x="533" y="1726"/>
                  </a:lnTo>
                  <a:lnTo>
                    <a:pt x="519" y="1735"/>
                  </a:lnTo>
                  <a:lnTo>
                    <a:pt x="500" y="1742"/>
                  </a:lnTo>
                  <a:lnTo>
                    <a:pt x="490" y="1744"/>
                  </a:lnTo>
                  <a:lnTo>
                    <a:pt x="479" y="1745"/>
                  </a:lnTo>
                  <a:lnTo>
                    <a:pt x="467" y="1745"/>
                  </a:lnTo>
                  <a:lnTo>
                    <a:pt x="457" y="1744"/>
                  </a:lnTo>
                  <a:lnTo>
                    <a:pt x="447" y="1740"/>
                  </a:lnTo>
                  <a:lnTo>
                    <a:pt x="438" y="1737"/>
                  </a:lnTo>
                  <a:lnTo>
                    <a:pt x="422" y="1728"/>
                  </a:lnTo>
                  <a:lnTo>
                    <a:pt x="408" y="1716"/>
                  </a:lnTo>
                  <a:lnTo>
                    <a:pt x="396" y="1705"/>
                  </a:lnTo>
                  <a:lnTo>
                    <a:pt x="389" y="1697"/>
                  </a:lnTo>
                  <a:lnTo>
                    <a:pt x="383" y="1686"/>
                  </a:lnTo>
                  <a:lnTo>
                    <a:pt x="383" y="794"/>
                  </a:lnTo>
                  <a:lnTo>
                    <a:pt x="379" y="792"/>
                  </a:lnTo>
                  <a:lnTo>
                    <a:pt x="369" y="789"/>
                  </a:lnTo>
                  <a:lnTo>
                    <a:pt x="362" y="789"/>
                  </a:lnTo>
                  <a:lnTo>
                    <a:pt x="355" y="790"/>
                  </a:lnTo>
                  <a:lnTo>
                    <a:pt x="348" y="792"/>
                  </a:lnTo>
                  <a:lnTo>
                    <a:pt x="341" y="796"/>
                  </a:lnTo>
                  <a:lnTo>
                    <a:pt x="341" y="1686"/>
                  </a:lnTo>
                  <a:lnTo>
                    <a:pt x="337" y="1695"/>
                  </a:lnTo>
                  <a:lnTo>
                    <a:pt x="332" y="1704"/>
                  </a:lnTo>
                  <a:lnTo>
                    <a:pt x="324" y="1714"/>
                  </a:lnTo>
                  <a:lnTo>
                    <a:pt x="312" y="1725"/>
                  </a:lnTo>
                  <a:lnTo>
                    <a:pt x="296" y="1733"/>
                  </a:lnTo>
                  <a:lnTo>
                    <a:pt x="287" y="1738"/>
                  </a:lnTo>
                  <a:lnTo>
                    <a:pt x="275" y="1742"/>
                  </a:lnTo>
                  <a:lnTo>
                    <a:pt x="263" y="1744"/>
                  </a:lnTo>
                  <a:lnTo>
                    <a:pt x="249" y="1745"/>
                  </a:lnTo>
                  <a:lnTo>
                    <a:pt x="235" y="1745"/>
                  </a:lnTo>
                  <a:lnTo>
                    <a:pt x="223" y="1744"/>
                  </a:lnTo>
                  <a:lnTo>
                    <a:pt x="213" y="1740"/>
                  </a:lnTo>
                  <a:lnTo>
                    <a:pt x="202" y="1737"/>
                  </a:lnTo>
                  <a:lnTo>
                    <a:pt x="194" y="1731"/>
                  </a:lnTo>
                  <a:lnTo>
                    <a:pt x="185" y="1726"/>
                  </a:lnTo>
                  <a:lnTo>
                    <a:pt x="173" y="1714"/>
                  </a:lnTo>
                  <a:lnTo>
                    <a:pt x="166" y="1702"/>
                  </a:lnTo>
                  <a:lnTo>
                    <a:pt x="159" y="1692"/>
                  </a:lnTo>
                  <a:lnTo>
                    <a:pt x="156" y="1679"/>
                  </a:lnTo>
                  <a:lnTo>
                    <a:pt x="156" y="231"/>
                  </a:lnTo>
                  <a:lnTo>
                    <a:pt x="152" y="229"/>
                  </a:lnTo>
                  <a:lnTo>
                    <a:pt x="144" y="224"/>
                  </a:lnTo>
                  <a:lnTo>
                    <a:pt x="138" y="224"/>
                  </a:lnTo>
                  <a:lnTo>
                    <a:pt x="133" y="224"/>
                  </a:lnTo>
                  <a:lnTo>
                    <a:pt x="126" y="227"/>
                  </a:lnTo>
                  <a:lnTo>
                    <a:pt x="121" y="232"/>
                  </a:lnTo>
                  <a:lnTo>
                    <a:pt x="121" y="659"/>
                  </a:lnTo>
                  <a:lnTo>
                    <a:pt x="2" y="6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  <p:sp>
          <p:nvSpPr>
            <p:cNvPr id="27" name="Freeform 56"/>
            <p:cNvSpPr>
              <a:spLocks/>
            </p:cNvSpPr>
            <p:nvPr/>
          </p:nvSpPr>
          <p:spPr bwMode="auto">
            <a:xfrm>
              <a:off x="4894264" y="2025650"/>
              <a:ext cx="815975" cy="514350"/>
            </a:xfrm>
            <a:custGeom>
              <a:avLst/>
              <a:gdLst>
                <a:gd name="T0" fmla="*/ 0 w 514"/>
                <a:gd name="T1" fmla="*/ 330200 h 324"/>
                <a:gd name="T2" fmla="*/ 814388 w 514"/>
                <a:gd name="T3" fmla="*/ 514350 h 324"/>
                <a:gd name="T4" fmla="*/ 815975 w 514"/>
                <a:gd name="T5" fmla="*/ 479425 h 324"/>
                <a:gd name="T6" fmla="*/ 687387 w 514"/>
                <a:gd name="T7" fmla="*/ 341312 h 324"/>
                <a:gd name="T8" fmla="*/ 704850 w 514"/>
                <a:gd name="T9" fmla="*/ 96837 h 324"/>
                <a:gd name="T10" fmla="*/ 484187 w 514"/>
                <a:gd name="T11" fmla="*/ 79375 h 324"/>
                <a:gd name="T12" fmla="*/ 338137 w 514"/>
                <a:gd name="T13" fmla="*/ 0 h 324"/>
                <a:gd name="T14" fmla="*/ 212725 w 514"/>
                <a:gd name="T15" fmla="*/ 252413 h 324"/>
                <a:gd name="T16" fmla="*/ 6350 w 514"/>
                <a:gd name="T17" fmla="*/ 303212 h 324"/>
                <a:gd name="T18" fmla="*/ 0 w 514"/>
                <a:gd name="T19" fmla="*/ 330200 h 3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14"/>
                <a:gd name="T31" fmla="*/ 0 h 324"/>
                <a:gd name="T32" fmla="*/ 514 w 514"/>
                <a:gd name="T33" fmla="*/ 324 h 3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14" h="324">
                  <a:moveTo>
                    <a:pt x="0" y="208"/>
                  </a:moveTo>
                  <a:lnTo>
                    <a:pt x="513" y="324"/>
                  </a:lnTo>
                  <a:lnTo>
                    <a:pt x="514" y="302"/>
                  </a:lnTo>
                  <a:lnTo>
                    <a:pt x="433" y="215"/>
                  </a:lnTo>
                  <a:lnTo>
                    <a:pt x="444" y="61"/>
                  </a:lnTo>
                  <a:lnTo>
                    <a:pt x="305" y="50"/>
                  </a:lnTo>
                  <a:lnTo>
                    <a:pt x="213" y="0"/>
                  </a:lnTo>
                  <a:lnTo>
                    <a:pt x="134" y="159"/>
                  </a:lnTo>
                  <a:lnTo>
                    <a:pt x="4" y="191"/>
                  </a:lnTo>
                  <a:lnTo>
                    <a:pt x="0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  <p:sp>
          <p:nvSpPr>
            <p:cNvPr id="28" name="Freeform 57"/>
            <p:cNvSpPr>
              <a:spLocks/>
            </p:cNvSpPr>
            <p:nvPr/>
          </p:nvSpPr>
          <p:spPr bwMode="auto">
            <a:xfrm>
              <a:off x="5130800" y="2259013"/>
              <a:ext cx="431800" cy="104775"/>
            </a:xfrm>
            <a:custGeom>
              <a:avLst/>
              <a:gdLst>
                <a:gd name="T0" fmla="*/ 7937 w 272"/>
                <a:gd name="T1" fmla="*/ 0 h 66"/>
                <a:gd name="T2" fmla="*/ 44450 w 272"/>
                <a:gd name="T3" fmla="*/ 14287 h 66"/>
                <a:gd name="T4" fmla="*/ 88900 w 272"/>
                <a:gd name="T5" fmla="*/ 25400 h 66"/>
                <a:gd name="T6" fmla="*/ 142875 w 272"/>
                <a:gd name="T7" fmla="*/ 39687 h 66"/>
                <a:gd name="T8" fmla="*/ 206375 w 272"/>
                <a:gd name="T9" fmla="*/ 55562 h 66"/>
                <a:gd name="T10" fmla="*/ 277812 w 272"/>
                <a:gd name="T11" fmla="*/ 66675 h 66"/>
                <a:gd name="T12" fmla="*/ 352425 w 272"/>
                <a:gd name="T13" fmla="*/ 77787 h 66"/>
                <a:gd name="T14" fmla="*/ 428625 w 272"/>
                <a:gd name="T15" fmla="*/ 82550 h 66"/>
                <a:gd name="T16" fmla="*/ 431800 w 272"/>
                <a:gd name="T17" fmla="*/ 104775 h 66"/>
                <a:gd name="T18" fmla="*/ 393700 w 272"/>
                <a:gd name="T19" fmla="*/ 101600 h 66"/>
                <a:gd name="T20" fmla="*/ 352425 w 272"/>
                <a:gd name="T21" fmla="*/ 100012 h 66"/>
                <a:gd name="T22" fmla="*/ 296862 w 272"/>
                <a:gd name="T23" fmla="*/ 93662 h 66"/>
                <a:gd name="T24" fmla="*/ 231775 w 272"/>
                <a:gd name="T25" fmla="*/ 82550 h 66"/>
                <a:gd name="T26" fmla="*/ 157162 w 272"/>
                <a:gd name="T27" fmla="*/ 69850 h 66"/>
                <a:gd name="T28" fmla="*/ 79375 w 272"/>
                <a:gd name="T29" fmla="*/ 47625 h 66"/>
                <a:gd name="T30" fmla="*/ 38100 w 272"/>
                <a:gd name="T31" fmla="*/ 36512 h 66"/>
                <a:gd name="T32" fmla="*/ 0 w 272"/>
                <a:gd name="T33" fmla="*/ 19050 h 66"/>
                <a:gd name="T34" fmla="*/ 7937 w 272"/>
                <a:gd name="T35" fmla="*/ 0 h 6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72"/>
                <a:gd name="T55" fmla="*/ 0 h 66"/>
                <a:gd name="T56" fmla="*/ 272 w 272"/>
                <a:gd name="T57" fmla="*/ 66 h 6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72" h="66">
                  <a:moveTo>
                    <a:pt x="5" y="0"/>
                  </a:moveTo>
                  <a:lnTo>
                    <a:pt x="28" y="9"/>
                  </a:lnTo>
                  <a:lnTo>
                    <a:pt x="56" y="16"/>
                  </a:lnTo>
                  <a:lnTo>
                    <a:pt x="90" y="25"/>
                  </a:lnTo>
                  <a:lnTo>
                    <a:pt x="130" y="35"/>
                  </a:lnTo>
                  <a:lnTo>
                    <a:pt x="175" y="42"/>
                  </a:lnTo>
                  <a:lnTo>
                    <a:pt x="222" y="49"/>
                  </a:lnTo>
                  <a:lnTo>
                    <a:pt x="270" y="52"/>
                  </a:lnTo>
                  <a:lnTo>
                    <a:pt x="272" y="66"/>
                  </a:lnTo>
                  <a:lnTo>
                    <a:pt x="248" y="64"/>
                  </a:lnTo>
                  <a:lnTo>
                    <a:pt x="222" y="63"/>
                  </a:lnTo>
                  <a:lnTo>
                    <a:pt x="187" y="59"/>
                  </a:lnTo>
                  <a:lnTo>
                    <a:pt x="146" y="52"/>
                  </a:lnTo>
                  <a:lnTo>
                    <a:pt x="99" y="44"/>
                  </a:lnTo>
                  <a:lnTo>
                    <a:pt x="50" y="30"/>
                  </a:lnTo>
                  <a:lnTo>
                    <a:pt x="24" y="23"/>
                  </a:lnTo>
                  <a:lnTo>
                    <a:pt x="0" y="1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  <p:sp>
          <p:nvSpPr>
            <p:cNvPr id="29" name="Freeform 58"/>
            <p:cNvSpPr>
              <a:spLocks/>
            </p:cNvSpPr>
            <p:nvPr/>
          </p:nvSpPr>
          <p:spPr bwMode="auto">
            <a:xfrm>
              <a:off x="5340350" y="5511800"/>
              <a:ext cx="481013" cy="219075"/>
            </a:xfrm>
            <a:custGeom>
              <a:avLst/>
              <a:gdLst>
                <a:gd name="T0" fmla="*/ 298450 w 303"/>
                <a:gd name="T1" fmla="*/ 0 h 138"/>
                <a:gd name="T2" fmla="*/ 474663 w 303"/>
                <a:gd name="T3" fmla="*/ 125412 h 138"/>
                <a:gd name="T4" fmla="*/ 481013 w 303"/>
                <a:gd name="T5" fmla="*/ 206375 h 138"/>
                <a:gd name="T6" fmla="*/ 120650 w 303"/>
                <a:gd name="T7" fmla="*/ 219075 h 138"/>
                <a:gd name="T8" fmla="*/ 84138 w 303"/>
                <a:gd name="T9" fmla="*/ 192087 h 138"/>
                <a:gd name="T10" fmla="*/ 74613 w 303"/>
                <a:gd name="T11" fmla="*/ 219075 h 138"/>
                <a:gd name="T12" fmla="*/ 0 w 303"/>
                <a:gd name="T13" fmla="*/ 214313 h 138"/>
                <a:gd name="T14" fmla="*/ 0 w 303"/>
                <a:gd name="T15" fmla="*/ 31750 h 138"/>
                <a:gd name="T16" fmla="*/ 298450 w 303"/>
                <a:gd name="T17" fmla="*/ 0 h 13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03"/>
                <a:gd name="T28" fmla="*/ 0 h 138"/>
                <a:gd name="T29" fmla="*/ 303 w 303"/>
                <a:gd name="T30" fmla="*/ 138 h 13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03" h="138">
                  <a:moveTo>
                    <a:pt x="188" y="0"/>
                  </a:moveTo>
                  <a:lnTo>
                    <a:pt x="299" y="79"/>
                  </a:lnTo>
                  <a:lnTo>
                    <a:pt x="303" y="130"/>
                  </a:lnTo>
                  <a:lnTo>
                    <a:pt x="76" y="138"/>
                  </a:lnTo>
                  <a:lnTo>
                    <a:pt x="53" y="121"/>
                  </a:lnTo>
                  <a:lnTo>
                    <a:pt x="47" y="138"/>
                  </a:lnTo>
                  <a:lnTo>
                    <a:pt x="0" y="135"/>
                  </a:lnTo>
                  <a:lnTo>
                    <a:pt x="0" y="20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F4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  <p:sp>
          <p:nvSpPr>
            <p:cNvPr id="30" name="Freeform 59"/>
            <p:cNvSpPr>
              <a:spLocks/>
            </p:cNvSpPr>
            <p:nvPr/>
          </p:nvSpPr>
          <p:spPr bwMode="auto">
            <a:xfrm>
              <a:off x="4799013" y="5511800"/>
              <a:ext cx="481013" cy="219075"/>
            </a:xfrm>
            <a:custGeom>
              <a:avLst/>
              <a:gdLst>
                <a:gd name="T0" fmla="*/ 180975 w 303"/>
                <a:gd name="T1" fmla="*/ 0 h 138"/>
                <a:gd name="T2" fmla="*/ 4763 w 303"/>
                <a:gd name="T3" fmla="*/ 125412 h 138"/>
                <a:gd name="T4" fmla="*/ 0 w 303"/>
                <a:gd name="T5" fmla="*/ 206375 h 138"/>
                <a:gd name="T6" fmla="*/ 360363 w 303"/>
                <a:gd name="T7" fmla="*/ 219075 h 138"/>
                <a:gd name="T8" fmla="*/ 395288 w 303"/>
                <a:gd name="T9" fmla="*/ 192087 h 138"/>
                <a:gd name="T10" fmla="*/ 406400 w 303"/>
                <a:gd name="T11" fmla="*/ 219075 h 138"/>
                <a:gd name="T12" fmla="*/ 481013 w 303"/>
                <a:gd name="T13" fmla="*/ 214313 h 138"/>
                <a:gd name="T14" fmla="*/ 481013 w 303"/>
                <a:gd name="T15" fmla="*/ 31750 h 138"/>
                <a:gd name="T16" fmla="*/ 180975 w 303"/>
                <a:gd name="T17" fmla="*/ 0 h 13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03"/>
                <a:gd name="T28" fmla="*/ 0 h 138"/>
                <a:gd name="T29" fmla="*/ 303 w 303"/>
                <a:gd name="T30" fmla="*/ 138 h 13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03" h="138">
                  <a:moveTo>
                    <a:pt x="114" y="0"/>
                  </a:moveTo>
                  <a:lnTo>
                    <a:pt x="3" y="79"/>
                  </a:lnTo>
                  <a:lnTo>
                    <a:pt x="0" y="130"/>
                  </a:lnTo>
                  <a:lnTo>
                    <a:pt x="227" y="138"/>
                  </a:lnTo>
                  <a:lnTo>
                    <a:pt x="249" y="121"/>
                  </a:lnTo>
                  <a:lnTo>
                    <a:pt x="256" y="138"/>
                  </a:lnTo>
                  <a:lnTo>
                    <a:pt x="303" y="135"/>
                  </a:lnTo>
                  <a:lnTo>
                    <a:pt x="303" y="20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4F4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  <p:sp>
          <p:nvSpPr>
            <p:cNvPr id="31" name="Freeform 60"/>
            <p:cNvSpPr>
              <a:spLocks/>
            </p:cNvSpPr>
            <p:nvPr/>
          </p:nvSpPr>
          <p:spPr bwMode="auto">
            <a:xfrm>
              <a:off x="5675313" y="3917950"/>
              <a:ext cx="211138" cy="90488"/>
            </a:xfrm>
            <a:custGeom>
              <a:avLst/>
              <a:gdLst>
                <a:gd name="T0" fmla="*/ 4763 w 133"/>
                <a:gd name="T1" fmla="*/ 0 h 57"/>
                <a:gd name="T2" fmla="*/ 203200 w 133"/>
                <a:gd name="T3" fmla="*/ 22225 h 57"/>
                <a:gd name="T4" fmla="*/ 211138 w 133"/>
                <a:gd name="T5" fmla="*/ 82550 h 57"/>
                <a:gd name="T6" fmla="*/ 0 w 133"/>
                <a:gd name="T7" fmla="*/ 90488 h 57"/>
                <a:gd name="T8" fmla="*/ 4763 w 133"/>
                <a:gd name="T9" fmla="*/ 0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3"/>
                <a:gd name="T16" fmla="*/ 0 h 57"/>
                <a:gd name="T17" fmla="*/ 133 w 133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3" h="57">
                  <a:moveTo>
                    <a:pt x="3" y="0"/>
                  </a:moveTo>
                  <a:lnTo>
                    <a:pt x="128" y="14"/>
                  </a:lnTo>
                  <a:lnTo>
                    <a:pt x="133" y="52"/>
                  </a:lnTo>
                  <a:lnTo>
                    <a:pt x="0" y="5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  <p:sp>
          <p:nvSpPr>
            <p:cNvPr id="32" name="Freeform 61"/>
            <p:cNvSpPr>
              <a:spLocks/>
            </p:cNvSpPr>
            <p:nvPr/>
          </p:nvSpPr>
          <p:spPr bwMode="auto">
            <a:xfrm>
              <a:off x="4724400" y="3917950"/>
              <a:ext cx="211138" cy="90488"/>
            </a:xfrm>
            <a:custGeom>
              <a:avLst/>
              <a:gdLst>
                <a:gd name="T0" fmla="*/ 206375 w 133"/>
                <a:gd name="T1" fmla="*/ 0 h 57"/>
                <a:gd name="T2" fmla="*/ 7938 w 133"/>
                <a:gd name="T3" fmla="*/ 22225 h 57"/>
                <a:gd name="T4" fmla="*/ 0 w 133"/>
                <a:gd name="T5" fmla="*/ 82550 h 57"/>
                <a:gd name="T6" fmla="*/ 211138 w 133"/>
                <a:gd name="T7" fmla="*/ 90488 h 57"/>
                <a:gd name="T8" fmla="*/ 206375 w 133"/>
                <a:gd name="T9" fmla="*/ 0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3"/>
                <a:gd name="T16" fmla="*/ 0 h 57"/>
                <a:gd name="T17" fmla="*/ 133 w 133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3" h="57">
                  <a:moveTo>
                    <a:pt x="130" y="0"/>
                  </a:moveTo>
                  <a:lnTo>
                    <a:pt x="5" y="14"/>
                  </a:lnTo>
                  <a:lnTo>
                    <a:pt x="0" y="52"/>
                  </a:lnTo>
                  <a:lnTo>
                    <a:pt x="133" y="57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  <p:sp>
          <p:nvSpPr>
            <p:cNvPr id="33" name="Freeform 62"/>
            <p:cNvSpPr>
              <a:spLocks/>
            </p:cNvSpPr>
            <p:nvPr/>
          </p:nvSpPr>
          <p:spPr bwMode="auto">
            <a:xfrm>
              <a:off x="5111750" y="2971800"/>
              <a:ext cx="379413" cy="573088"/>
            </a:xfrm>
            <a:custGeom>
              <a:avLst/>
              <a:gdLst>
                <a:gd name="T0" fmla="*/ 0 w 239"/>
                <a:gd name="T1" fmla="*/ 0 h 361"/>
                <a:gd name="T2" fmla="*/ 198438 w 239"/>
                <a:gd name="T3" fmla="*/ 573088 h 361"/>
                <a:gd name="T4" fmla="*/ 379413 w 239"/>
                <a:gd name="T5" fmla="*/ 0 h 361"/>
                <a:gd name="T6" fmla="*/ 0 w 239"/>
                <a:gd name="T7" fmla="*/ 0 h 36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9"/>
                <a:gd name="T13" fmla="*/ 0 h 361"/>
                <a:gd name="T14" fmla="*/ 239 w 239"/>
                <a:gd name="T15" fmla="*/ 361 h 36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9" h="361">
                  <a:moveTo>
                    <a:pt x="0" y="0"/>
                  </a:moveTo>
                  <a:lnTo>
                    <a:pt x="125" y="361"/>
                  </a:lnTo>
                  <a:lnTo>
                    <a:pt x="23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  <p:sp>
          <p:nvSpPr>
            <p:cNvPr id="34" name="Freeform 63"/>
            <p:cNvSpPr>
              <a:spLocks/>
            </p:cNvSpPr>
            <p:nvPr/>
          </p:nvSpPr>
          <p:spPr bwMode="auto">
            <a:xfrm>
              <a:off x="5287963" y="3040063"/>
              <a:ext cx="52388" cy="52388"/>
            </a:xfrm>
            <a:custGeom>
              <a:avLst/>
              <a:gdLst>
                <a:gd name="T0" fmla="*/ 52388 w 33"/>
                <a:gd name="T1" fmla="*/ 25400 h 33"/>
                <a:gd name="T2" fmla="*/ 49213 w 33"/>
                <a:gd name="T3" fmla="*/ 36513 h 33"/>
                <a:gd name="T4" fmla="*/ 44450 w 33"/>
                <a:gd name="T5" fmla="*/ 44450 h 33"/>
                <a:gd name="T6" fmla="*/ 34925 w 33"/>
                <a:gd name="T7" fmla="*/ 50800 h 33"/>
                <a:gd name="T8" fmla="*/ 23813 w 33"/>
                <a:gd name="T9" fmla="*/ 52388 h 33"/>
                <a:gd name="T10" fmla="*/ 15875 w 33"/>
                <a:gd name="T11" fmla="*/ 50800 h 33"/>
                <a:gd name="T12" fmla="*/ 4763 w 33"/>
                <a:gd name="T13" fmla="*/ 44450 h 33"/>
                <a:gd name="T14" fmla="*/ 0 w 33"/>
                <a:gd name="T15" fmla="*/ 36513 h 33"/>
                <a:gd name="T16" fmla="*/ 0 w 33"/>
                <a:gd name="T17" fmla="*/ 25400 h 33"/>
                <a:gd name="T18" fmla="*/ 0 w 33"/>
                <a:gd name="T19" fmla="*/ 17463 h 33"/>
                <a:gd name="T20" fmla="*/ 4763 w 33"/>
                <a:gd name="T21" fmla="*/ 6350 h 33"/>
                <a:gd name="T22" fmla="*/ 15875 w 33"/>
                <a:gd name="T23" fmla="*/ 0 h 33"/>
                <a:gd name="T24" fmla="*/ 23813 w 33"/>
                <a:gd name="T25" fmla="*/ 0 h 33"/>
                <a:gd name="T26" fmla="*/ 34925 w 33"/>
                <a:gd name="T27" fmla="*/ 0 h 33"/>
                <a:gd name="T28" fmla="*/ 44450 w 33"/>
                <a:gd name="T29" fmla="*/ 6350 h 33"/>
                <a:gd name="T30" fmla="*/ 49213 w 33"/>
                <a:gd name="T31" fmla="*/ 17463 h 33"/>
                <a:gd name="T32" fmla="*/ 52388 w 33"/>
                <a:gd name="T33" fmla="*/ 25400 h 3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3"/>
                <a:gd name="T52" fmla="*/ 0 h 33"/>
                <a:gd name="T53" fmla="*/ 33 w 33"/>
                <a:gd name="T54" fmla="*/ 33 h 3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3" h="33">
                  <a:moveTo>
                    <a:pt x="33" y="16"/>
                  </a:moveTo>
                  <a:lnTo>
                    <a:pt x="31" y="23"/>
                  </a:lnTo>
                  <a:lnTo>
                    <a:pt x="28" y="28"/>
                  </a:lnTo>
                  <a:lnTo>
                    <a:pt x="22" y="32"/>
                  </a:lnTo>
                  <a:lnTo>
                    <a:pt x="15" y="33"/>
                  </a:lnTo>
                  <a:lnTo>
                    <a:pt x="10" y="32"/>
                  </a:lnTo>
                  <a:lnTo>
                    <a:pt x="3" y="28"/>
                  </a:lnTo>
                  <a:lnTo>
                    <a:pt x="0" y="23"/>
                  </a:lnTo>
                  <a:lnTo>
                    <a:pt x="0" y="16"/>
                  </a:lnTo>
                  <a:lnTo>
                    <a:pt x="0" y="11"/>
                  </a:lnTo>
                  <a:lnTo>
                    <a:pt x="3" y="4"/>
                  </a:lnTo>
                  <a:lnTo>
                    <a:pt x="10" y="0"/>
                  </a:lnTo>
                  <a:lnTo>
                    <a:pt x="15" y="0"/>
                  </a:lnTo>
                  <a:lnTo>
                    <a:pt x="22" y="0"/>
                  </a:lnTo>
                  <a:lnTo>
                    <a:pt x="28" y="4"/>
                  </a:lnTo>
                  <a:lnTo>
                    <a:pt x="31" y="11"/>
                  </a:lnTo>
                  <a:lnTo>
                    <a:pt x="33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  <p:sp>
          <p:nvSpPr>
            <p:cNvPr id="35" name="Freeform 64"/>
            <p:cNvSpPr>
              <a:spLocks/>
            </p:cNvSpPr>
            <p:nvPr/>
          </p:nvSpPr>
          <p:spPr bwMode="auto">
            <a:xfrm>
              <a:off x="5287963" y="3154363"/>
              <a:ext cx="52388" cy="53975"/>
            </a:xfrm>
            <a:custGeom>
              <a:avLst/>
              <a:gdLst>
                <a:gd name="T0" fmla="*/ 52388 w 33"/>
                <a:gd name="T1" fmla="*/ 26988 h 34"/>
                <a:gd name="T2" fmla="*/ 49213 w 33"/>
                <a:gd name="T3" fmla="*/ 38100 h 34"/>
                <a:gd name="T4" fmla="*/ 44450 w 33"/>
                <a:gd name="T5" fmla="*/ 46037 h 34"/>
                <a:gd name="T6" fmla="*/ 34925 w 33"/>
                <a:gd name="T7" fmla="*/ 50800 h 34"/>
                <a:gd name="T8" fmla="*/ 23813 w 33"/>
                <a:gd name="T9" fmla="*/ 53975 h 34"/>
                <a:gd name="T10" fmla="*/ 15875 w 33"/>
                <a:gd name="T11" fmla="*/ 50800 h 34"/>
                <a:gd name="T12" fmla="*/ 4763 w 33"/>
                <a:gd name="T13" fmla="*/ 46037 h 34"/>
                <a:gd name="T14" fmla="*/ 0 w 33"/>
                <a:gd name="T15" fmla="*/ 38100 h 34"/>
                <a:gd name="T16" fmla="*/ 0 w 33"/>
                <a:gd name="T17" fmla="*/ 26988 h 34"/>
                <a:gd name="T18" fmla="*/ 0 w 33"/>
                <a:gd name="T19" fmla="*/ 15875 h 34"/>
                <a:gd name="T20" fmla="*/ 4763 w 33"/>
                <a:gd name="T21" fmla="*/ 7937 h 34"/>
                <a:gd name="T22" fmla="*/ 15875 w 33"/>
                <a:gd name="T23" fmla="*/ 1588 h 34"/>
                <a:gd name="T24" fmla="*/ 23813 w 33"/>
                <a:gd name="T25" fmla="*/ 0 h 34"/>
                <a:gd name="T26" fmla="*/ 34925 w 33"/>
                <a:gd name="T27" fmla="*/ 1588 h 34"/>
                <a:gd name="T28" fmla="*/ 44450 w 33"/>
                <a:gd name="T29" fmla="*/ 7937 h 34"/>
                <a:gd name="T30" fmla="*/ 49213 w 33"/>
                <a:gd name="T31" fmla="*/ 15875 h 34"/>
                <a:gd name="T32" fmla="*/ 52388 w 33"/>
                <a:gd name="T33" fmla="*/ 26988 h 3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3"/>
                <a:gd name="T52" fmla="*/ 0 h 34"/>
                <a:gd name="T53" fmla="*/ 33 w 33"/>
                <a:gd name="T54" fmla="*/ 34 h 3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3" h="34">
                  <a:moveTo>
                    <a:pt x="33" y="17"/>
                  </a:moveTo>
                  <a:lnTo>
                    <a:pt x="31" y="24"/>
                  </a:lnTo>
                  <a:lnTo>
                    <a:pt x="28" y="29"/>
                  </a:lnTo>
                  <a:lnTo>
                    <a:pt x="22" y="32"/>
                  </a:lnTo>
                  <a:lnTo>
                    <a:pt x="15" y="34"/>
                  </a:lnTo>
                  <a:lnTo>
                    <a:pt x="10" y="32"/>
                  </a:lnTo>
                  <a:lnTo>
                    <a:pt x="3" y="29"/>
                  </a:lnTo>
                  <a:lnTo>
                    <a:pt x="0" y="24"/>
                  </a:lnTo>
                  <a:lnTo>
                    <a:pt x="0" y="17"/>
                  </a:lnTo>
                  <a:lnTo>
                    <a:pt x="0" y="10"/>
                  </a:lnTo>
                  <a:lnTo>
                    <a:pt x="3" y="5"/>
                  </a:lnTo>
                  <a:lnTo>
                    <a:pt x="10" y="1"/>
                  </a:lnTo>
                  <a:lnTo>
                    <a:pt x="15" y="0"/>
                  </a:lnTo>
                  <a:lnTo>
                    <a:pt x="22" y="1"/>
                  </a:lnTo>
                  <a:lnTo>
                    <a:pt x="28" y="5"/>
                  </a:lnTo>
                  <a:lnTo>
                    <a:pt x="31" y="10"/>
                  </a:lnTo>
                  <a:lnTo>
                    <a:pt x="33" y="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  <p:sp>
          <p:nvSpPr>
            <p:cNvPr id="36" name="Freeform 65"/>
            <p:cNvSpPr>
              <a:spLocks/>
            </p:cNvSpPr>
            <p:nvPr/>
          </p:nvSpPr>
          <p:spPr bwMode="auto">
            <a:xfrm>
              <a:off x="5287963" y="3260725"/>
              <a:ext cx="52388" cy="55563"/>
            </a:xfrm>
            <a:custGeom>
              <a:avLst/>
              <a:gdLst>
                <a:gd name="T0" fmla="*/ 52388 w 33"/>
                <a:gd name="T1" fmla="*/ 26988 h 35"/>
                <a:gd name="T2" fmla="*/ 49213 w 33"/>
                <a:gd name="T3" fmla="*/ 38100 h 35"/>
                <a:gd name="T4" fmla="*/ 44450 w 33"/>
                <a:gd name="T5" fmla="*/ 47625 h 35"/>
                <a:gd name="T6" fmla="*/ 34925 w 33"/>
                <a:gd name="T7" fmla="*/ 52388 h 35"/>
                <a:gd name="T8" fmla="*/ 23813 w 33"/>
                <a:gd name="T9" fmla="*/ 55563 h 35"/>
                <a:gd name="T10" fmla="*/ 15875 w 33"/>
                <a:gd name="T11" fmla="*/ 52388 h 35"/>
                <a:gd name="T12" fmla="*/ 4763 w 33"/>
                <a:gd name="T13" fmla="*/ 47625 h 35"/>
                <a:gd name="T14" fmla="*/ 0 w 33"/>
                <a:gd name="T15" fmla="*/ 38100 h 35"/>
                <a:gd name="T16" fmla="*/ 0 w 33"/>
                <a:gd name="T17" fmla="*/ 26988 h 35"/>
                <a:gd name="T18" fmla="*/ 0 w 33"/>
                <a:gd name="T19" fmla="*/ 15875 h 35"/>
                <a:gd name="T20" fmla="*/ 4763 w 33"/>
                <a:gd name="T21" fmla="*/ 7938 h 35"/>
                <a:gd name="T22" fmla="*/ 15875 w 33"/>
                <a:gd name="T23" fmla="*/ 3175 h 35"/>
                <a:gd name="T24" fmla="*/ 23813 w 33"/>
                <a:gd name="T25" fmla="*/ 0 h 35"/>
                <a:gd name="T26" fmla="*/ 34925 w 33"/>
                <a:gd name="T27" fmla="*/ 3175 h 35"/>
                <a:gd name="T28" fmla="*/ 44450 w 33"/>
                <a:gd name="T29" fmla="*/ 7938 h 35"/>
                <a:gd name="T30" fmla="*/ 49213 w 33"/>
                <a:gd name="T31" fmla="*/ 15875 h 35"/>
                <a:gd name="T32" fmla="*/ 52388 w 33"/>
                <a:gd name="T33" fmla="*/ 26988 h 3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3"/>
                <a:gd name="T52" fmla="*/ 0 h 35"/>
                <a:gd name="T53" fmla="*/ 33 w 33"/>
                <a:gd name="T54" fmla="*/ 35 h 3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3" h="35">
                  <a:moveTo>
                    <a:pt x="33" y="17"/>
                  </a:moveTo>
                  <a:lnTo>
                    <a:pt x="31" y="24"/>
                  </a:lnTo>
                  <a:lnTo>
                    <a:pt x="28" y="30"/>
                  </a:lnTo>
                  <a:lnTo>
                    <a:pt x="22" y="33"/>
                  </a:lnTo>
                  <a:lnTo>
                    <a:pt x="15" y="35"/>
                  </a:lnTo>
                  <a:lnTo>
                    <a:pt x="10" y="33"/>
                  </a:lnTo>
                  <a:lnTo>
                    <a:pt x="3" y="30"/>
                  </a:lnTo>
                  <a:lnTo>
                    <a:pt x="0" y="24"/>
                  </a:lnTo>
                  <a:lnTo>
                    <a:pt x="0" y="17"/>
                  </a:lnTo>
                  <a:lnTo>
                    <a:pt x="0" y="10"/>
                  </a:lnTo>
                  <a:lnTo>
                    <a:pt x="3" y="5"/>
                  </a:lnTo>
                  <a:lnTo>
                    <a:pt x="10" y="2"/>
                  </a:lnTo>
                  <a:lnTo>
                    <a:pt x="15" y="0"/>
                  </a:lnTo>
                  <a:lnTo>
                    <a:pt x="22" y="2"/>
                  </a:lnTo>
                  <a:lnTo>
                    <a:pt x="28" y="5"/>
                  </a:lnTo>
                  <a:lnTo>
                    <a:pt x="31" y="10"/>
                  </a:lnTo>
                  <a:lnTo>
                    <a:pt x="33" y="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</p:grpSp>
      <p:sp>
        <p:nvSpPr>
          <p:cNvPr id="37" name="Freeform 63"/>
          <p:cNvSpPr>
            <a:spLocks/>
          </p:cNvSpPr>
          <p:nvPr/>
        </p:nvSpPr>
        <p:spPr bwMode="auto">
          <a:xfrm>
            <a:off x="1022491" y="1464413"/>
            <a:ext cx="52388" cy="52388"/>
          </a:xfrm>
          <a:custGeom>
            <a:avLst/>
            <a:gdLst>
              <a:gd name="T0" fmla="*/ 52388 w 33"/>
              <a:gd name="T1" fmla="*/ 25400 h 33"/>
              <a:gd name="T2" fmla="*/ 49213 w 33"/>
              <a:gd name="T3" fmla="*/ 36513 h 33"/>
              <a:gd name="T4" fmla="*/ 44450 w 33"/>
              <a:gd name="T5" fmla="*/ 44450 h 33"/>
              <a:gd name="T6" fmla="*/ 34925 w 33"/>
              <a:gd name="T7" fmla="*/ 50800 h 33"/>
              <a:gd name="T8" fmla="*/ 23813 w 33"/>
              <a:gd name="T9" fmla="*/ 52388 h 33"/>
              <a:gd name="T10" fmla="*/ 15875 w 33"/>
              <a:gd name="T11" fmla="*/ 50800 h 33"/>
              <a:gd name="T12" fmla="*/ 4763 w 33"/>
              <a:gd name="T13" fmla="*/ 44450 h 33"/>
              <a:gd name="T14" fmla="*/ 0 w 33"/>
              <a:gd name="T15" fmla="*/ 36513 h 33"/>
              <a:gd name="T16" fmla="*/ 0 w 33"/>
              <a:gd name="T17" fmla="*/ 25400 h 33"/>
              <a:gd name="T18" fmla="*/ 0 w 33"/>
              <a:gd name="T19" fmla="*/ 17463 h 33"/>
              <a:gd name="T20" fmla="*/ 4763 w 33"/>
              <a:gd name="T21" fmla="*/ 6350 h 33"/>
              <a:gd name="T22" fmla="*/ 15875 w 33"/>
              <a:gd name="T23" fmla="*/ 0 h 33"/>
              <a:gd name="T24" fmla="*/ 23813 w 33"/>
              <a:gd name="T25" fmla="*/ 0 h 33"/>
              <a:gd name="T26" fmla="*/ 34925 w 33"/>
              <a:gd name="T27" fmla="*/ 0 h 33"/>
              <a:gd name="T28" fmla="*/ 44450 w 33"/>
              <a:gd name="T29" fmla="*/ 6350 h 33"/>
              <a:gd name="T30" fmla="*/ 49213 w 33"/>
              <a:gd name="T31" fmla="*/ 17463 h 33"/>
              <a:gd name="T32" fmla="*/ 52388 w 33"/>
              <a:gd name="T33" fmla="*/ 25400 h 33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3"/>
              <a:gd name="T52" fmla="*/ 0 h 33"/>
              <a:gd name="T53" fmla="*/ 33 w 33"/>
              <a:gd name="T54" fmla="*/ 33 h 33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3" h="33">
                <a:moveTo>
                  <a:pt x="33" y="16"/>
                </a:moveTo>
                <a:lnTo>
                  <a:pt x="31" y="23"/>
                </a:lnTo>
                <a:lnTo>
                  <a:pt x="28" y="28"/>
                </a:lnTo>
                <a:lnTo>
                  <a:pt x="22" y="32"/>
                </a:lnTo>
                <a:lnTo>
                  <a:pt x="15" y="33"/>
                </a:lnTo>
                <a:lnTo>
                  <a:pt x="10" y="32"/>
                </a:lnTo>
                <a:lnTo>
                  <a:pt x="3" y="28"/>
                </a:lnTo>
                <a:lnTo>
                  <a:pt x="0" y="23"/>
                </a:lnTo>
                <a:lnTo>
                  <a:pt x="0" y="16"/>
                </a:lnTo>
                <a:lnTo>
                  <a:pt x="0" y="11"/>
                </a:lnTo>
                <a:lnTo>
                  <a:pt x="3" y="4"/>
                </a:lnTo>
                <a:lnTo>
                  <a:pt x="10" y="0"/>
                </a:lnTo>
                <a:lnTo>
                  <a:pt x="15" y="0"/>
                </a:lnTo>
                <a:lnTo>
                  <a:pt x="22" y="0"/>
                </a:lnTo>
                <a:lnTo>
                  <a:pt x="28" y="4"/>
                </a:lnTo>
                <a:lnTo>
                  <a:pt x="31" y="11"/>
                </a:lnTo>
                <a:lnTo>
                  <a:pt x="33" y="1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/>
            <a:endParaRPr lang="zh-CN" altLang="zh-CN"/>
          </a:p>
        </p:txBody>
      </p:sp>
      <p:sp>
        <p:nvSpPr>
          <p:cNvPr id="38" name="Freeform 63"/>
          <p:cNvSpPr>
            <a:spLocks/>
          </p:cNvSpPr>
          <p:nvPr/>
        </p:nvSpPr>
        <p:spPr bwMode="auto">
          <a:xfrm>
            <a:off x="1217148" y="1464413"/>
            <a:ext cx="52388" cy="52388"/>
          </a:xfrm>
          <a:custGeom>
            <a:avLst/>
            <a:gdLst>
              <a:gd name="T0" fmla="*/ 52388 w 33"/>
              <a:gd name="T1" fmla="*/ 25400 h 33"/>
              <a:gd name="T2" fmla="*/ 49213 w 33"/>
              <a:gd name="T3" fmla="*/ 36513 h 33"/>
              <a:gd name="T4" fmla="*/ 44450 w 33"/>
              <a:gd name="T5" fmla="*/ 44450 h 33"/>
              <a:gd name="T6" fmla="*/ 34925 w 33"/>
              <a:gd name="T7" fmla="*/ 50800 h 33"/>
              <a:gd name="T8" fmla="*/ 23813 w 33"/>
              <a:gd name="T9" fmla="*/ 52388 h 33"/>
              <a:gd name="T10" fmla="*/ 15875 w 33"/>
              <a:gd name="T11" fmla="*/ 50800 h 33"/>
              <a:gd name="T12" fmla="*/ 4763 w 33"/>
              <a:gd name="T13" fmla="*/ 44450 h 33"/>
              <a:gd name="T14" fmla="*/ 0 w 33"/>
              <a:gd name="T15" fmla="*/ 36513 h 33"/>
              <a:gd name="T16" fmla="*/ 0 w 33"/>
              <a:gd name="T17" fmla="*/ 25400 h 33"/>
              <a:gd name="T18" fmla="*/ 0 w 33"/>
              <a:gd name="T19" fmla="*/ 17463 h 33"/>
              <a:gd name="T20" fmla="*/ 4763 w 33"/>
              <a:gd name="T21" fmla="*/ 6350 h 33"/>
              <a:gd name="T22" fmla="*/ 15875 w 33"/>
              <a:gd name="T23" fmla="*/ 0 h 33"/>
              <a:gd name="T24" fmla="*/ 23813 w 33"/>
              <a:gd name="T25" fmla="*/ 0 h 33"/>
              <a:gd name="T26" fmla="*/ 34925 w 33"/>
              <a:gd name="T27" fmla="*/ 0 h 33"/>
              <a:gd name="T28" fmla="*/ 44450 w 33"/>
              <a:gd name="T29" fmla="*/ 6350 h 33"/>
              <a:gd name="T30" fmla="*/ 49213 w 33"/>
              <a:gd name="T31" fmla="*/ 17463 h 33"/>
              <a:gd name="T32" fmla="*/ 52388 w 33"/>
              <a:gd name="T33" fmla="*/ 25400 h 33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3"/>
              <a:gd name="T52" fmla="*/ 0 h 33"/>
              <a:gd name="T53" fmla="*/ 33 w 33"/>
              <a:gd name="T54" fmla="*/ 33 h 33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3" h="33">
                <a:moveTo>
                  <a:pt x="33" y="16"/>
                </a:moveTo>
                <a:lnTo>
                  <a:pt x="31" y="23"/>
                </a:lnTo>
                <a:lnTo>
                  <a:pt x="28" y="28"/>
                </a:lnTo>
                <a:lnTo>
                  <a:pt x="22" y="32"/>
                </a:lnTo>
                <a:lnTo>
                  <a:pt x="15" y="33"/>
                </a:lnTo>
                <a:lnTo>
                  <a:pt x="10" y="32"/>
                </a:lnTo>
                <a:lnTo>
                  <a:pt x="3" y="28"/>
                </a:lnTo>
                <a:lnTo>
                  <a:pt x="0" y="23"/>
                </a:lnTo>
                <a:lnTo>
                  <a:pt x="0" y="16"/>
                </a:lnTo>
                <a:lnTo>
                  <a:pt x="0" y="11"/>
                </a:lnTo>
                <a:lnTo>
                  <a:pt x="3" y="4"/>
                </a:lnTo>
                <a:lnTo>
                  <a:pt x="10" y="0"/>
                </a:lnTo>
                <a:lnTo>
                  <a:pt x="15" y="0"/>
                </a:lnTo>
                <a:lnTo>
                  <a:pt x="22" y="0"/>
                </a:lnTo>
                <a:lnTo>
                  <a:pt x="28" y="4"/>
                </a:lnTo>
                <a:lnTo>
                  <a:pt x="31" y="11"/>
                </a:lnTo>
                <a:lnTo>
                  <a:pt x="33" y="1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/>
            <a:endParaRPr lang="zh-CN" altLang="zh-CN"/>
          </a:p>
        </p:txBody>
      </p:sp>
      <p:sp>
        <p:nvSpPr>
          <p:cNvPr id="39" name="弧形 38"/>
          <p:cNvSpPr/>
          <p:nvPr/>
        </p:nvSpPr>
        <p:spPr>
          <a:xfrm flipH="1">
            <a:off x="992739" y="1580188"/>
            <a:ext cx="317783" cy="127466"/>
          </a:xfrm>
          <a:prstGeom prst="arc">
            <a:avLst>
              <a:gd name="adj1" fmla="val 10699890"/>
              <a:gd name="adj2" fmla="val 0"/>
            </a:avLst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Rectangle 30"/>
          <p:cNvSpPr>
            <a:spLocks noChangeArrowheads="1"/>
          </p:cNvSpPr>
          <p:nvPr/>
        </p:nvSpPr>
        <p:spPr bwMode="auto">
          <a:xfrm>
            <a:off x="2627784" y="627534"/>
            <a:ext cx="295465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/>
            <a:r>
              <a:rPr lang="zh-CN" altLang="en-US" sz="36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消极</a:t>
            </a:r>
            <a:r>
              <a:rPr lang="zh-CN" altLang="en-US" sz="36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型思想者</a:t>
            </a:r>
            <a:endParaRPr lang="en-US" altLang="zh-CN" sz="36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771800" y="1275606"/>
            <a:ext cx="590465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600" dirty="0" smtClean="0"/>
              <a:t>1</a:t>
            </a:r>
            <a:r>
              <a:rPr lang="zh-CN" altLang="en-US" sz="1600" dirty="0" smtClean="0"/>
              <a:t>、总喜欢为没完成工作照借口</a:t>
            </a:r>
            <a:endParaRPr lang="en-US" altLang="zh-CN" sz="1600" dirty="0" smtClean="0"/>
          </a:p>
          <a:p>
            <a:pPr>
              <a:lnSpc>
                <a:spcPct val="200000"/>
              </a:lnSpc>
            </a:pPr>
            <a:r>
              <a:rPr lang="en-US" altLang="zh-CN" sz="1600" dirty="0" smtClean="0"/>
              <a:t>2</a:t>
            </a:r>
            <a:r>
              <a:rPr lang="zh-CN" altLang="en-US" sz="1600" dirty="0" smtClean="0"/>
              <a:t>、当事情变得一团糟时，总会不停的抱怨</a:t>
            </a:r>
            <a:endParaRPr lang="en-US" altLang="zh-CN" sz="1600" dirty="0" smtClean="0"/>
          </a:p>
          <a:p>
            <a:pPr>
              <a:lnSpc>
                <a:spcPct val="200000"/>
              </a:lnSpc>
            </a:pPr>
            <a:r>
              <a:rPr lang="en-US" altLang="zh-CN" sz="1600" dirty="0" smtClean="0"/>
              <a:t>3</a:t>
            </a:r>
            <a:r>
              <a:rPr lang="zh-CN" altLang="en-US" sz="1600" dirty="0" smtClean="0"/>
              <a:t>、十分容易放弃</a:t>
            </a:r>
            <a:endParaRPr lang="en-US" altLang="zh-CN" sz="1600" dirty="0" smtClean="0"/>
          </a:p>
          <a:p>
            <a:pPr>
              <a:lnSpc>
                <a:spcPct val="200000"/>
              </a:lnSpc>
            </a:pPr>
            <a:r>
              <a:rPr lang="en-US" altLang="zh-CN" sz="1600" dirty="0" smtClean="0"/>
              <a:t>4</a:t>
            </a:r>
            <a:r>
              <a:rPr lang="zh-CN" altLang="en-US" sz="1600" dirty="0" smtClean="0"/>
              <a:t>、凡是总往坏处想</a:t>
            </a:r>
            <a:endParaRPr lang="en-US" altLang="zh-CN" sz="1600" dirty="0" smtClean="0"/>
          </a:p>
          <a:p>
            <a:pPr>
              <a:lnSpc>
                <a:spcPct val="200000"/>
              </a:lnSpc>
            </a:pPr>
            <a:r>
              <a:rPr lang="en-US" altLang="zh-CN" sz="1600" dirty="0" smtClean="0"/>
              <a:t>5</a:t>
            </a:r>
            <a:r>
              <a:rPr lang="zh-CN" altLang="en-US" sz="1600" dirty="0" smtClean="0"/>
              <a:t>、贬低别人和自己的价值</a:t>
            </a:r>
            <a:endParaRPr lang="en-US" altLang="zh-CN" sz="1600" dirty="0" smtClean="0"/>
          </a:p>
          <a:p>
            <a:pPr>
              <a:lnSpc>
                <a:spcPct val="200000"/>
              </a:lnSpc>
            </a:pPr>
            <a:r>
              <a:rPr lang="en-US" altLang="zh-CN" sz="1600" dirty="0" smtClean="0"/>
              <a:t>6</a:t>
            </a:r>
            <a:r>
              <a:rPr lang="zh-CN" altLang="en-US" sz="1600" dirty="0" smtClean="0"/>
              <a:t>、还没尝试做事，就先打退堂鼓</a:t>
            </a:r>
            <a:endParaRPr lang="en-US" altLang="zh-CN" sz="1600" dirty="0" smtClean="0"/>
          </a:p>
          <a:p>
            <a:pPr>
              <a:lnSpc>
                <a:spcPct val="200000"/>
              </a:lnSpc>
            </a:pPr>
            <a:r>
              <a:rPr lang="en-US" altLang="zh-CN" sz="1600" dirty="0" smtClean="0"/>
              <a:t>7</a:t>
            </a:r>
            <a:r>
              <a:rPr lang="zh-CN" altLang="en-US" sz="1600" dirty="0" smtClean="0"/>
              <a:t>、时长感动生气、后悔和嫉妒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xmlns="" val="3866404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5"/>
          <p:cNvSpPr>
            <a:spLocks noChangeArrowheads="1"/>
          </p:cNvSpPr>
          <p:nvPr/>
        </p:nvSpPr>
        <p:spPr bwMode="auto">
          <a:xfrm>
            <a:off x="2342178" y="1138635"/>
            <a:ext cx="6406286" cy="368121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/>
            <a:endParaRPr lang="zh-CN" altLang="zh-CN" dirty="0"/>
          </a:p>
        </p:txBody>
      </p:sp>
      <p:sp>
        <p:nvSpPr>
          <p:cNvPr id="3" name="Rectangle 30"/>
          <p:cNvSpPr>
            <a:spLocks noChangeArrowheads="1"/>
          </p:cNvSpPr>
          <p:nvPr/>
        </p:nvSpPr>
        <p:spPr bwMode="auto">
          <a:xfrm>
            <a:off x="2627784" y="627534"/>
            <a:ext cx="295465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/>
            <a:r>
              <a:rPr lang="zh-CN" altLang="en-US" sz="3600" dirty="0" smtClean="0">
                <a:solidFill>
                  <a:srgbClr val="0070C0"/>
                </a:solidFill>
                <a:latin typeface="+mj-ea"/>
                <a:ea typeface="+mj-ea"/>
              </a:rPr>
              <a:t>积极型思想者</a:t>
            </a:r>
            <a:endParaRPr lang="en-US" altLang="zh-CN" sz="3600" dirty="0">
              <a:solidFill>
                <a:srgbClr val="0070C0"/>
              </a:solidFill>
              <a:latin typeface="+mj-ea"/>
              <a:ea typeface="+mj-ea"/>
            </a:endParaRPr>
          </a:p>
        </p:txBody>
      </p:sp>
      <p:grpSp>
        <p:nvGrpSpPr>
          <p:cNvPr id="4" name="Group 39"/>
          <p:cNvGrpSpPr>
            <a:grpSpLocks/>
          </p:cNvGrpSpPr>
          <p:nvPr/>
        </p:nvGrpSpPr>
        <p:grpSpPr bwMode="auto">
          <a:xfrm>
            <a:off x="1500411" y="1505404"/>
            <a:ext cx="695325" cy="44450"/>
            <a:chOff x="2256" y="576"/>
            <a:chExt cx="438" cy="28"/>
          </a:xfrm>
          <a:solidFill>
            <a:srgbClr val="109BDA"/>
          </a:solidFill>
        </p:grpSpPr>
        <p:sp>
          <p:nvSpPr>
            <p:cNvPr id="5" name="Rectangle 34"/>
            <p:cNvSpPr>
              <a:spLocks noChangeArrowheads="1"/>
            </p:cNvSpPr>
            <p:nvPr/>
          </p:nvSpPr>
          <p:spPr bwMode="auto">
            <a:xfrm rot="16238715" flipH="1">
              <a:off x="2294" y="538"/>
              <a:ext cx="28" cy="10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  <p:sp>
          <p:nvSpPr>
            <p:cNvPr id="6" name="Rectangle 36"/>
            <p:cNvSpPr>
              <a:spLocks noChangeArrowheads="1"/>
            </p:cNvSpPr>
            <p:nvPr/>
          </p:nvSpPr>
          <p:spPr bwMode="auto">
            <a:xfrm rot="16238715" flipH="1">
              <a:off x="2450" y="538"/>
              <a:ext cx="28" cy="10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  <p:sp>
          <p:nvSpPr>
            <p:cNvPr id="7" name="Rectangle 37"/>
            <p:cNvSpPr>
              <a:spLocks noChangeArrowheads="1"/>
            </p:cNvSpPr>
            <p:nvPr/>
          </p:nvSpPr>
          <p:spPr bwMode="auto">
            <a:xfrm rot="16238715" flipH="1">
              <a:off x="2628" y="538"/>
              <a:ext cx="28" cy="10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</p:grpSp>
      <p:grpSp>
        <p:nvGrpSpPr>
          <p:cNvPr id="9" name="Group 57"/>
          <p:cNvGrpSpPr>
            <a:grpSpLocks/>
          </p:cNvGrpSpPr>
          <p:nvPr/>
        </p:nvGrpSpPr>
        <p:grpSpPr bwMode="auto">
          <a:xfrm>
            <a:off x="507623" y="1228725"/>
            <a:ext cx="1162050" cy="3413125"/>
            <a:chOff x="4724400" y="2317750"/>
            <a:chExt cx="1162051" cy="3413125"/>
          </a:xfrm>
        </p:grpSpPr>
        <p:sp>
          <p:nvSpPr>
            <p:cNvPr id="10" name="Rectangle 53"/>
            <p:cNvSpPr>
              <a:spLocks noChangeArrowheads="1"/>
            </p:cNvSpPr>
            <p:nvPr/>
          </p:nvSpPr>
          <p:spPr bwMode="auto">
            <a:xfrm>
              <a:off x="5026025" y="2317750"/>
              <a:ext cx="552450" cy="552450"/>
            </a:xfrm>
            <a:prstGeom prst="rect">
              <a:avLst/>
            </a:pr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  <p:sp>
          <p:nvSpPr>
            <p:cNvPr id="11" name="Freeform 54"/>
            <p:cNvSpPr>
              <a:spLocks/>
            </p:cNvSpPr>
            <p:nvPr/>
          </p:nvSpPr>
          <p:spPr bwMode="auto">
            <a:xfrm>
              <a:off x="4735513" y="2949575"/>
              <a:ext cx="1139825" cy="2770188"/>
            </a:xfrm>
            <a:custGeom>
              <a:avLst/>
              <a:gdLst>
                <a:gd name="T0" fmla="*/ 4762 w 718"/>
                <a:gd name="T1" fmla="*/ 55563 h 1745"/>
                <a:gd name="T2" fmla="*/ 26988 w 718"/>
                <a:gd name="T3" fmla="*/ 25400 h 1745"/>
                <a:gd name="T4" fmla="*/ 55563 w 718"/>
                <a:gd name="T5" fmla="*/ 6350 h 1745"/>
                <a:gd name="T6" fmla="*/ 1063625 w 718"/>
                <a:gd name="T7" fmla="*/ 0 h 1745"/>
                <a:gd name="T8" fmla="*/ 1085850 w 718"/>
                <a:gd name="T9" fmla="*/ 0 h 1745"/>
                <a:gd name="T10" fmla="*/ 1109663 w 718"/>
                <a:gd name="T11" fmla="*/ 11113 h 1745"/>
                <a:gd name="T12" fmla="*/ 1128713 w 718"/>
                <a:gd name="T13" fmla="*/ 41275 h 1745"/>
                <a:gd name="T14" fmla="*/ 1139825 w 718"/>
                <a:gd name="T15" fmla="*/ 141288 h 1745"/>
                <a:gd name="T16" fmla="*/ 1139825 w 718"/>
                <a:gd name="T17" fmla="*/ 682625 h 1745"/>
                <a:gd name="T18" fmla="*/ 1135063 w 718"/>
                <a:gd name="T19" fmla="*/ 1252538 h 1745"/>
                <a:gd name="T20" fmla="*/ 1123950 w 718"/>
                <a:gd name="T21" fmla="*/ 1279525 h 1745"/>
                <a:gd name="T22" fmla="*/ 1098550 w 718"/>
                <a:gd name="T23" fmla="*/ 1304925 h 1745"/>
                <a:gd name="T24" fmla="*/ 1071563 w 718"/>
                <a:gd name="T25" fmla="*/ 1317625 h 1745"/>
                <a:gd name="T26" fmla="*/ 1044575 w 718"/>
                <a:gd name="T27" fmla="*/ 1317625 h 1745"/>
                <a:gd name="T28" fmla="*/ 1016000 w 718"/>
                <a:gd name="T29" fmla="*/ 1312863 h 1745"/>
                <a:gd name="T30" fmla="*/ 985838 w 718"/>
                <a:gd name="T31" fmla="*/ 1295400 h 1745"/>
                <a:gd name="T32" fmla="*/ 962025 w 718"/>
                <a:gd name="T33" fmla="*/ 1265238 h 1745"/>
                <a:gd name="T34" fmla="*/ 947738 w 718"/>
                <a:gd name="T35" fmla="*/ 1241425 h 1745"/>
                <a:gd name="T36" fmla="*/ 942975 w 718"/>
                <a:gd name="T37" fmla="*/ 366713 h 1745"/>
                <a:gd name="T38" fmla="*/ 923925 w 718"/>
                <a:gd name="T39" fmla="*/ 360363 h 1745"/>
                <a:gd name="T40" fmla="*/ 906463 w 718"/>
                <a:gd name="T41" fmla="*/ 366713 h 1745"/>
                <a:gd name="T42" fmla="*/ 898525 w 718"/>
                <a:gd name="T43" fmla="*/ 2682876 h 1745"/>
                <a:gd name="T44" fmla="*/ 882650 w 718"/>
                <a:gd name="T45" fmla="*/ 2709863 h 1745"/>
                <a:gd name="T46" fmla="*/ 846138 w 718"/>
                <a:gd name="T47" fmla="*/ 2740026 h 1745"/>
                <a:gd name="T48" fmla="*/ 793750 w 718"/>
                <a:gd name="T49" fmla="*/ 2765426 h 1745"/>
                <a:gd name="T50" fmla="*/ 760412 w 718"/>
                <a:gd name="T51" fmla="*/ 2770188 h 1745"/>
                <a:gd name="T52" fmla="*/ 725487 w 718"/>
                <a:gd name="T53" fmla="*/ 2768601 h 1745"/>
                <a:gd name="T54" fmla="*/ 695325 w 718"/>
                <a:gd name="T55" fmla="*/ 2757488 h 1745"/>
                <a:gd name="T56" fmla="*/ 647700 w 718"/>
                <a:gd name="T57" fmla="*/ 2724151 h 1745"/>
                <a:gd name="T58" fmla="*/ 617537 w 718"/>
                <a:gd name="T59" fmla="*/ 2693988 h 1745"/>
                <a:gd name="T60" fmla="*/ 608012 w 718"/>
                <a:gd name="T61" fmla="*/ 1260475 h 1745"/>
                <a:gd name="T62" fmla="*/ 585787 w 718"/>
                <a:gd name="T63" fmla="*/ 1252538 h 1745"/>
                <a:gd name="T64" fmla="*/ 563563 w 718"/>
                <a:gd name="T65" fmla="*/ 1254125 h 1745"/>
                <a:gd name="T66" fmla="*/ 541338 w 718"/>
                <a:gd name="T67" fmla="*/ 1263650 h 1745"/>
                <a:gd name="T68" fmla="*/ 534988 w 718"/>
                <a:gd name="T69" fmla="*/ 2690813 h 1745"/>
                <a:gd name="T70" fmla="*/ 514350 w 718"/>
                <a:gd name="T71" fmla="*/ 2720976 h 1745"/>
                <a:gd name="T72" fmla="*/ 469900 w 718"/>
                <a:gd name="T73" fmla="*/ 2751138 h 1745"/>
                <a:gd name="T74" fmla="*/ 436563 w 718"/>
                <a:gd name="T75" fmla="*/ 2765426 h 1745"/>
                <a:gd name="T76" fmla="*/ 395287 w 718"/>
                <a:gd name="T77" fmla="*/ 2770188 h 1745"/>
                <a:gd name="T78" fmla="*/ 354012 w 718"/>
                <a:gd name="T79" fmla="*/ 2768601 h 1745"/>
                <a:gd name="T80" fmla="*/ 320675 w 718"/>
                <a:gd name="T81" fmla="*/ 2757488 h 1745"/>
                <a:gd name="T82" fmla="*/ 293687 w 718"/>
                <a:gd name="T83" fmla="*/ 2740026 h 1745"/>
                <a:gd name="T84" fmla="*/ 263525 w 718"/>
                <a:gd name="T85" fmla="*/ 2701926 h 1745"/>
                <a:gd name="T86" fmla="*/ 247650 w 718"/>
                <a:gd name="T87" fmla="*/ 2665413 h 1745"/>
                <a:gd name="T88" fmla="*/ 241300 w 718"/>
                <a:gd name="T89" fmla="*/ 363538 h 1745"/>
                <a:gd name="T90" fmla="*/ 219075 w 718"/>
                <a:gd name="T91" fmla="*/ 355600 h 1745"/>
                <a:gd name="T92" fmla="*/ 200025 w 718"/>
                <a:gd name="T93" fmla="*/ 360363 h 1745"/>
                <a:gd name="T94" fmla="*/ 192087 w 718"/>
                <a:gd name="T95" fmla="*/ 1260475 h 1745"/>
                <a:gd name="T96" fmla="*/ 180975 w 718"/>
                <a:gd name="T97" fmla="*/ 1279525 h 1745"/>
                <a:gd name="T98" fmla="*/ 161925 w 718"/>
                <a:gd name="T99" fmla="*/ 1304925 h 1745"/>
                <a:gd name="T100" fmla="*/ 123825 w 718"/>
                <a:gd name="T101" fmla="*/ 1320800 h 1745"/>
                <a:gd name="T102" fmla="*/ 71437 w 718"/>
                <a:gd name="T103" fmla="*/ 1320800 h 1745"/>
                <a:gd name="T104" fmla="*/ 33338 w 718"/>
                <a:gd name="T105" fmla="*/ 1301750 h 1745"/>
                <a:gd name="T106" fmla="*/ 11112 w 718"/>
                <a:gd name="T107" fmla="*/ 1276350 h 1745"/>
                <a:gd name="T108" fmla="*/ 3175 w 718"/>
                <a:gd name="T109" fmla="*/ 1257300 h 174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18"/>
                <a:gd name="T166" fmla="*/ 0 h 1745"/>
                <a:gd name="T167" fmla="*/ 718 w 718"/>
                <a:gd name="T168" fmla="*/ 1745 h 174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18" h="1745">
                  <a:moveTo>
                    <a:pt x="0" y="40"/>
                  </a:moveTo>
                  <a:lnTo>
                    <a:pt x="3" y="35"/>
                  </a:lnTo>
                  <a:lnTo>
                    <a:pt x="10" y="23"/>
                  </a:lnTo>
                  <a:lnTo>
                    <a:pt x="17" y="16"/>
                  </a:lnTo>
                  <a:lnTo>
                    <a:pt x="24" y="11"/>
                  </a:lnTo>
                  <a:lnTo>
                    <a:pt x="35" y="4"/>
                  </a:lnTo>
                  <a:lnTo>
                    <a:pt x="48" y="0"/>
                  </a:lnTo>
                  <a:lnTo>
                    <a:pt x="670" y="0"/>
                  </a:lnTo>
                  <a:lnTo>
                    <a:pt x="677" y="0"/>
                  </a:lnTo>
                  <a:lnTo>
                    <a:pt x="684" y="0"/>
                  </a:lnTo>
                  <a:lnTo>
                    <a:pt x="691" y="4"/>
                  </a:lnTo>
                  <a:lnTo>
                    <a:pt x="699" y="7"/>
                  </a:lnTo>
                  <a:lnTo>
                    <a:pt x="706" y="16"/>
                  </a:lnTo>
                  <a:lnTo>
                    <a:pt x="711" y="26"/>
                  </a:lnTo>
                  <a:lnTo>
                    <a:pt x="717" y="42"/>
                  </a:lnTo>
                  <a:lnTo>
                    <a:pt x="718" y="89"/>
                  </a:lnTo>
                  <a:lnTo>
                    <a:pt x="718" y="179"/>
                  </a:lnTo>
                  <a:lnTo>
                    <a:pt x="718" y="430"/>
                  </a:lnTo>
                  <a:lnTo>
                    <a:pt x="717" y="782"/>
                  </a:lnTo>
                  <a:lnTo>
                    <a:pt x="715" y="789"/>
                  </a:lnTo>
                  <a:lnTo>
                    <a:pt x="711" y="797"/>
                  </a:lnTo>
                  <a:lnTo>
                    <a:pt x="708" y="806"/>
                  </a:lnTo>
                  <a:lnTo>
                    <a:pt x="701" y="815"/>
                  </a:lnTo>
                  <a:lnTo>
                    <a:pt x="692" y="822"/>
                  </a:lnTo>
                  <a:lnTo>
                    <a:pt x="682" y="829"/>
                  </a:lnTo>
                  <a:lnTo>
                    <a:pt x="675" y="830"/>
                  </a:lnTo>
                  <a:lnTo>
                    <a:pt x="668" y="830"/>
                  </a:lnTo>
                  <a:lnTo>
                    <a:pt x="658" y="830"/>
                  </a:lnTo>
                  <a:lnTo>
                    <a:pt x="649" y="830"/>
                  </a:lnTo>
                  <a:lnTo>
                    <a:pt x="640" y="827"/>
                  </a:lnTo>
                  <a:lnTo>
                    <a:pt x="634" y="825"/>
                  </a:lnTo>
                  <a:lnTo>
                    <a:pt x="621" y="816"/>
                  </a:lnTo>
                  <a:lnTo>
                    <a:pt x="611" y="808"/>
                  </a:lnTo>
                  <a:lnTo>
                    <a:pt x="606" y="797"/>
                  </a:lnTo>
                  <a:lnTo>
                    <a:pt x="601" y="790"/>
                  </a:lnTo>
                  <a:lnTo>
                    <a:pt x="597" y="782"/>
                  </a:lnTo>
                  <a:lnTo>
                    <a:pt x="597" y="232"/>
                  </a:lnTo>
                  <a:lnTo>
                    <a:pt x="594" y="231"/>
                  </a:lnTo>
                  <a:lnTo>
                    <a:pt x="587" y="227"/>
                  </a:lnTo>
                  <a:lnTo>
                    <a:pt x="582" y="227"/>
                  </a:lnTo>
                  <a:lnTo>
                    <a:pt x="576" y="229"/>
                  </a:lnTo>
                  <a:lnTo>
                    <a:pt x="571" y="231"/>
                  </a:lnTo>
                  <a:lnTo>
                    <a:pt x="566" y="238"/>
                  </a:lnTo>
                  <a:lnTo>
                    <a:pt x="566" y="1690"/>
                  </a:lnTo>
                  <a:lnTo>
                    <a:pt x="563" y="1699"/>
                  </a:lnTo>
                  <a:lnTo>
                    <a:pt x="556" y="1707"/>
                  </a:lnTo>
                  <a:lnTo>
                    <a:pt x="545" y="1716"/>
                  </a:lnTo>
                  <a:lnTo>
                    <a:pt x="533" y="1726"/>
                  </a:lnTo>
                  <a:lnTo>
                    <a:pt x="519" y="1735"/>
                  </a:lnTo>
                  <a:lnTo>
                    <a:pt x="500" y="1742"/>
                  </a:lnTo>
                  <a:lnTo>
                    <a:pt x="490" y="1744"/>
                  </a:lnTo>
                  <a:lnTo>
                    <a:pt x="479" y="1745"/>
                  </a:lnTo>
                  <a:lnTo>
                    <a:pt x="467" y="1745"/>
                  </a:lnTo>
                  <a:lnTo>
                    <a:pt x="457" y="1744"/>
                  </a:lnTo>
                  <a:lnTo>
                    <a:pt x="447" y="1740"/>
                  </a:lnTo>
                  <a:lnTo>
                    <a:pt x="438" y="1737"/>
                  </a:lnTo>
                  <a:lnTo>
                    <a:pt x="422" y="1728"/>
                  </a:lnTo>
                  <a:lnTo>
                    <a:pt x="408" y="1716"/>
                  </a:lnTo>
                  <a:lnTo>
                    <a:pt x="396" y="1705"/>
                  </a:lnTo>
                  <a:lnTo>
                    <a:pt x="389" y="1697"/>
                  </a:lnTo>
                  <a:lnTo>
                    <a:pt x="383" y="1686"/>
                  </a:lnTo>
                  <a:lnTo>
                    <a:pt x="383" y="794"/>
                  </a:lnTo>
                  <a:lnTo>
                    <a:pt x="379" y="792"/>
                  </a:lnTo>
                  <a:lnTo>
                    <a:pt x="369" y="789"/>
                  </a:lnTo>
                  <a:lnTo>
                    <a:pt x="362" y="789"/>
                  </a:lnTo>
                  <a:lnTo>
                    <a:pt x="355" y="790"/>
                  </a:lnTo>
                  <a:lnTo>
                    <a:pt x="348" y="792"/>
                  </a:lnTo>
                  <a:lnTo>
                    <a:pt x="341" y="796"/>
                  </a:lnTo>
                  <a:lnTo>
                    <a:pt x="341" y="1686"/>
                  </a:lnTo>
                  <a:lnTo>
                    <a:pt x="337" y="1695"/>
                  </a:lnTo>
                  <a:lnTo>
                    <a:pt x="332" y="1704"/>
                  </a:lnTo>
                  <a:lnTo>
                    <a:pt x="324" y="1714"/>
                  </a:lnTo>
                  <a:lnTo>
                    <a:pt x="312" y="1725"/>
                  </a:lnTo>
                  <a:lnTo>
                    <a:pt x="296" y="1733"/>
                  </a:lnTo>
                  <a:lnTo>
                    <a:pt x="287" y="1738"/>
                  </a:lnTo>
                  <a:lnTo>
                    <a:pt x="275" y="1742"/>
                  </a:lnTo>
                  <a:lnTo>
                    <a:pt x="263" y="1744"/>
                  </a:lnTo>
                  <a:lnTo>
                    <a:pt x="249" y="1745"/>
                  </a:lnTo>
                  <a:lnTo>
                    <a:pt x="235" y="1745"/>
                  </a:lnTo>
                  <a:lnTo>
                    <a:pt x="223" y="1744"/>
                  </a:lnTo>
                  <a:lnTo>
                    <a:pt x="213" y="1740"/>
                  </a:lnTo>
                  <a:lnTo>
                    <a:pt x="202" y="1737"/>
                  </a:lnTo>
                  <a:lnTo>
                    <a:pt x="194" y="1731"/>
                  </a:lnTo>
                  <a:lnTo>
                    <a:pt x="185" y="1726"/>
                  </a:lnTo>
                  <a:lnTo>
                    <a:pt x="173" y="1714"/>
                  </a:lnTo>
                  <a:lnTo>
                    <a:pt x="166" y="1702"/>
                  </a:lnTo>
                  <a:lnTo>
                    <a:pt x="159" y="1692"/>
                  </a:lnTo>
                  <a:lnTo>
                    <a:pt x="156" y="1679"/>
                  </a:lnTo>
                  <a:lnTo>
                    <a:pt x="156" y="231"/>
                  </a:lnTo>
                  <a:lnTo>
                    <a:pt x="152" y="229"/>
                  </a:lnTo>
                  <a:lnTo>
                    <a:pt x="144" y="224"/>
                  </a:lnTo>
                  <a:lnTo>
                    <a:pt x="138" y="224"/>
                  </a:lnTo>
                  <a:lnTo>
                    <a:pt x="133" y="224"/>
                  </a:lnTo>
                  <a:lnTo>
                    <a:pt x="126" y="227"/>
                  </a:lnTo>
                  <a:lnTo>
                    <a:pt x="121" y="232"/>
                  </a:lnTo>
                  <a:lnTo>
                    <a:pt x="121" y="794"/>
                  </a:lnTo>
                  <a:lnTo>
                    <a:pt x="119" y="801"/>
                  </a:lnTo>
                  <a:lnTo>
                    <a:pt x="114" y="806"/>
                  </a:lnTo>
                  <a:lnTo>
                    <a:pt x="109" y="815"/>
                  </a:lnTo>
                  <a:lnTo>
                    <a:pt x="102" y="822"/>
                  </a:lnTo>
                  <a:lnTo>
                    <a:pt x="92" y="829"/>
                  </a:lnTo>
                  <a:lnTo>
                    <a:pt x="78" y="832"/>
                  </a:lnTo>
                  <a:lnTo>
                    <a:pt x="62" y="834"/>
                  </a:lnTo>
                  <a:lnTo>
                    <a:pt x="45" y="832"/>
                  </a:lnTo>
                  <a:lnTo>
                    <a:pt x="31" y="827"/>
                  </a:lnTo>
                  <a:lnTo>
                    <a:pt x="21" y="820"/>
                  </a:lnTo>
                  <a:lnTo>
                    <a:pt x="12" y="811"/>
                  </a:lnTo>
                  <a:lnTo>
                    <a:pt x="7" y="804"/>
                  </a:lnTo>
                  <a:lnTo>
                    <a:pt x="3" y="797"/>
                  </a:lnTo>
                  <a:lnTo>
                    <a:pt x="2" y="792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  <p:sp>
          <p:nvSpPr>
            <p:cNvPr id="12" name="Freeform 55"/>
            <p:cNvSpPr>
              <a:spLocks/>
            </p:cNvSpPr>
            <p:nvPr/>
          </p:nvSpPr>
          <p:spPr bwMode="auto">
            <a:xfrm>
              <a:off x="4735513" y="2949575"/>
              <a:ext cx="1139825" cy="2770188"/>
            </a:xfrm>
            <a:custGeom>
              <a:avLst/>
              <a:gdLst>
                <a:gd name="T0" fmla="*/ 0 w 718"/>
                <a:gd name="T1" fmla="*/ 63500 h 1745"/>
                <a:gd name="T2" fmla="*/ 15875 w 718"/>
                <a:gd name="T3" fmla="*/ 36513 h 1745"/>
                <a:gd name="T4" fmla="*/ 38100 w 718"/>
                <a:gd name="T5" fmla="*/ 17463 h 1745"/>
                <a:gd name="T6" fmla="*/ 76200 w 718"/>
                <a:gd name="T7" fmla="*/ 0 h 1745"/>
                <a:gd name="T8" fmla="*/ 1074738 w 718"/>
                <a:gd name="T9" fmla="*/ 0 h 1745"/>
                <a:gd name="T10" fmla="*/ 1096963 w 718"/>
                <a:gd name="T11" fmla="*/ 6350 h 1745"/>
                <a:gd name="T12" fmla="*/ 1120775 w 718"/>
                <a:gd name="T13" fmla="*/ 25400 h 1745"/>
                <a:gd name="T14" fmla="*/ 1138238 w 718"/>
                <a:gd name="T15" fmla="*/ 66675 h 1745"/>
                <a:gd name="T16" fmla="*/ 1139825 w 718"/>
                <a:gd name="T17" fmla="*/ 244475 h 1745"/>
                <a:gd name="T18" fmla="*/ 1138238 w 718"/>
                <a:gd name="T19" fmla="*/ 1054100 h 1745"/>
                <a:gd name="T20" fmla="*/ 947738 w 718"/>
                <a:gd name="T21" fmla="*/ 368300 h 1745"/>
                <a:gd name="T22" fmla="*/ 931863 w 718"/>
                <a:gd name="T23" fmla="*/ 360363 h 1745"/>
                <a:gd name="T24" fmla="*/ 914400 w 718"/>
                <a:gd name="T25" fmla="*/ 363538 h 1745"/>
                <a:gd name="T26" fmla="*/ 898525 w 718"/>
                <a:gd name="T27" fmla="*/ 377825 h 1745"/>
                <a:gd name="T28" fmla="*/ 893763 w 718"/>
                <a:gd name="T29" fmla="*/ 2697163 h 1745"/>
                <a:gd name="T30" fmla="*/ 865188 w 718"/>
                <a:gd name="T31" fmla="*/ 2724151 h 1745"/>
                <a:gd name="T32" fmla="*/ 823913 w 718"/>
                <a:gd name="T33" fmla="*/ 2754313 h 1745"/>
                <a:gd name="T34" fmla="*/ 777875 w 718"/>
                <a:gd name="T35" fmla="*/ 2768601 h 1745"/>
                <a:gd name="T36" fmla="*/ 741362 w 718"/>
                <a:gd name="T37" fmla="*/ 2770188 h 1745"/>
                <a:gd name="T38" fmla="*/ 709612 w 718"/>
                <a:gd name="T39" fmla="*/ 2762251 h 1745"/>
                <a:gd name="T40" fmla="*/ 669925 w 718"/>
                <a:gd name="T41" fmla="*/ 2743201 h 1745"/>
                <a:gd name="T42" fmla="*/ 628650 w 718"/>
                <a:gd name="T43" fmla="*/ 2706688 h 1745"/>
                <a:gd name="T44" fmla="*/ 608012 w 718"/>
                <a:gd name="T45" fmla="*/ 2676526 h 1745"/>
                <a:gd name="T46" fmla="*/ 601662 w 718"/>
                <a:gd name="T47" fmla="*/ 1257300 h 1745"/>
                <a:gd name="T48" fmla="*/ 574675 w 718"/>
                <a:gd name="T49" fmla="*/ 1252538 h 1745"/>
                <a:gd name="T50" fmla="*/ 552450 w 718"/>
                <a:gd name="T51" fmla="*/ 1257300 h 1745"/>
                <a:gd name="T52" fmla="*/ 541338 w 718"/>
                <a:gd name="T53" fmla="*/ 2676526 h 1745"/>
                <a:gd name="T54" fmla="*/ 527050 w 718"/>
                <a:gd name="T55" fmla="*/ 2705101 h 1745"/>
                <a:gd name="T56" fmla="*/ 495300 w 718"/>
                <a:gd name="T57" fmla="*/ 2738438 h 1745"/>
                <a:gd name="T58" fmla="*/ 455613 w 718"/>
                <a:gd name="T59" fmla="*/ 2759076 h 1745"/>
                <a:gd name="T60" fmla="*/ 417513 w 718"/>
                <a:gd name="T61" fmla="*/ 2768601 h 1745"/>
                <a:gd name="T62" fmla="*/ 373062 w 718"/>
                <a:gd name="T63" fmla="*/ 2770188 h 1745"/>
                <a:gd name="T64" fmla="*/ 338137 w 718"/>
                <a:gd name="T65" fmla="*/ 2762251 h 1745"/>
                <a:gd name="T66" fmla="*/ 307975 w 718"/>
                <a:gd name="T67" fmla="*/ 2747963 h 1745"/>
                <a:gd name="T68" fmla="*/ 274638 w 718"/>
                <a:gd name="T69" fmla="*/ 2720976 h 1745"/>
                <a:gd name="T70" fmla="*/ 252413 w 718"/>
                <a:gd name="T71" fmla="*/ 2686051 h 1745"/>
                <a:gd name="T72" fmla="*/ 247650 w 718"/>
                <a:gd name="T73" fmla="*/ 366713 h 1745"/>
                <a:gd name="T74" fmla="*/ 228600 w 718"/>
                <a:gd name="T75" fmla="*/ 355600 h 1745"/>
                <a:gd name="T76" fmla="*/ 211138 w 718"/>
                <a:gd name="T77" fmla="*/ 355600 h 1745"/>
                <a:gd name="T78" fmla="*/ 192087 w 718"/>
                <a:gd name="T79" fmla="*/ 368300 h 1745"/>
                <a:gd name="T80" fmla="*/ 3175 w 718"/>
                <a:gd name="T81" fmla="*/ 1046163 h 174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18"/>
                <a:gd name="T124" fmla="*/ 0 h 1745"/>
                <a:gd name="T125" fmla="*/ 718 w 718"/>
                <a:gd name="T126" fmla="*/ 1745 h 174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18" h="1745">
                  <a:moveTo>
                    <a:pt x="2" y="659"/>
                  </a:moveTo>
                  <a:lnTo>
                    <a:pt x="0" y="40"/>
                  </a:lnTo>
                  <a:lnTo>
                    <a:pt x="3" y="35"/>
                  </a:lnTo>
                  <a:lnTo>
                    <a:pt x="10" y="23"/>
                  </a:lnTo>
                  <a:lnTo>
                    <a:pt x="17" y="16"/>
                  </a:lnTo>
                  <a:lnTo>
                    <a:pt x="24" y="11"/>
                  </a:lnTo>
                  <a:lnTo>
                    <a:pt x="35" y="4"/>
                  </a:lnTo>
                  <a:lnTo>
                    <a:pt x="48" y="0"/>
                  </a:lnTo>
                  <a:lnTo>
                    <a:pt x="670" y="0"/>
                  </a:lnTo>
                  <a:lnTo>
                    <a:pt x="677" y="0"/>
                  </a:lnTo>
                  <a:lnTo>
                    <a:pt x="684" y="0"/>
                  </a:lnTo>
                  <a:lnTo>
                    <a:pt x="691" y="4"/>
                  </a:lnTo>
                  <a:lnTo>
                    <a:pt x="699" y="7"/>
                  </a:lnTo>
                  <a:lnTo>
                    <a:pt x="706" y="16"/>
                  </a:lnTo>
                  <a:lnTo>
                    <a:pt x="711" y="26"/>
                  </a:lnTo>
                  <a:lnTo>
                    <a:pt x="717" y="42"/>
                  </a:lnTo>
                  <a:lnTo>
                    <a:pt x="717" y="80"/>
                  </a:lnTo>
                  <a:lnTo>
                    <a:pt x="718" y="154"/>
                  </a:lnTo>
                  <a:lnTo>
                    <a:pt x="718" y="366"/>
                  </a:lnTo>
                  <a:lnTo>
                    <a:pt x="717" y="664"/>
                  </a:lnTo>
                  <a:lnTo>
                    <a:pt x="597" y="667"/>
                  </a:lnTo>
                  <a:lnTo>
                    <a:pt x="597" y="232"/>
                  </a:lnTo>
                  <a:lnTo>
                    <a:pt x="594" y="231"/>
                  </a:lnTo>
                  <a:lnTo>
                    <a:pt x="587" y="227"/>
                  </a:lnTo>
                  <a:lnTo>
                    <a:pt x="582" y="227"/>
                  </a:lnTo>
                  <a:lnTo>
                    <a:pt x="576" y="229"/>
                  </a:lnTo>
                  <a:lnTo>
                    <a:pt x="571" y="231"/>
                  </a:lnTo>
                  <a:lnTo>
                    <a:pt x="566" y="238"/>
                  </a:lnTo>
                  <a:lnTo>
                    <a:pt x="566" y="1690"/>
                  </a:lnTo>
                  <a:lnTo>
                    <a:pt x="563" y="1699"/>
                  </a:lnTo>
                  <a:lnTo>
                    <a:pt x="556" y="1707"/>
                  </a:lnTo>
                  <a:lnTo>
                    <a:pt x="545" y="1716"/>
                  </a:lnTo>
                  <a:lnTo>
                    <a:pt x="533" y="1726"/>
                  </a:lnTo>
                  <a:lnTo>
                    <a:pt x="519" y="1735"/>
                  </a:lnTo>
                  <a:lnTo>
                    <a:pt x="500" y="1742"/>
                  </a:lnTo>
                  <a:lnTo>
                    <a:pt x="490" y="1744"/>
                  </a:lnTo>
                  <a:lnTo>
                    <a:pt x="479" y="1745"/>
                  </a:lnTo>
                  <a:lnTo>
                    <a:pt x="467" y="1745"/>
                  </a:lnTo>
                  <a:lnTo>
                    <a:pt x="457" y="1744"/>
                  </a:lnTo>
                  <a:lnTo>
                    <a:pt x="447" y="1740"/>
                  </a:lnTo>
                  <a:lnTo>
                    <a:pt x="438" y="1737"/>
                  </a:lnTo>
                  <a:lnTo>
                    <a:pt x="422" y="1728"/>
                  </a:lnTo>
                  <a:lnTo>
                    <a:pt x="408" y="1716"/>
                  </a:lnTo>
                  <a:lnTo>
                    <a:pt x="396" y="1705"/>
                  </a:lnTo>
                  <a:lnTo>
                    <a:pt x="389" y="1697"/>
                  </a:lnTo>
                  <a:lnTo>
                    <a:pt x="383" y="1686"/>
                  </a:lnTo>
                  <a:lnTo>
                    <a:pt x="383" y="794"/>
                  </a:lnTo>
                  <a:lnTo>
                    <a:pt x="379" y="792"/>
                  </a:lnTo>
                  <a:lnTo>
                    <a:pt x="369" y="789"/>
                  </a:lnTo>
                  <a:lnTo>
                    <a:pt x="362" y="789"/>
                  </a:lnTo>
                  <a:lnTo>
                    <a:pt x="355" y="790"/>
                  </a:lnTo>
                  <a:lnTo>
                    <a:pt x="348" y="792"/>
                  </a:lnTo>
                  <a:lnTo>
                    <a:pt x="341" y="796"/>
                  </a:lnTo>
                  <a:lnTo>
                    <a:pt x="341" y="1686"/>
                  </a:lnTo>
                  <a:lnTo>
                    <a:pt x="337" y="1695"/>
                  </a:lnTo>
                  <a:lnTo>
                    <a:pt x="332" y="1704"/>
                  </a:lnTo>
                  <a:lnTo>
                    <a:pt x="324" y="1714"/>
                  </a:lnTo>
                  <a:lnTo>
                    <a:pt x="312" y="1725"/>
                  </a:lnTo>
                  <a:lnTo>
                    <a:pt x="296" y="1733"/>
                  </a:lnTo>
                  <a:lnTo>
                    <a:pt x="287" y="1738"/>
                  </a:lnTo>
                  <a:lnTo>
                    <a:pt x="275" y="1742"/>
                  </a:lnTo>
                  <a:lnTo>
                    <a:pt x="263" y="1744"/>
                  </a:lnTo>
                  <a:lnTo>
                    <a:pt x="249" y="1745"/>
                  </a:lnTo>
                  <a:lnTo>
                    <a:pt x="235" y="1745"/>
                  </a:lnTo>
                  <a:lnTo>
                    <a:pt x="223" y="1744"/>
                  </a:lnTo>
                  <a:lnTo>
                    <a:pt x="213" y="1740"/>
                  </a:lnTo>
                  <a:lnTo>
                    <a:pt x="202" y="1737"/>
                  </a:lnTo>
                  <a:lnTo>
                    <a:pt x="194" y="1731"/>
                  </a:lnTo>
                  <a:lnTo>
                    <a:pt x="185" y="1726"/>
                  </a:lnTo>
                  <a:lnTo>
                    <a:pt x="173" y="1714"/>
                  </a:lnTo>
                  <a:lnTo>
                    <a:pt x="166" y="1702"/>
                  </a:lnTo>
                  <a:lnTo>
                    <a:pt x="159" y="1692"/>
                  </a:lnTo>
                  <a:lnTo>
                    <a:pt x="156" y="1679"/>
                  </a:lnTo>
                  <a:lnTo>
                    <a:pt x="156" y="231"/>
                  </a:lnTo>
                  <a:lnTo>
                    <a:pt x="152" y="229"/>
                  </a:lnTo>
                  <a:lnTo>
                    <a:pt x="144" y="224"/>
                  </a:lnTo>
                  <a:lnTo>
                    <a:pt x="138" y="224"/>
                  </a:lnTo>
                  <a:lnTo>
                    <a:pt x="133" y="224"/>
                  </a:lnTo>
                  <a:lnTo>
                    <a:pt x="126" y="227"/>
                  </a:lnTo>
                  <a:lnTo>
                    <a:pt x="121" y="232"/>
                  </a:lnTo>
                  <a:lnTo>
                    <a:pt x="121" y="659"/>
                  </a:lnTo>
                  <a:lnTo>
                    <a:pt x="2" y="659"/>
                  </a:lnTo>
                  <a:close/>
                </a:path>
              </a:pathLst>
            </a:custGeom>
            <a:solidFill>
              <a:srgbClr val="109B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  <p:sp>
          <p:nvSpPr>
            <p:cNvPr id="13" name="Freeform 58"/>
            <p:cNvSpPr>
              <a:spLocks/>
            </p:cNvSpPr>
            <p:nvPr/>
          </p:nvSpPr>
          <p:spPr bwMode="auto">
            <a:xfrm>
              <a:off x="5340350" y="5511800"/>
              <a:ext cx="481013" cy="219075"/>
            </a:xfrm>
            <a:custGeom>
              <a:avLst/>
              <a:gdLst>
                <a:gd name="T0" fmla="*/ 298450 w 303"/>
                <a:gd name="T1" fmla="*/ 0 h 138"/>
                <a:gd name="T2" fmla="*/ 474663 w 303"/>
                <a:gd name="T3" fmla="*/ 125412 h 138"/>
                <a:gd name="T4" fmla="*/ 481013 w 303"/>
                <a:gd name="T5" fmla="*/ 206375 h 138"/>
                <a:gd name="T6" fmla="*/ 120650 w 303"/>
                <a:gd name="T7" fmla="*/ 219075 h 138"/>
                <a:gd name="T8" fmla="*/ 84138 w 303"/>
                <a:gd name="T9" fmla="*/ 192087 h 138"/>
                <a:gd name="T10" fmla="*/ 74613 w 303"/>
                <a:gd name="T11" fmla="*/ 219075 h 138"/>
                <a:gd name="T12" fmla="*/ 0 w 303"/>
                <a:gd name="T13" fmla="*/ 214313 h 138"/>
                <a:gd name="T14" fmla="*/ 0 w 303"/>
                <a:gd name="T15" fmla="*/ 31750 h 138"/>
                <a:gd name="T16" fmla="*/ 298450 w 303"/>
                <a:gd name="T17" fmla="*/ 0 h 13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03"/>
                <a:gd name="T28" fmla="*/ 0 h 138"/>
                <a:gd name="T29" fmla="*/ 303 w 303"/>
                <a:gd name="T30" fmla="*/ 138 h 13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03" h="138">
                  <a:moveTo>
                    <a:pt x="188" y="0"/>
                  </a:moveTo>
                  <a:lnTo>
                    <a:pt x="299" y="79"/>
                  </a:lnTo>
                  <a:lnTo>
                    <a:pt x="303" y="130"/>
                  </a:lnTo>
                  <a:lnTo>
                    <a:pt x="76" y="138"/>
                  </a:lnTo>
                  <a:lnTo>
                    <a:pt x="53" y="121"/>
                  </a:lnTo>
                  <a:lnTo>
                    <a:pt x="47" y="138"/>
                  </a:lnTo>
                  <a:lnTo>
                    <a:pt x="0" y="135"/>
                  </a:lnTo>
                  <a:lnTo>
                    <a:pt x="0" y="20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4F4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  <p:sp>
          <p:nvSpPr>
            <p:cNvPr id="14" name="Freeform 59"/>
            <p:cNvSpPr>
              <a:spLocks/>
            </p:cNvSpPr>
            <p:nvPr/>
          </p:nvSpPr>
          <p:spPr bwMode="auto">
            <a:xfrm>
              <a:off x="4799013" y="5511800"/>
              <a:ext cx="481013" cy="219075"/>
            </a:xfrm>
            <a:custGeom>
              <a:avLst/>
              <a:gdLst>
                <a:gd name="T0" fmla="*/ 180975 w 303"/>
                <a:gd name="T1" fmla="*/ 0 h 138"/>
                <a:gd name="T2" fmla="*/ 4763 w 303"/>
                <a:gd name="T3" fmla="*/ 125412 h 138"/>
                <a:gd name="T4" fmla="*/ 0 w 303"/>
                <a:gd name="T5" fmla="*/ 206375 h 138"/>
                <a:gd name="T6" fmla="*/ 360363 w 303"/>
                <a:gd name="T7" fmla="*/ 219075 h 138"/>
                <a:gd name="T8" fmla="*/ 395288 w 303"/>
                <a:gd name="T9" fmla="*/ 192087 h 138"/>
                <a:gd name="T10" fmla="*/ 406400 w 303"/>
                <a:gd name="T11" fmla="*/ 219075 h 138"/>
                <a:gd name="T12" fmla="*/ 481013 w 303"/>
                <a:gd name="T13" fmla="*/ 214313 h 138"/>
                <a:gd name="T14" fmla="*/ 481013 w 303"/>
                <a:gd name="T15" fmla="*/ 31750 h 138"/>
                <a:gd name="T16" fmla="*/ 180975 w 303"/>
                <a:gd name="T17" fmla="*/ 0 h 13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03"/>
                <a:gd name="T28" fmla="*/ 0 h 138"/>
                <a:gd name="T29" fmla="*/ 303 w 303"/>
                <a:gd name="T30" fmla="*/ 138 h 13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03" h="138">
                  <a:moveTo>
                    <a:pt x="114" y="0"/>
                  </a:moveTo>
                  <a:lnTo>
                    <a:pt x="3" y="79"/>
                  </a:lnTo>
                  <a:lnTo>
                    <a:pt x="0" y="130"/>
                  </a:lnTo>
                  <a:lnTo>
                    <a:pt x="227" y="138"/>
                  </a:lnTo>
                  <a:lnTo>
                    <a:pt x="249" y="121"/>
                  </a:lnTo>
                  <a:lnTo>
                    <a:pt x="256" y="138"/>
                  </a:lnTo>
                  <a:lnTo>
                    <a:pt x="303" y="135"/>
                  </a:lnTo>
                  <a:lnTo>
                    <a:pt x="303" y="20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4F4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  <p:sp>
          <p:nvSpPr>
            <p:cNvPr id="15" name="Freeform 60"/>
            <p:cNvSpPr>
              <a:spLocks/>
            </p:cNvSpPr>
            <p:nvPr/>
          </p:nvSpPr>
          <p:spPr bwMode="auto">
            <a:xfrm>
              <a:off x="5675313" y="3917950"/>
              <a:ext cx="211138" cy="90488"/>
            </a:xfrm>
            <a:custGeom>
              <a:avLst/>
              <a:gdLst>
                <a:gd name="T0" fmla="*/ 4763 w 133"/>
                <a:gd name="T1" fmla="*/ 0 h 57"/>
                <a:gd name="T2" fmla="*/ 203200 w 133"/>
                <a:gd name="T3" fmla="*/ 22225 h 57"/>
                <a:gd name="T4" fmla="*/ 211138 w 133"/>
                <a:gd name="T5" fmla="*/ 82550 h 57"/>
                <a:gd name="T6" fmla="*/ 0 w 133"/>
                <a:gd name="T7" fmla="*/ 90488 h 57"/>
                <a:gd name="T8" fmla="*/ 4763 w 133"/>
                <a:gd name="T9" fmla="*/ 0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3"/>
                <a:gd name="T16" fmla="*/ 0 h 57"/>
                <a:gd name="T17" fmla="*/ 133 w 133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3" h="57">
                  <a:moveTo>
                    <a:pt x="3" y="0"/>
                  </a:moveTo>
                  <a:lnTo>
                    <a:pt x="128" y="14"/>
                  </a:lnTo>
                  <a:lnTo>
                    <a:pt x="133" y="52"/>
                  </a:lnTo>
                  <a:lnTo>
                    <a:pt x="0" y="5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  <p:sp>
          <p:nvSpPr>
            <p:cNvPr id="16" name="Freeform 61"/>
            <p:cNvSpPr>
              <a:spLocks/>
            </p:cNvSpPr>
            <p:nvPr/>
          </p:nvSpPr>
          <p:spPr bwMode="auto">
            <a:xfrm>
              <a:off x="4724400" y="3917950"/>
              <a:ext cx="211138" cy="90488"/>
            </a:xfrm>
            <a:custGeom>
              <a:avLst/>
              <a:gdLst>
                <a:gd name="T0" fmla="*/ 206375 w 133"/>
                <a:gd name="T1" fmla="*/ 0 h 57"/>
                <a:gd name="T2" fmla="*/ 7938 w 133"/>
                <a:gd name="T3" fmla="*/ 22225 h 57"/>
                <a:gd name="T4" fmla="*/ 0 w 133"/>
                <a:gd name="T5" fmla="*/ 82550 h 57"/>
                <a:gd name="T6" fmla="*/ 211138 w 133"/>
                <a:gd name="T7" fmla="*/ 90488 h 57"/>
                <a:gd name="T8" fmla="*/ 206375 w 133"/>
                <a:gd name="T9" fmla="*/ 0 h 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3"/>
                <a:gd name="T16" fmla="*/ 0 h 57"/>
                <a:gd name="T17" fmla="*/ 133 w 133"/>
                <a:gd name="T18" fmla="*/ 57 h 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3" h="57">
                  <a:moveTo>
                    <a:pt x="130" y="0"/>
                  </a:moveTo>
                  <a:lnTo>
                    <a:pt x="5" y="14"/>
                  </a:lnTo>
                  <a:lnTo>
                    <a:pt x="0" y="52"/>
                  </a:lnTo>
                  <a:lnTo>
                    <a:pt x="133" y="57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  <p:sp>
          <p:nvSpPr>
            <p:cNvPr id="17" name="Freeform 62"/>
            <p:cNvSpPr>
              <a:spLocks/>
            </p:cNvSpPr>
            <p:nvPr/>
          </p:nvSpPr>
          <p:spPr bwMode="auto">
            <a:xfrm>
              <a:off x="5111750" y="2971800"/>
              <a:ext cx="379413" cy="573088"/>
            </a:xfrm>
            <a:custGeom>
              <a:avLst/>
              <a:gdLst>
                <a:gd name="T0" fmla="*/ 0 w 239"/>
                <a:gd name="T1" fmla="*/ 0 h 361"/>
                <a:gd name="T2" fmla="*/ 198438 w 239"/>
                <a:gd name="T3" fmla="*/ 573088 h 361"/>
                <a:gd name="T4" fmla="*/ 379413 w 239"/>
                <a:gd name="T5" fmla="*/ 0 h 361"/>
                <a:gd name="T6" fmla="*/ 0 w 239"/>
                <a:gd name="T7" fmla="*/ 0 h 36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9"/>
                <a:gd name="T13" fmla="*/ 0 h 361"/>
                <a:gd name="T14" fmla="*/ 239 w 239"/>
                <a:gd name="T15" fmla="*/ 361 h 36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9" h="361">
                  <a:moveTo>
                    <a:pt x="0" y="0"/>
                  </a:moveTo>
                  <a:lnTo>
                    <a:pt x="125" y="361"/>
                  </a:lnTo>
                  <a:lnTo>
                    <a:pt x="23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  <p:sp>
          <p:nvSpPr>
            <p:cNvPr id="18" name="Freeform 63"/>
            <p:cNvSpPr>
              <a:spLocks/>
            </p:cNvSpPr>
            <p:nvPr/>
          </p:nvSpPr>
          <p:spPr bwMode="auto">
            <a:xfrm>
              <a:off x="5287963" y="3040063"/>
              <a:ext cx="52388" cy="52388"/>
            </a:xfrm>
            <a:custGeom>
              <a:avLst/>
              <a:gdLst>
                <a:gd name="T0" fmla="*/ 52388 w 33"/>
                <a:gd name="T1" fmla="*/ 25400 h 33"/>
                <a:gd name="T2" fmla="*/ 49213 w 33"/>
                <a:gd name="T3" fmla="*/ 36513 h 33"/>
                <a:gd name="T4" fmla="*/ 44450 w 33"/>
                <a:gd name="T5" fmla="*/ 44450 h 33"/>
                <a:gd name="T6" fmla="*/ 34925 w 33"/>
                <a:gd name="T7" fmla="*/ 50800 h 33"/>
                <a:gd name="T8" fmla="*/ 23813 w 33"/>
                <a:gd name="T9" fmla="*/ 52388 h 33"/>
                <a:gd name="T10" fmla="*/ 15875 w 33"/>
                <a:gd name="T11" fmla="*/ 50800 h 33"/>
                <a:gd name="T12" fmla="*/ 4763 w 33"/>
                <a:gd name="T13" fmla="*/ 44450 h 33"/>
                <a:gd name="T14" fmla="*/ 0 w 33"/>
                <a:gd name="T15" fmla="*/ 36513 h 33"/>
                <a:gd name="T16" fmla="*/ 0 w 33"/>
                <a:gd name="T17" fmla="*/ 25400 h 33"/>
                <a:gd name="T18" fmla="*/ 0 w 33"/>
                <a:gd name="T19" fmla="*/ 17463 h 33"/>
                <a:gd name="T20" fmla="*/ 4763 w 33"/>
                <a:gd name="T21" fmla="*/ 6350 h 33"/>
                <a:gd name="T22" fmla="*/ 15875 w 33"/>
                <a:gd name="T23" fmla="*/ 0 h 33"/>
                <a:gd name="T24" fmla="*/ 23813 w 33"/>
                <a:gd name="T25" fmla="*/ 0 h 33"/>
                <a:gd name="T26" fmla="*/ 34925 w 33"/>
                <a:gd name="T27" fmla="*/ 0 h 33"/>
                <a:gd name="T28" fmla="*/ 44450 w 33"/>
                <a:gd name="T29" fmla="*/ 6350 h 33"/>
                <a:gd name="T30" fmla="*/ 49213 w 33"/>
                <a:gd name="T31" fmla="*/ 17463 h 33"/>
                <a:gd name="T32" fmla="*/ 52388 w 33"/>
                <a:gd name="T33" fmla="*/ 25400 h 3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3"/>
                <a:gd name="T52" fmla="*/ 0 h 33"/>
                <a:gd name="T53" fmla="*/ 33 w 33"/>
                <a:gd name="T54" fmla="*/ 33 h 3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3" h="33">
                  <a:moveTo>
                    <a:pt x="33" y="16"/>
                  </a:moveTo>
                  <a:lnTo>
                    <a:pt x="31" y="23"/>
                  </a:lnTo>
                  <a:lnTo>
                    <a:pt x="28" y="28"/>
                  </a:lnTo>
                  <a:lnTo>
                    <a:pt x="22" y="32"/>
                  </a:lnTo>
                  <a:lnTo>
                    <a:pt x="15" y="33"/>
                  </a:lnTo>
                  <a:lnTo>
                    <a:pt x="10" y="32"/>
                  </a:lnTo>
                  <a:lnTo>
                    <a:pt x="3" y="28"/>
                  </a:lnTo>
                  <a:lnTo>
                    <a:pt x="0" y="23"/>
                  </a:lnTo>
                  <a:lnTo>
                    <a:pt x="0" y="16"/>
                  </a:lnTo>
                  <a:lnTo>
                    <a:pt x="0" y="11"/>
                  </a:lnTo>
                  <a:lnTo>
                    <a:pt x="3" y="4"/>
                  </a:lnTo>
                  <a:lnTo>
                    <a:pt x="10" y="0"/>
                  </a:lnTo>
                  <a:lnTo>
                    <a:pt x="15" y="0"/>
                  </a:lnTo>
                  <a:lnTo>
                    <a:pt x="22" y="0"/>
                  </a:lnTo>
                  <a:lnTo>
                    <a:pt x="28" y="4"/>
                  </a:lnTo>
                  <a:lnTo>
                    <a:pt x="31" y="11"/>
                  </a:lnTo>
                  <a:lnTo>
                    <a:pt x="33" y="16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  <p:sp>
          <p:nvSpPr>
            <p:cNvPr id="19" name="Freeform 64"/>
            <p:cNvSpPr>
              <a:spLocks/>
            </p:cNvSpPr>
            <p:nvPr/>
          </p:nvSpPr>
          <p:spPr bwMode="auto">
            <a:xfrm>
              <a:off x="5287963" y="3154363"/>
              <a:ext cx="52388" cy="53975"/>
            </a:xfrm>
            <a:custGeom>
              <a:avLst/>
              <a:gdLst>
                <a:gd name="T0" fmla="*/ 52388 w 33"/>
                <a:gd name="T1" fmla="*/ 26988 h 34"/>
                <a:gd name="T2" fmla="*/ 49213 w 33"/>
                <a:gd name="T3" fmla="*/ 38100 h 34"/>
                <a:gd name="T4" fmla="*/ 44450 w 33"/>
                <a:gd name="T5" fmla="*/ 46037 h 34"/>
                <a:gd name="T6" fmla="*/ 34925 w 33"/>
                <a:gd name="T7" fmla="*/ 50800 h 34"/>
                <a:gd name="T8" fmla="*/ 23813 w 33"/>
                <a:gd name="T9" fmla="*/ 53975 h 34"/>
                <a:gd name="T10" fmla="*/ 15875 w 33"/>
                <a:gd name="T11" fmla="*/ 50800 h 34"/>
                <a:gd name="T12" fmla="*/ 4763 w 33"/>
                <a:gd name="T13" fmla="*/ 46037 h 34"/>
                <a:gd name="T14" fmla="*/ 0 w 33"/>
                <a:gd name="T15" fmla="*/ 38100 h 34"/>
                <a:gd name="T16" fmla="*/ 0 w 33"/>
                <a:gd name="T17" fmla="*/ 26988 h 34"/>
                <a:gd name="T18" fmla="*/ 0 w 33"/>
                <a:gd name="T19" fmla="*/ 15875 h 34"/>
                <a:gd name="T20" fmla="*/ 4763 w 33"/>
                <a:gd name="T21" fmla="*/ 7937 h 34"/>
                <a:gd name="T22" fmla="*/ 15875 w 33"/>
                <a:gd name="T23" fmla="*/ 1588 h 34"/>
                <a:gd name="T24" fmla="*/ 23813 w 33"/>
                <a:gd name="T25" fmla="*/ 0 h 34"/>
                <a:gd name="T26" fmla="*/ 34925 w 33"/>
                <a:gd name="T27" fmla="*/ 1588 h 34"/>
                <a:gd name="T28" fmla="*/ 44450 w 33"/>
                <a:gd name="T29" fmla="*/ 7937 h 34"/>
                <a:gd name="T30" fmla="*/ 49213 w 33"/>
                <a:gd name="T31" fmla="*/ 15875 h 34"/>
                <a:gd name="T32" fmla="*/ 52388 w 33"/>
                <a:gd name="T33" fmla="*/ 26988 h 3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3"/>
                <a:gd name="T52" fmla="*/ 0 h 34"/>
                <a:gd name="T53" fmla="*/ 33 w 33"/>
                <a:gd name="T54" fmla="*/ 34 h 3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3" h="34">
                  <a:moveTo>
                    <a:pt x="33" y="17"/>
                  </a:moveTo>
                  <a:lnTo>
                    <a:pt x="31" y="24"/>
                  </a:lnTo>
                  <a:lnTo>
                    <a:pt x="28" y="29"/>
                  </a:lnTo>
                  <a:lnTo>
                    <a:pt x="22" y="32"/>
                  </a:lnTo>
                  <a:lnTo>
                    <a:pt x="15" y="34"/>
                  </a:lnTo>
                  <a:lnTo>
                    <a:pt x="10" y="32"/>
                  </a:lnTo>
                  <a:lnTo>
                    <a:pt x="3" y="29"/>
                  </a:lnTo>
                  <a:lnTo>
                    <a:pt x="0" y="24"/>
                  </a:lnTo>
                  <a:lnTo>
                    <a:pt x="0" y="17"/>
                  </a:lnTo>
                  <a:lnTo>
                    <a:pt x="0" y="10"/>
                  </a:lnTo>
                  <a:lnTo>
                    <a:pt x="3" y="5"/>
                  </a:lnTo>
                  <a:lnTo>
                    <a:pt x="10" y="1"/>
                  </a:lnTo>
                  <a:lnTo>
                    <a:pt x="15" y="0"/>
                  </a:lnTo>
                  <a:lnTo>
                    <a:pt x="22" y="1"/>
                  </a:lnTo>
                  <a:lnTo>
                    <a:pt x="28" y="5"/>
                  </a:lnTo>
                  <a:lnTo>
                    <a:pt x="31" y="10"/>
                  </a:lnTo>
                  <a:lnTo>
                    <a:pt x="33" y="17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  <p:sp>
          <p:nvSpPr>
            <p:cNvPr id="20" name="Freeform 65"/>
            <p:cNvSpPr>
              <a:spLocks/>
            </p:cNvSpPr>
            <p:nvPr/>
          </p:nvSpPr>
          <p:spPr bwMode="auto">
            <a:xfrm>
              <a:off x="5287963" y="3260725"/>
              <a:ext cx="52388" cy="55563"/>
            </a:xfrm>
            <a:custGeom>
              <a:avLst/>
              <a:gdLst>
                <a:gd name="T0" fmla="*/ 52388 w 33"/>
                <a:gd name="T1" fmla="*/ 26988 h 35"/>
                <a:gd name="T2" fmla="*/ 49213 w 33"/>
                <a:gd name="T3" fmla="*/ 38100 h 35"/>
                <a:gd name="T4" fmla="*/ 44450 w 33"/>
                <a:gd name="T5" fmla="*/ 47625 h 35"/>
                <a:gd name="T6" fmla="*/ 34925 w 33"/>
                <a:gd name="T7" fmla="*/ 52388 h 35"/>
                <a:gd name="T8" fmla="*/ 23813 w 33"/>
                <a:gd name="T9" fmla="*/ 55563 h 35"/>
                <a:gd name="T10" fmla="*/ 15875 w 33"/>
                <a:gd name="T11" fmla="*/ 52388 h 35"/>
                <a:gd name="T12" fmla="*/ 4763 w 33"/>
                <a:gd name="T13" fmla="*/ 47625 h 35"/>
                <a:gd name="T14" fmla="*/ 0 w 33"/>
                <a:gd name="T15" fmla="*/ 38100 h 35"/>
                <a:gd name="T16" fmla="*/ 0 w 33"/>
                <a:gd name="T17" fmla="*/ 26988 h 35"/>
                <a:gd name="T18" fmla="*/ 0 w 33"/>
                <a:gd name="T19" fmla="*/ 15875 h 35"/>
                <a:gd name="T20" fmla="*/ 4763 w 33"/>
                <a:gd name="T21" fmla="*/ 7938 h 35"/>
                <a:gd name="T22" fmla="*/ 15875 w 33"/>
                <a:gd name="T23" fmla="*/ 3175 h 35"/>
                <a:gd name="T24" fmla="*/ 23813 w 33"/>
                <a:gd name="T25" fmla="*/ 0 h 35"/>
                <a:gd name="T26" fmla="*/ 34925 w 33"/>
                <a:gd name="T27" fmla="*/ 3175 h 35"/>
                <a:gd name="T28" fmla="*/ 44450 w 33"/>
                <a:gd name="T29" fmla="*/ 7938 h 35"/>
                <a:gd name="T30" fmla="*/ 49213 w 33"/>
                <a:gd name="T31" fmla="*/ 15875 h 35"/>
                <a:gd name="T32" fmla="*/ 52388 w 33"/>
                <a:gd name="T33" fmla="*/ 26988 h 3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3"/>
                <a:gd name="T52" fmla="*/ 0 h 35"/>
                <a:gd name="T53" fmla="*/ 33 w 33"/>
                <a:gd name="T54" fmla="*/ 35 h 3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3" h="35">
                  <a:moveTo>
                    <a:pt x="33" y="17"/>
                  </a:moveTo>
                  <a:lnTo>
                    <a:pt x="31" y="24"/>
                  </a:lnTo>
                  <a:lnTo>
                    <a:pt x="28" y="30"/>
                  </a:lnTo>
                  <a:lnTo>
                    <a:pt x="22" y="33"/>
                  </a:lnTo>
                  <a:lnTo>
                    <a:pt x="15" y="35"/>
                  </a:lnTo>
                  <a:lnTo>
                    <a:pt x="10" y="33"/>
                  </a:lnTo>
                  <a:lnTo>
                    <a:pt x="3" y="30"/>
                  </a:lnTo>
                  <a:lnTo>
                    <a:pt x="0" y="24"/>
                  </a:lnTo>
                  <a:lnTo>
                    <a:pt x="0" y="17"/>
                  </a:lnTo>
                  <a:lnTo>
                    <a:pt x="0" y="10"/>
                  </a:lnTo>
                  <a:lnTo>
                    <a:pt x="3" y="5"/>
                  </a:lnTo>
                  <a:lnTo>
                    <a:pt x="10" y="2"/>
                  </a:lnTo>
                  <a:lnTo>
                    <a:pt x="15" y="0"/>
                  </a:lnTo>
                  <a:lnTo>
                    <a:pt x="22" y="2"/>
                  </a:lnTo>
                  <a:lnTo>
                    <a:pt x="28" y="5"/>
                  </a:lnTo>
                  <a:lnTo>
                    <a:pt x="31" y="10"/>
                  </a:lnTo>
                  <a:lnTo>
                    <a:pt x="33" y="17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0" hangingPunct="0"/>
              <a:endParaRPr lang="zh-CN" altLang="zh-CN"/>
            </a:p>
          </p:txBody>
        </p:sp>
      </p:grpSp>
      <p:sp>
        <p:nvSpPr>
          <p:cNvPr id="21" name="Freeform 56"/>
          <p:cNvSpPr>
            <a:spLocks/>
          </p:cNvSpPr>
          <p:nvPr/>
        </p:nvSpPr>
        <p:spPr bwMode="auto">
          <a:xfrm>
            <a:off x="683568" y="905272"/>
            <a:ext cx="815974" cy="514350"/>
          </a:xfrm>
          <a:custGeom>
            <a:avLst/>
            <a:gdLst>
              <a:gd name="T0" fmla="*/ 0 w 514"/>
              <a:gd name="T1" fmla="*/ 330200 h 324"/>
              <a:gd name="T2" fmla="*/ 814388 w 514"/>
              <a:gd name="T3" fmla="*/ 514350 h 324"/>
              <a:gd name="T4" fmla="*/ 815975 w 514"/>
              <a:gd name="T5" fmla="*/ 479425 h 324"/>
              <a:gd name="T6" fmla="*/ 687387 w 514"/>
              <a:gd name="T7" fmla="*/ 341312 h 324"/>
              <a:gd name="T8" fmla="*/ 704850 w 514"/>
              <a:gd name="T9" fmla="*/ 96837 h 324"/>
              <a:gd name="T10" fmla="*/ 484187 w 514"/>
              <a:gd name="T11" fmla="*/ 79375 h 324"/>
              <a:gd name="T12" fmla="*/ 338137 w 514"/>
              <a:gd name="T13" fmla="*/ 0 h 324"/>
              <a:gd name="T14" fmla="*/ 212725 w 514"/>
              <a:gd name="T15" fmla="*/ 252413 h 324"/>
              <a:gd name="T16" fmla="*/ 6350 w 514"/>
              <a:gd name="T17" fmla="*/ 303212 h 324"/>
              <a:gd name="T18" fmla="*/ 0 w 514"/>
              <a:gd name="T19" fmla="*/ 330200 h 32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514"/>
              <a:gd name="T31" fmla="*/ 0 h 324"/>
              <a:gd name="T32" fmla="*/ 514 w 514"/>
              <a:gd name="T33" fmla="*/ 324 h 32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514" h="324">
                <a:moveTo>
                  <a:pt x="0" y="208"/>
                </a:moveTo>
                <a:lnTo>
                  <a:pt x="513" y="324"/>
                </a:lnTo>
                <a:lnTo>
                  <a:pt x="514" y="302"/>
                </a:lnTo>
                <a:lnTo>
                  <a:pt x="433" y="215"/>
                </a:lnTo>
                <a:lnTo>
                  <a:pt x="444" y="61"/>
                </a:lnTo>
                <a:lnTo>
                  <a:pt x="305" y="50"/>
                </a:lnTo>
                <a:lnTo>
                  <a:pt x="213" y="0"/>
                </a:lnTo>
                <a:lnTo>
                  <a:pt x="134" y="159"/>
                </a:lnTo>
                <a:lnTo>
                  <a:pt x="4" y="191"/>
                </a:lnTo>
                <a:lnTo>
                  <a:pt x="0" y="208"/>
                </a:lnTo>
                <a:close/>
              </a:path>
            </a:pathLst>
          </a:custGeom>
          <a:solidFill>
            <a:srgbClr val="109BDA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/>
            <a:endParaRPr lang="zh-CN" altLang="zh-CN"/>
          </a:p>
        </p:txBody>
      </p:sp>
      <p:sp>
        <p:nvSpPr>
          <p:cNvPr id="22" name="Freeform 57"/>
          <p:cNvSpPr>
            <a:spLocks/>
          </p:cNvSpPr>
          <p:nvPr/>
        </p:nvSpPr>
        <p:spPr bwMode="auto">
          <a:xfrm>
            <a:off x="920104" y="1138635"/>
            <a:ext cx="431800" cy="104775"/>
          </a:xfrm>
          <a:custGeom>
            <a:avLst/>
            <a:gdLst>
              <a:gd name="T0" fmla="*/ 7937 w 272"/>
              <a:gd name="T1" fmla="*/ 0 h 66"/>
              <a:gd name="T2" fmla="*/ 44450 w 272"/>
              <a:gd name="T3" fmla="*/ 14287 h 66"/>
              <a:gd name="T4" fmla="*/ 88900 w 272"/>
              <a:gd name="T5" fmla="*/ 25400 h 66"/>
              <a:gd name="T6" fmla="*/ 142875 w 272"/>
              <a:gd name="T7" fmla="*/ 39687 h 66"/>
              <a:gd name="T8" fmla="*/ 206375 w 272"/>
              <a:gd name="T9" fmla="*/ 55562 h 66"/>
              <a:gd name="T10" fmla="*/ 277812 w 272"/>
              <a:gd name="T11" fmla="*/ 66675 h 66"/>
              <a:gd name="T12" fmla="*/ 352425 w 272"/>
              <a:gd name="T13" fmla="*/ 77787 h 66"/>
              <a:gd name="T14" fmla="*/ 428625 w 272"/>
              <a:gd name="T15" fmla="*/ 82550 h 66"/>
              <a:gd name="T16" fmla="*/ 431800 w 272"/>
              <a:gd name="T17" fmla="*/ 104775 h 66"/>
              <a:gd name="T18" fmla="*/ 393700 w 272"/>
              <a:gd name="T19" fmla="*/ 101600 h 66"/>
              <a:gd name="T20" fmla="*/ 352425 w 272"/>
              <a:gd name="T21" fmla="*/ 100012 h 66"/>
              <a:gd name="T22" fmla="*/ 296862 w 272"/>
              <a:gd name="T23" fmla="*/ 93662 h 66"/>
              <a:gd name="T24" fmla="*/ 231775 w 272"/>
              <a:gd name="T25" fmla="*/ 82550 h 66"/>
              <a:gd name="T26" fmla="*/ 157162 w 272"/>
              <a:gd name="T27" fmla="*/ 69850 h 66"/>
              <a:gd name="T28" fmla="*/ 79375 w 272"/>
              <a:gd name="T29" fmla="*/ 47625 h 66"/>
              <a:gd name="T30" fmla="*/ 38100 w 272"/>
              <a:gd name="T31" fmla="*/ 36512 h 66"/>
              <a:gd name="T32" fmla="*/ 0 w 272"/>
              <a:gd name="T33" fmla="*/ 19050 h 66"/>
              <a:gd name="T34" fmla="*/ 7937 w 272"/>
              <a:gd name="T35" fmla="*/ 0 h 6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272"/>
              <a:gd name="T55" fmla="*/ 0 h 66"/>
              <a:gd name="T56" fmla="*/ 272 w 272"/>
              <a:gd name="T57" fmla="*/ 66 h 6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272" h="66">
                <a:moveTo>
                  <a:pt x="5" y="0"/>
                </a:moveTo>
                <a:lnTo>
                  <a:pt x="28" y="9"/>
                </a:lnTo>
                <a:lnTo>
                  <a:pt x="56" y="16"/>
                </a:lnTo>
                <a:lnTo>
                  <a:pt x="90" y="25"/>
                </a:lnTo>
                <a:lnTo>
                  <a:pt x="130" y="35"/>
                </a:lnTo>
                <a:lnTo>
                  <a:pt x="175" y="42"/>
                </a:lnTo>
                <a:lnTo>
                  <a:pt x="222" y="49"/>
                </a:lnTo>
                <a:lnTo>
                  <a:pt x="270" y="52"/>
                </a:lnTo>
                <a:lnTo>
                  <a:pt x="272" y="66"/>
                </a:lnTo>
                <a:lnTo>
                  <a:pt x="248" y="64"/>
                </a:lnTo>
                <a:lnTo>
                  <a:pt x="222" y="63"/>
                </a:lnTo>
                <a:lnTo>
                  <a:pt x="187" y="59"/>
                </a:lnTo>
                <a:lnTo>
                  <a:pt x="146" y="52"/>
                </a:lnTo>
                <a:lnTo>
                  <a:pt x="99" y="44"/>
                </a:lnTo>
                <a:lnTo>
                  <a:pt x="50" y="30"/>
                </a:lnTo>
                <a:lnTo>
                  <a:pt x="24" y="23"/>
                </a:lnTo>
                <a:lnTo>
                  <a:pt x="0" y="12"/>
                </a:lnTo>
                <a:lnTo>
                  <a:pt x="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/>
            <a:endParaRPr lang="zh-CN" altLang="zh-CN"/>
          </a:p>
        </p:txBody>
      </p:sp>
      <p:sp>
        <p:nvSpPr>
          <p:cNvPr id="23" name="Freeform 63"/>
          <p:cNvSpPr>
            <a:spLocks/>
          </p:cNvSpPr>
          <p:nvPr/>
        </p:nvSpPr>
        <p:spPr bwMode="auto">
          <a:xfrm>
            <a:off x="971600" y="1419622"/>
            <a:ext cx="52388" cy="52388"/>
          </a:xfrm>
          <a:custGeom>
            <a:avLst/>
            <a:gdLst>
              <a:gd name="T0" fmla="*/ 52388 w 33"/>
              <a:gd name="T1" fmla="*/ 25400 h 33"/>
              <a:gd name="T2" fmla="*/ 49213 w 33"/>
              <a:gd name="T3" fmla="*/ 36513 h 33"/>
              <a:gd name="T4" fmla="*/ 44450 w 33"/>
              <a:gd name="T5" fmla="*/ 44450 h 33"/>
              <a:gd name="T6" fmla="*/ 34925 w 33"/>
              <a:gd name="T7" fmla="*/ 50800 h 33"/>
              <a:gd name="T8" fmla="*/ 23813 w 33"/>
              <a:gd name="T9" fmla="*/ 52388 h 33"/>
              <a:gd name="T10" fmla="*/ 15875 w 33"/>
              <a:gd name="T11" fmla="*/ 50800 h 33"/>
              <a:gd name="T12" fmla="*/ 4763 w 33"/>
              <a:gd name="T13" fmla="*/ 44450 h 33"/>
              <a:gd name="T14" fmla="*/ 0 w 33"/>
              <a:gd name="T15" fmla="*/ 36513 h 33"/>
              <a:gd name="T16" fmla="*/ 0 w 33"/>
              <a:gd name="T17" fmla="*/ 25400 h 33"/>
              <a:gd name="T18" fmla="*/ 0 w 33"/>
              <a:gd name="T19" fmla="*/ 17463 h 33"/>
              <a:gd name="T20" fmla="*/ 4763 w 33"/>
              <a:gd name="T21" fmla="*/ 6350 h 33"/>
              <a:gd name="T22" fmla="*/ 15875 w 33"/>
              <a:gd name="T23" fmla="*/ 0 h 33"/>
              <a:gd name="T24" fmla="*/ 23813 w 33"/>
              <a:gd name="T25" fmla="*/ 0 h 33"/>
              <a:gd name="T26" fmla="*/ 34925 w 33"/>
              <a:gd name="T27" fmla="*/ 0 h 33"/>
              <a:gd name="T28" fmla="*/ 44450 w 33"/>
              <a:gd name="T29" fmla="*/ 6350 h 33"/>
              <a:gd name="T30" fmla="*/ 49213 w 33"/>
              <a:gd name="T31" fmla="*/ 17463 h 33"/>
              <a:gd name="T32" fmla="*/ 52388 w 33"/>
              <a:gd name="T33" fmla="*/ 25400 h 33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3"/>
              <a:gd name="T52" fmla="*/ 0 h 33"/>
              <a:gd name="T53" fmla="*/ 33 w 33"/>
              <a:gd name="T54" fmla="*/ 33 h 33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3" h="33">
                <a:moveTo>
                  <a:pt x="33" y="16"/>
                </a:moveTo>
                <a:lnTo>
                  <a:pt x="31" y="23"/>
                </a:lnTo>
                <a:lnTo>
                  <a:pt x="28" y="28"/>
                </a:lnTo>
                <a:lnTo>
                  <a:pt x="22" y="32"/>
                </a:lnTo>
                <a:lnTo>
                  <a:pt x="15" y="33"/>
                </a:lnTo>
                <a:lnTo>
                  <a:pt x="10" y="32"/>
                </a:lnTo>
                <a:lnTo>
                  <a:pt x="3" y="28"/>
                </a:lnTo>
                <a:lnTo>
                  <a:pt x="0" y="23"/>
                </a:lnTo>
                <a:lnTo>
                  <a:pt x="0" y="16"/>
                </a:lnTo>
                <a:lnTo>
                  <a:pt x="0" y="11"/>
                </a:lnTo>
                <a:lnTo>
                  <a:pt x="3" y="4"/>
                </a:lnTo>
                <a:lnTo>
                  <a:pt x="10" y="0"/>
                </a:lnTo>
                <a:lnTo>
                  <a:pt x="15" y="0"/>
                </a:lnTo>
                <a:lnTo>
                  <a:pt x="22" y="0"/>
                </a:lnTo>
                <a:lnTo>
                  <a:pt x="28" y="4"/>
                </a:lnTo>
                <a:lnTo>
                  <a:pt x="31" y="11"/>
                </a:lnTo>
                <a:lnTo>
                  <a:pt x="33" y="16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/>
            <a:endParaRPr lang="zh-CN" altLang="zh-CN"/>
          </a:p>
        </p:txBody>
      </p:sp>
      <p:sp>
        <p:nvSpPr>
          <p:cNvPr id="24" name="Freeform 63"/>
          <p:cNvSpPr>
            <a:spLocks/>
          </p:cNvSpPr>
          <p:nvPr/>
        </p:nvSpPr>
        <p:spPr bwMode="auto">
          <a:xfrm>
            <a:off x="1166257" y="1419622"/>
            <a:ext cx="52388" cy="52388"/>
          </a:xfrm>
          <a:custGeom>
            <a:avLst/>
            <a:gdLst>
              <a:gd name="T0" fmla="*/ 52388 w 33"/>
              <a:gd name="T1" fmla="*/ 25400 h 33"/>
              <a:gd name="T2" fmla="*/ 49213 w 33"/>
              <a:gd name="T3" fmla="*/ 36513 h 33"/>
              <a:gd name="T4" fmla="*/ 44450 w 33"/>
              <a:gd name="T5" fmla="*/ 44450 h 33"/>
              <a:gd name="T6" fmla="*/ 34925 w 33"/>
              <a:gd name="T7" fmla="*/ 50800 h 33"/>
              <a:gd name="T8" fmla="*/ 23813 w 33"/>
              <a:gd name="T9" fmla="*/ 52388 h 33"/>
              <a:gd name="T10" fmla="*/ 15875 w 33"/>
              <a:gd name="T11" fmla="*/ 50800 h 33"/>
              <a:gd name="T12" fmla="*/ 4763 w 33"/>
              <a:gd name="T13" fmla="*/ 44450 h 33"/>
              <a:gd name="T14" fmla="*/ 0 w 33"/>
              <a:gd name="T15" fmla="*/ 36513 h 33"/>
              <a:gd name="T16" fmla="*/ 0 w 33"/>
              <a:gd name="T17" fmla="*/ 25400 h 33"/>
              <a:gd name="T18" fmla="*/ 0 w 33"/>
              <a:gd name="T19" fmla="*/ 17463 h 33"/>
              <a:gd name="T20" fmla="*/ 4763 w 33"/>
              <a:gd name="T21" fmla="*/ 6350 h 33"/>
              <a:gd name="T22" fmla="*/ 15875 w 33"/>
              <a:gd name="T23" fmla="*/ 0 h 33"/>
              <a:gd name="T24" fmla="*/ 23813 w 33"/>
              <a:gd name="T25" fmla="*/ 0 h 33"/>
              <a:gd name="T26" fmla="*/ 34925 w 33"/>
              <a:gd name="T27" fmla="*/ 0 h 33"/>
              <a:gd name="T28" fmla="*/ 44450 w 33"/>
              <a:gd name="T29" fmla="*/ 6350 h 33"/>
              <a:gd name="T30" fmla="*/ 49213 w 33"/>
              <a:gd name="T31" fmla="*/ 17463 h 33"/>
              <a:gd name="T32" fmla="*/ 52388 w 33"/>
              <a:gd name="T33" fmla="*/ 25400 h 33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3"/>
              <a:gd name="T52" fmla="*/ 0 h 33"/>
              <a:gd name="T53" fmla="*/ 33 w 33"/>
              <a:gd name="T54" fmla="*/ 33 h 33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3" h="33">
                <a:moveTo>
                  <a:pt x="33" y="16"/>
                </a:moveTo>
                <a:lnTo>
                  <a:pt x="31" y="23"/>
                </a:lnTo>
                <a:lnTo>
                  <a:pt x="28" y="28"/>
                </a:lnTo>
                <a:lnTo>
                  <a:pt x="22" y="32"/>
                </a:lnTo>
                <a:lnTo>
                  <a:pt x="15" y="33"/>
                </a:lnTo>
                <a:lnTo>
                  <a:pt x="10" y="32"/>
                </a:lnTo>
                <a:lnTo>
                  <a:pt x="3" y="28"/>
                </a:lnTo>
                <a:lnTo>
                  <a:pt x="0" y="23"/>
                </a:lnTo>
                <a:lnTo>
                  <a:pt x="0" y="16"/>
                </a:lnTo>
                <a:lnTo>
                  <a:pt x="0" y="11"/>
                </a:lnTo>
                <a:lnTo>
                  <a:pt x="3" y="4"/>
                </a:lnTo>
                <a:lnTo>
                  <a:pt x="10" y="0"/>
                </a:lnTo>
                <a:lnTo>
                  <a:pt x="15" y="0"/>
                </a:lnTo>
                <a:lnTo>
                  <a:pt x="22" y="0"/>
                </a:lnTo>
                <a:lnTo>
                  <a:pt x="28" y="4"/>
                </a:lnTo>
                <a:lnTo>
                  <a:pt x="31" y="11"/>
                </a:lnTo>
                <a:lnTo>
                  <a:pt x="33" y="16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/>
            <a:endParaRPr lang="zh-CN" altLang="zh-CN"/>
          </a:p>
        </p:txBody>
      </p:sp>
      <p:sp>
        <p:nvSpPr>
          <p:cNvPr id="25" name="弧形 24"/>
          <p:cNvSpPr/>
          <p:nvPr/>
        </p:nvSpPr>
        <p:spPr>
          <a:xfrm flipV="1">
            <a:off x="941849" y="1504474"/>
            <a:ext cx="317783" cy="149663"/>
          </a:xfrm>
          <a:prstGeom prst="arc">
            <a:avLst>
              <a:gd name="adj1" fmla="val 10699890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2771800" y="1275606"/>
            <a:ext cx="5904656" cy="3472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600" dirty="0" smtClean="0">
                <a:solidFill>
                  <a:schemeClr val="bg1"/>
                </a:solidFill>
              </a:rPr>
              <a:t>1</a:t>
            </a:r>
            <a:r>
              <a:rPr lang="zh-CN" altLang="en-US" sz="1600" dirty="0" smtClean="0">
                <a:solidFill>
                  <a:schemeClr val="bg1"/>
                </a:solidFill>
              </a:rPr>
              <a:t>、把困难视为挑战</a:t>
            </a:r>
            <a:endParaRPr lang="en-US" altLang="zh-CN" sz="1600" dirty="0" smtClean="0">
              <a:solidFill>
                <a:schemeClr val="bg1"/>
              </a:solidFill>
            </a:endParaRPr>
          </a:p>
          <a:p>
            <a:pPr>
              <a:lnSpc>
                <a:spcPct val="200000"/>
              </a:lnSpc>
            </a:pPr>
            <a:r>
              <a:rPr lang="en-US" altLang="zh-CN" sz="1600" dirty="0" smtClean="0">
                <a:solidFill>
                  <a:schemeClr val="bg1"/>
                </a:solidFill>
              </a:rPr>
              <a:t>2</a:t>
            </a:r>
            <a:r>
              <a:rPr lang="zh-CN" altLang="en-US" sz="1600" dirty="0" smtClean="0">
                <a:solidFill>
                  <a:schemeClr val="bg1"/>
                </a:solidFill>
              </a:rPr>
              <a:t>、在现实世界中生活得很充实</a:t>
            </a:r>
            <a:endParaRPr lang="en-US" altLang="zh-CN" sz="1600" dirty="0" smtClean="0">
              <a:solidFill>
                <a:schemeClr val="bg1"/>
              </a:solidFill>
            </a:endParaRPr>
          </a:p>
          <a:p>
            <a:pPr>
              <a:lnSpc>
                <a:spcPct val="200000"/>
              </a:lnSpc>
            </a:pPr>
            <a:r>
              <a:rPr lang="en-US" altLang="zh-CN" sz="1600" dirty="0" smtClean="0">
                <a:solidFill>
                  <a:schemeClr val="bg1"/>
                </a:solidFill>
              </a:rPr>
              <a:t>3</a:t>
            </a:r>
            <a:r>
              <a:rPr lang="zh-CN" altLang="en-US" sz="1600" dirty="0" smtClean="0">
                <a:solidFill>
                  <a:schemeClr val="bg1"/>
                </a:solidFill>
              </a:rPr>
              <a:t>、保持开放型的思维；一切观点和建议都是可能的</a:t>
            </a:r>
            <a:endParaRPr lang="en-US" altLang="zh-CN" sz="1600" dirty="0" smtClean="0">
              <a:solidFill>
                <a:schemeClr val="bg1"/>
              </a:solidFill>
            </a:endParaRPr>
          </a:p>
          <a:p>
            <a:pPr>
              <a:lnSpc>
                <a:spcPct val="200000"/>
              </a:lnSpc>
            </a:pPr>
            <a:r>
              <a:rPr lang="en-US" altLang="zh-CN" sz="1600" dirty="0" smtClean="0">
                <a:solidFill>
                  <a:schemeClr val="bg1"/>
                </a:solidFill>
              </a:rPr>
              <a:t>4</a:t>
            </a:r>
            <a:r>
              <a:rPr lang="zh-CN" altLang="en-US" sz="1600" dirty="0" smtClean="0">
                <a:solidFill>
                  <a:schemeClr val="bg1"/>
                </a:solidFill>
              </a:rPr>
              <a:t>、当消极的思维进入脑海时，迅速将它排除在外</a:t>
            </a:r>
            <a:endParaRPr lang="en-US" altLang="zh-CN" sz="1600" dirty="0" smtClean="0">
              <a:solidFill>
                <a:schemeClr val="bg1"/>
              </a:solidFill>
            </a:endParaRPr>
          </a:p>
          <a:p>
            <a:pPr>
              <a:lnSpc>
                <a:spcPct val="200000"/>
              </a:lnSpc>
            </a:pPr>
            <a:r>
              <a:rPr lang="en-US" altLang="zh-CN" sz="1600" dirty="0" smtClean="0">
                <a:solidFill>
                  <a:schemeClr val="bg1"/>
                </a:solidFill>
              </a:rPr>
              <a:t>5</a:t>
            </a:r>
            <a:r>
              <a:rPr lang="zh-CN" altLang="en-US" sz="1600" dirty="0" smtClean="0">
                <a:solidFill>
                  <a:schemeClr val="bg1"/>
                </a:solidFill>
              </a:rPr>
              <a:t>、增加他们所拥有的，而不是所想要的</a:t>
            </a:r>
            <a:endParaRPr lang="en-US" altLang="zh-CN" sz="1600" dirty="0" smtClean="0">
              <a:solidFill>
                <a:schemeClr val="bg1"/>
              </a:solidFill>
            </a:endParaRPr>
          </a:p>
          <a:p>
            <a:pPr>
              <a:lnSpc>
                <a:spcPct val="200000"/>
              </a:lnSpc>
            </a:pPr>
            <a:r>
              <a:rPr lang="en-US" altLang="zh-CN" sz="1600" dirty="0" smtClean="0">
                <a:solidFill>
                  <a:schemeClr val="bg1"/>
                </a:solidFill>
              </a:rPr>
              <a:t>6</a:t>
            </a:r>
            <a:r>
              <a:rPr lang="zh-CN" altLang="en-US" sz="1600" dirty="0" smtClean="0">
                <a:solidFill>
                  <a:schemeClr val="bg1"/>
                </a:solidFill>
              </a:rPr>
              <a:t>、不去听别人讲述伤感的故事</a:t>
            </a:r>
            <a:endParaRPr lang="en-US" altLang="zh-CN" sz="1600" dirty="0" smtClean="0">
              <a:solidFill>
                <a:schemeClr val="bg1"/>
              </a:solidFill>
            </a:endParaRPr>
          </a:p>
          <a:p>
            <a:pPr>
              <a:lnSpc>
                <a:spcPct val="200000"/>
              </a:lnSpc>
            </a:pPr>
            <a:r>
              <a:rPr lang="en-US" altLang="zh-CN" sz="1600" dirty="0" smtClean="0">
                <a:solidFill>
                  <a:schemeClr val="bg1"/>
                </a:solidFill>
              </a:rPr>
              <a:t>7</a:t>
            </a:r>
            <a:r>
              <a:rPr lang="zh-CN" altLang="en-US" sz="1600" dirty="0" smtClean="0">
                <a:solidFill>
                  <a:schemeClr val="bg1"/>
                </a:solidFill>
              </a:rPr>
              <a:t>、从不找借口，而是采取行动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7590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360云盘\04-待整理ing\pic\3.6_Aerospace_Recruitmen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2586831" y="0"/>
            <a:ext cx="6560482" cy="511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1560" y="1109294"/>
            <a:ext cx="46805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C00000"/>
                </a:solidFill>
                <a:latin typeface="+mj-ea"/>
                <a:ea typeface="+mj-ea"/>
              </a:rPr>
              <a:t>如何</a:t>
            </a:r>
            <a:endParaRPr lang="en-US" altLang="zh-CN" sz="4000" dirty="0" smtClean="0">
              <a:solidFill>
                <a:srgbClr val="C00000"/>
              </a:solidFill>
              <a:latin typeface="+mj-ea"/>
              <a:ea typeface="+mj-ea"/>
            </a:endParaRPr>
          </a:p>
          <a:p>
            <a:r>
              <a:rPr lang="zh-CN" altLang="en-US" sz="4000" dirty="0" smtClean="0">
                <a:solidFill>
                  <a:srgbClr val="C00000"/>
                </a:solidFill>
                <a:latin typeface="+mj-ea"/>
                <a:ea typeface="+mj-ea"/>
              </a:rPr>
              <a:t>辨识积极型思想者？</a:t>
            </a:r>
            <a:endParaRPr lang="zh-CN" altLang="en-US" sz="40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7396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应常用3">
      <a:majorFont>
        <a:latin typeface="Bodoni MT"/>
        <a:ea typeface="华康俪金黑W8"/>
        <a:cs typeface=""/>
      </a:majorFont>
      <a:minorFont>
        <a:latin typeface="Bodoni M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应常用3">
      <a:majorFont>
        <a:latin typeface="Bodoni MT"/>
        <a:ea typeface="华康俪金黑W8"/>
        <a:cs typeface=""/>
      </a:majorFont>
      <a:minorFont>
        <a:latin typeface="Bodoni M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788</TotalTime>
  <Words>3324</Words>
  <Application>Microsoft Office PowerPoint</Application>
  <PresentationFormat>全屏显示(16:9)</PresentationFormat>
  <Paragraphs>430</Paragraphs>
  <Slides>49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49</vt:i4>
      </vt:variant>
    </vt:vector>
  </HeadingPairs>
  <TitlesOfParts>
    <vt:vector size="67" baseType="lpstr">
      <vt:lpstr>Arial</vt:lpstr>
      <vt:lpstr>宋体</vt:lpstr>
      <vt:lpstr>华康俪金黑W8</vt:lpstr>
      <vt:lpstr>Bodoni MT</vt:lpstr>
      <vt:lpstr>微软雅黑</vt:lpstr>
      <vt:lpstr>方正硬笔行书简体</vt:lpstr>
      <vt:lpstr>Calibri</vt:lpstr>
      <vt:lpstr>Impact</vt:lpstr>
      <vt:lpstr>专业字体设计服务/WWW.ZTSGC.COM/</vt:lpstr>
      <vt:lpstr>GulimChe</vt:lpstr>
      <vt:lpstr>AMCSongGBK-Light</vt:lpstr>
      <vt:lpstr>Bell MT</vt:lpstr>
      <vt:lpstr>Times New Roman</vt:lpstr>
      <vt:lpstr>Wingdings</vt:lpstr>
      <vt:lpstr>Constantia</vt:lpstr>
      <vt:lpstr>Microsoft Sans Serif</vt:lpstr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joyce</dc:creator>
  <cp:lastModifiedBy>Administrator</cp:lastModifiedBy>
  <cp:revision>123</cp:revision>
  <dcterms:created xsi:type="dcterms:W3CDTF">2013-09-17T05:11:00Z</dcterms:created>
  <dcterms:modified xsi:type="dcterms:W3CDTF">2015-07-22T07:23:51Z</dcterms:modified>
</cp:coreProperties>
</file>