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ppt/tags/tag27.xml" ContentType="application/vnd.openxmlformats-officedocument.presentationml.tags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306" r:id="rId3"/>
    <p:sldId id="307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31" r:id="rId14"/>
    <p:sldId id="332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33" r:id="rId23"/>
    <p:sldId id="334" r:id="rId24"/>
    <p:sldId id="335" r:id="rId25"/>
    <p:sldId id="328" r:id="rId26"/>
    <p:sldId id="336" r:id="rId27"/>
    <p:sldId id="337" r:id="rId28"/>
    <p:sldId id="338" r:id="rId29"/>
    <p:sldId id="329" r:id="rId30"/>
    <p:sldId id="330" r:id="rId31"/>
    <p:sldId id="296" r:id="rId3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C1F9"/>
    <a:srgbClr val="A1C9ED"/>
    <a:srgbClr val="333333"/>
    <a:srgbClr val="5F5F5F"/>
    <a:srgbClr val="808080"/>
    <a:srgbClr val="B2B2B2"/>
    <a:srgbClr val="47721C"/>
    <a:srgbClr val="0072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809" autoAdjust="0"/>
    <p:restoredTop sz="98472" autoAdjust="0"/>
  </p:normalViewPr>
  <p:slideViewPr>
    <p:cSldViewPr>
      <p:cViewPr varScale="1">
        <p:scale>
          <a:sx n="111" d="100"/>
          <a:sy n="111" d="100"/>
        </p:scale>
        <p:origin x="157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9E456DE-B82D-4CA3-83C9-95C8B6F43FDA}" type="datetimeFigureOut">
              <a:rPr lang="zh-CN" altLang="en-US"/>
              <a:pPr>
                <a:defRPr/>
              </a:pPr>
              <a:t>2015/7/22</a:t>
            </a:fld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9ACA6BD-C617-44B9-9847-65ADE637625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5676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48EC68F-7420-4A5A-9FD7-5E325900A264}" type="slidenum">
              <a:rPr lang="zh-CN" altLang="en-US" smtClean="0">
                <a:latin typeface="Arial" charset="0"/>
                <a:ea typeface="宋体" charset="-122"/>
              </a:rPr>
              <a:pPr/>
              <a:t>2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24840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5842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35843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C2B4020-5111-4461-AF83-DC918DADF16F}" type="slidenum">
              <a:rPr lang="zh-CN" altLang="en-US" smtClean="0">
                <a:latin typeface="Arial" charset="0"/>
                <a:ea typeface="宋体" charset="-122"/>
              </a:rPr>
              <a:pPr/>
              <a:t>11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0286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7890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37891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DA16989-D614-4973-B8E0-931FF516967C}" type="slidenum">
              <a:rPr lang="zh-CN" altLang="en-US" smtClean="0">
                <a:latin typeface="Arial" charset="0"/>
                <a:ea typeface="宋体" charset="-122"/>
              </a:rPr>
              <a:pPr/>
              <a:t>12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47491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9938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39939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99EC360-CC1E-44BE-A6A7-54C17D70084E}" type="slidenum">
              <a:rPr lang="zh-CN" altLang="en-US" smtClean="0">
                <a:latin typeface="Arial" charset="0"/>
                <a:ea typeface="宋体" charset="-122"/>
              </a:rPr>
              <a:pPr/>
              <a:t>13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3384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1986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41987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9B10CAB-C657-4A7B-AC46-A90D23C35A3C}" type="slidenum">
              <a:rPr lang="zh-CN" altLang="en-US" smtClean="0">
                <a:latin typeface="Arial" charset="0"/>
                <a:ea typeface="宋体" charset="-122"/>
              </a:rPr>
              <a:pPr/>
              <a:t>14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43566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5058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45059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DA156B3-7491-4717-9057-F5653877A40B}" type="slidenum">
              <a:rPr lang="zh-CN" altLang="en-US" smtClean="0">
                <a:latin typeface="Arial" charset="0"/>
                <a:ea typeface="宋体" charset="-122"/>
              </a:rPr>
              <a:pPr/>
              <a:t>16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33984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7106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CN" b="1" smtClean="0">
                <a:ea typeface="宋体" charset="-122"/>
              </a:rPr>
              <a:t>1</a:t>
            </a:r>
            <a:r>
              <a:rPr lang="zh-CN" altLang="zh-CN" b="1" smtClean="0">
                <a:ea typeface="宋体" charset="-122"/>
              </a:rPr>
              <a:t>、大胆开价。</a:t>
            </a:r>
            <a:r>
              <a:rPr lang="zh-CN" altLang="zh-CN" smtClean="0">
                <a:ea typeface="宋体" charset="-122"/>
              </a:rPr>
              <a:t>己方一开始就要求对方投资</a:t>
            </a:r>
            <a:r>
              <a:rPr lang="en-US" altLang="zh-CN" smtClean="0">
                <a:ea typeface="宋体" charset="-122"/>
              </a:rPr>
              <a:t>250</a:t>
            </a:r>
            <a:r>
              <a:rPr lang="zh-CN" altLang="zh-CN" smtClean="0">
                <a:ea typeface="宋体" charset="-122"/>
              </a:rPr>
              <a:t>万。不要害怕喊价，大胆开价可以给自己一些谈判空间，还能抬高产品在对方心目中的价值。</a:t>
            </a:r>
            <a:r>
              <a:rPr lang="en-US" altLang="zh-CN" b="1" smtClean="0">
                <a:ea typeface="宋体" charset="-122"/>
              </a:rPr>
              <a:t>2</a:t>
            </a:r>
            <a:r>
              <a:rPr lang="zh-CN" altLang="zh-CN" b="1" smtClean="0">
                <a:ea typeface="宋体" charset="-122"/>
              </a:rPr>
              <a:t>、界定目标。</a:t>
            </a:r>
            <a:r>
              <a:rPr lang="zh-CN" altLang="zh-CN" smtClean="0">
                <a:ea typeface="宋体" charset="-122"/>
              </a:rPr>
              <a:t>简单点说就是，对方如果喊价</a:t>
            </a:r>
            <a:r>
              <a:rPr lang="en-US" altLang="zh-CN" smtClean="0">
                <a:ea typeface="宋体" charset="-122"/>
              </a:rPr>
              <a:t>50</a:t>
            </a:r>
            <a:r>
              <a:rPr lang="zh-CN" altLang="zh-CN" smtClean="0">
                <a:ea typeface="宋体" charset="-122"/>
              </a:rPr>
              <a:t>万，而我们目标价格是</a:t>
            </a:r>
            <a:r>
              <a:rPr lang="en-US" altLang="zh-CN" smtClean="0">
                <a:ea typeface="宋体" charset="-122"/>
              </a:rPr>
              <a:t>150</a:t>
            </a:r>
            <a:r>
              <a:rPr lang="zh-CN" altLang="zh-CN" smtClean="0">
                <a:ea typeface="宋体" charset="-122"/>
              </a:rPr>
              <a:t>万，那我们就界定喊价是</a:t>
            </a:r>
            <a:r>
              <a:rPr lang="en-US" altLang="zh-CN" smtClean="0">
                <a:ea typeface="宋体" charset="-122"/>
              </a:rPr>
              <a:t>250</a:t>
            </a:r>
            <a:r>
              <a:rPr lang="zh-CN" altLang="zh-CN" smtClean="0">
                <a:ea typeface="宋体" charset="-122"/>
              </a:rPr>
              <a:t>万，这样就算是折中还是可以达到我们的目标价格。</a:t>
            </a:r>
            <a:r>
              <a:rPr lang="en-US" altLang="zh-CN" b="1" smtClean="0">
                <a:ea typeface="宋体" charset="-122"/>
              </a:rPr>
              <a:t>3</a:t>
            </a:r>
            <a:r>
              <a:rPr lang="zh-CN" altLang="zh-CN" b="1" smtClean="0">
                <a:ea typeface="宋体" charset="-122"/>
              </a:rPr>
              <a:t>、绝不接受第一次报价。</a:t>
            </a:r>
            <a:r>
              <a:rPr lang="zh-CN" altLang="zh-CN" smtClean="0">
                <a:ea typeface="宋体" charset="-122"/>
              </a:rPr>
              <a:t>如果你接受第一次报价，你会让对方产生两种反应：我本来可以做的更好、一定是哪里出了问题。</a:t>
            </a:r>
            <a:r>
              <a:rPr lang="en-US" altLang="zh-CN" b="1" smtClean="0">
                <a:ea typeface="宋体" charset="-122"/>
              </a:rPr>
              <a:t>4</a:t>
            </a:r>
            <a:r>
              <a:rPr lang="zh-CN" altLang="zh-CN" b="1" smtClean="0">
                <a:ea typeface="宋体" charset="-122"/>
              </a:rPr>
              <a:t>、装作大吃一惊。</a:t>
            </a:r>
            <a:r>
              <a:rPr lang="zh-CN" altLang="zh-CN" smtClean="0">
                <a:ea typeface="宋体" charset="-122"/>
              </a:rPr>
              <a:t>就是听到对方的报价之后大吃一惊，这样对方就会做出让步。</a:t>
            </a:r>
            <a:r>
              <a:rPr lang="en-US" altLang="zh-CN" b="1" smtClean="0">
                <a:ea typeface="宋体" charset="-122"/>
              </a:rPr>
              <a:t>5</a:t>
            </a:r>
            <a:r>
              <a:rPr lang="zh-CN" altLang="zh-CN" b="1" smtClean="0">
                <a:ea typeface="宋体" charset="-122"/>
              </a:rPr>
              <a:t>、扮演不情愿的卖家。</a:t>
            </a:r>
            <a:r>
              <a:rPr lang="zh-CN" altLang="zh-CN" smtClean="0">
                <a:ea typeface="宋体" charset="-122"/>
              </a:rPr>
              <a:t>这种策略就是说要表现出不是很着急要和对方合资，提高自己身价。</a:t>
            </a:r>
            <a:r>
              <a:rPr lang="en-US" altLang="zh-CN" b="1" smtClean="0">
                <a:ea typeface="宋体" charset="-122"/>
              </a:rPr>
              <a:t>6</a:t>
            </a:r>
            <a:r>
              <a:rPr lang="zh-CN" altLang="zh-CN" b="1" smtClean="0">
                <a:ea typeface="宋体" charset="-122"/>
              </a:rPr>
              <a:t>、钳子策略</a:t>
            </a:r>
            <a:r>
              <a:rPr lang="en-US" altLang="zh-CN" b="1" smtClean="0">
                <a:ea typeface="宋体" charset="-122"/>
              </a:rPr>
              <a:t>.</a:t>
            </a:r>
            <a:r>
              <a:rPr lang="zh-CN" altLang="zh-CN" smtClean="0">
                <a:ea typeface="宋体" charset="-122"/>
              </a:rPr>
              <a:t>简单点说，就是当对方提出报价或进行还价后，你可以告诉对方：“你一定可以给我一个更好的价格。”</a:t>
            </a:r>
          </a:p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47107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373A48A-C91A-41CA-B2AE-16B54AD7404C}" type="slidenum">
              <a:rPr lang="zh-CN" altLang="en-US" smtClean="0">
                <a:latin typeface="Arial" charset="0"/>
                <a:ea typeface="宋体" charset="-122"/>
              </a:rPr>
              <a:pPr/>
              <a:t>17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31747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9154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1</a:t>
            </a:r>
            <a:r>
              <a:rPr lang="zh-CN" altLang="zh-CN" smtClean="0">
                <a:ea typeface="宋体" charset="-122"/>
              </a:rPr>
              <a:t>、诉诸最高权威。当对方提出的要求很难接受的时候，就和对方说，我必须要请示一下董事长才能做决定。这样会迫使对方妥协，因为不妥协就意味着谈判终止。</a:t>
            </a:r>
            <a:r>
              <a:rPr lang="en-US" altLang="zh-CN" smtClean="0">
                <a:ea typeface="宋体" charset="-122"/>
              </a:rPr>
              <a:t>2</a:t>
            </a:r>
            <a:r>
              <a:rPr lang="zh-CN" altLang="zh-CN" smtClean="0">
                <a:ea typeface="宋体" charset="-122"/>
              </a:rPr>
              <a:t>、避免对抗性谈判。在谈判的时候千万要避免和对方争辩，要求同存异。</a:t>
            </a:r>
            <a:r>
              <a:rPr lang="en-US" altLang="zh-CN" smtClean="0">
                <a:ea typeface="宋体" charset="-122"/>
              </a:rPr>
              <a:t>3</a:t>
            </a:r>
            <a:r>
              <a:rPr lang="zh-CN" altLang="zh-CN" smtClean="0">
                <a:ea typeface="宋体" charset="-122"/>
              </a:rPr>
              <a:t>、永远不要折中。因为折中就意味着妥协，要鼓励对方提出来，而且有时候你得到的价格可能是折中再折中。</a:t>
            </a:r>
            <a:r>
              <a:rPr lang="en-US" altLang="zh-CN" smtClean="0">
                <a:ea typeface="宋体" charset="-122"/>
              </a:rPr>
              <a:t>4</a:t>
            </a:r>
            <a:r>
              <a:rPr lang="zh-CN" altLang="zh-CN" smtClean="0">
                <a:ea typeface="宋体" charset="-122"/>
              </a:rPr>
              <a:t>、一定要索取回报。当对方提出要求的时候，一定要索取相应的回报，尽可能的增加自己的利益。</a:t>
            </a:r>
            <a:endParaRPr lang="zh-CN" altLang="en-US" smtClean="0">
              <a:ea typeface="宋体" charset="-122"/>
            </a:endParaRPr>
          </a:p>
        </p:txBody>
      </p:sp>
      <p:sp>
        <p:nvSpPr>
          <p:cNvPr id="49155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20A91BF-E60E-4A44-B6A3-72809F7CA2DC}" type="slidenum">
              <a:rPr lang="zh-CN" altLang="en-US" smtClean="0">
                <a:latin typeface="Arial" charset="0"/>
                <a:ea typeface="宋体" charset="-122"/>
              </a:rPr>
              <a:pPr/>
              <a:t>18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29889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02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1</a:t>
            </a:r>
            <a:r>
              <a:rPr lang="zh-CN" altLang="zh-CN" smtClean="0">
                <a:ea typeface="宋体" charset="-122"/>
              </a:rPr>
              <a:t>、白脸黑脸（一个扮好人，一个扮坏人）</a:t>
            </a:r>
            <a:r>
              <a:rPr lang="en-US" altLang="zh-CN" smtClean="0">
                <a:ea typeface="宋体" charset="-122"/>
              </a:rPr>
              <a:t>2</a:t>
            </a:r>
            <a:r>
              <a:rPr lang="zh-CN" altLang="zh-CN" smtClean="0">
                <a:ea typeface="宋体" charset="-122"/>
              </a:rPr>
              <a:t>、蚕食策略。在谈判快结束的时候，一步步蚕食那些小的利润，因为那时候对方最脆弱。</a:t>
            </a:r>
            <a:r>
              <a:rPr lang="en-US" altLang="zh-CN" smtClean="0">
                <a:ea typeface="宋体" charset="-122"/>
              </a:rPr>
              <a:t>3</a:t>
            </a:r>
            <a:r>
              <a:rPr lang="zh-CN" altLang="zh-CN" smtClean="0">
                <a:ea typeface="宋体" charset="-122"/>
              </a:rPr>
              <a:t>、让步模式。逐步减少让步空间，让对方感觉你已经接近极限。</a:t>
            </a:r>
            <a:r>
              <a:rPr lang="en-US" altLang="zh-CN" smtClean="0">
                <a:ea typeface="宋体" charset="-122"/>
              </a:rPr>
              <a:t>4</a:t>
            </a:r>
            <a:r>
              <a:rPr lang="zh-CN" altLang="zh-CN" smtClean="0">
                <a:ea typeface="宋体" charset="-122"/>
              </a:rPr>
              <a:t>、收回报价。可以通过让对方负责宣传、销售等等，来收回自己刚刚在投资额上做出的让步。</a:t>
            </a:r>
            <a:r>
              <a:rPr lang="en-US" altLang="zh-CN" smtClean="0">
                <a:ea typeface="宋体" charset="-122"/>
              </a:rPr>
              <a:t>5</a:t>
            </a:r>
            <a:r>
              <a:rPr lang="zh-CN" altLang="zh-CN" smtClean="0">
                <a:ea typeface="宋体" charset="-122"/>
              </a:rPr>
              <a:t>、欣然接受。要欣然接受那些小让步，让对方为自己的谈判技巧感到自豪。</a:t>
            </a:r>
            <a:r>
              <a:rPr lang="en-US" altLang="zh-CN" smtClean="0">
                <a:ea typeface="宋体" charset="-122"/>
              </a:rPr>
              <a:t>6</a:t>
            </a:r>
            <a:r>
              <a:rPr lang="zh-CN" altLang="zh-CN" smtClean="0">
                <a:ea typeface="宋体" charset="-122"/>
              </a:rPr>
              <a:t>、起草协议。这点很重要，因为在起草的时候，可以把双方口头没有谈到的细节写成有利于自己的内容，而且这样可以避免对方偷偷修改协议内容。</a:t>
            </a:r>
            <a:endParaRPr lang="zh-CN" altLang="en-US" smtClean="0">
              <a:ea typeface="宋体" charset="-122"/>
            </a:endParaRPr>
          </a:p>
        </p:txBody>
      </p:sp>
      <p:sp>
        <p:nvSpPr>
          <p:cNvPr id="51203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881BEC0-6544-424F-8041-9BCBF88501D6}" type="slidenum">
              <a:rPr lang="zh-CN" altLang="en-US" smtClean="0">
                <a:latin typeface="Arial" charset="0"/>
                <a:ea typeface="宋体" charset="-122"/>
              </a:rPr>
              <a:pPr/>
              <a:t>19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52327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3250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53251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3E66660-08A4-4F68-8B0D-8F20C4F67FF7}" type="slidenum">
              <a:rPr lang="zh-CN" altLang="en-US" smtClean="0">
                <a:latin typeface="Arial" charset="0"/>
                <a:ea typeface="宋体" charset="-122"/>
              </a:rPr>
              <a:pPr/>
              <a:t>20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83173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5298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55299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BF83258-BF1B-45C7-BB0F-DEDAA17DFDAA}" type="slidenum">
              <a:rPr lang="zh-CN" altLang="en-US" smtClean="0">
                <a:latin typeface="Arial" charset="0"/>
                <a:ea typeface="宋体" charset="-122"/>
              </a:rPr>
              <a:pPr/>
              <a:t>21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0160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19459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AFAA343-C54D-4B8E-BC88-BE9E818DEDF0}" type="slidenum">
              <a:rPr lang="zh-CN" altLang="en-US" smtClean="0">
                <a:latin typeface="Arial" charset="0"/>
                <a:ea typeface="宋体" charset="-122"/>
              </a:rPr>
              <a:pPr/>
              <a:t>3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82297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7346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57347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C54A9F5-CEC9-4B20-A44B-84D460E1D390}" type="slidenum">
              <a:rPr lang="zh-CN" altLang="en-US" smtClean="0">
                <a:latin typeface="Arial" charset="0"/>
                <a:ea typeface="宋体" charset="-122"/>
              </a:rPr>
              <a:pPr/>
              <a:t>22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39341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9394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59395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B7C6454-F031-4533-B70C-37A2B45F6351}" type="slidenum">
              <a:rPr lang="zh-CN" altLang="en-US" smtClean="0">
                <a:latin typeface="Arial" charset="0"/>
                <a:ea typeface="宋体" charset="-122"/>
              </a:rPr>
              <a:pPr/>
              <a:t>23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13481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42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61443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62EE4EA-E614-40EA-88A9-7A0D81271FAD}" type="slidenum">
              <a:rPr lang="zh-CN" altLang="en-US" smtClean="0">
                <a:latin typeface="Arial" charset="0"/>
                <a:ea typeface="宋体" charset="-122"/>
              </a:rPr>
              <a:pPr/>
              <a:t>24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0465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3490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63491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623594F-3E2B-477A-8B0C-F984EB2666A4}" type="slidenum">
              <a:rPr lang="zh-CN" altLang="en-US" smtClean="0">
                <a:latin typeface="Arial" charset="0"/>
                <a:ea typeface="宋体" charset="-122"/>
              </a:rPr>
              <a:pPr/>
              <a:t>25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10821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5538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65539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525A6AE-CC25-4DF2-93A0-D7A37C072BA2}" type="slidenum">
              <a:rPr lang="zh-CN" altLang="en-US" smtClean="0">
                <a:latin typeface="Arial" charset="0"/>
                <a:ea typeface="宋体" charset="-122"/>
              </a:rPr>
              <a:pPr/>
              <a:t>26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46181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7586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67587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E49FA43-53A1-40A7-9726-25CAEAB7B61E}" type="slidenum">
              <a:rPr lang="zh-CN" altLang="en-US" smtClean="0">
                <a:latin typeface="Arial" charset="0"/>
                <a:ea typeface="宋体" charset="-122"/>
              </a:rPr>
              <a:pPr/>
              <a:t>27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68680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9634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69635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40B194B-80CC-4FE9-836C-62E04EAE9935}" type="slidenum">
              <a:rPr lang="zh-CN" altLang="en-US" smtClean="0">
                <a:latin typeface="Arial" charset="0"/>
                <a:ea typeface="宋体" charset="-122"/>
              </a:rPr>
              <a:pPr/>
              <a:t>28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4801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1682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71683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A8DCFF2-9CA2-4285-950A-926AA404A485}" type="slidenum">
              <a:rPr lang="zh-CN" altLang="en-US" smtClean="0">
                <a:latin typeface="Arial" charset="0"/>
                <a:ea typeface="宋体" charset="-122"/>
              </a:rPr>
              <a:pPr/>
              <a:t>29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27342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4754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74755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AE1F7BD-A4A6-44DC-88B8-EE4A7567579A}" type="slidenum">
              <a:rPr lang="zh-CN" altLang="en-US" smtClean="0">
                <a:latin typeface="Arial" charset="0"/>
                <a:ea typeface="宋体" charset="-122"/>
              </a:rPr>
              <a:pPr/>
              <a:t>31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0043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6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21507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38E8A1D-72D0-4411-A72D-98D17CD8A98A}" type="slidenum">
              <a:rPr lang="zh-CN" altLang="en-US" smtClean="0">
                <a:latin typeface="Arial" charset="0"/>
                <a:ea typeface="宋体" charset="-122"/>
              </a:rPr>
              <a:pPr/>
              <a:t>4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7511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388969A-B9C2-460F-A8D9-32CF070FB258}" type="slidenum">
              <a:rPr lang="zh-CN" altLang="en-US" smtClean="0">
                <a:latin typeface="Arial" charset="0"/>
                <a:ea typeface="宋体" charset="-122"/>
              </a:rPr>
              <a:pPr/>
              <a:t>5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2418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25603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2FF9042-00E7-43D4-B655-6E597E35DF87}" type="slidenum">
              <a:rPr lang="zh-CN" altLang="en-US" smtClean="0">
                <a:latin typeface="Arial" charset="0"/>
                <a:ea typeface="宋体" charset="-122"/>
              </a:rPr>
              <a:pPr/>
              <a:t>6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7782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650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27651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1AA1E97-D2BC-458F-BC80-CD156976E18C}" type="slidenum">
              <a:rPr lang="zh-CN" altLang="en-US" smtClean="0">
                <a:latin typeface="Arial" charset="0"/>
                <a:ea typeface="宋体" charset="-122"/>
              </a:rPr>
              <a:pPr/>
              <a:t>7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76709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2E2F9D0-632D-412D-B13F-33238AF509E8}" type="slidenum">
              <a:rPr lang="zh-CN" altLang="en-US" smtClean="0">
                <a:latin typeface="Arial" charset="0"/>
                <a:ea typeface="宋体" charset="-122"/>
              </a:rPr>
              <a:pPr/>
              <a:t>8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0130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31747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BB2BE3E-204C-4105-94CB-1286E451C3B7}" type="slidenum">
              <a:rPr lang="zh-CN" altLang="en-US" smtClean="0">
                <a:latin typeface="Arial" charset="0"/>
                <a:ea typeface="宋体" charset="-122"/>
              </a:rPr>
              <a:pPr/>
              <a:t>9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2749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3794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>
              <a:ea typeface="宋体" charset="-122"/>
            </a:endParaRPr>
          </a:p>
        </p:txBody>
      </p:sp>
      <p:sp>
        <p:nvSpPr>
          <p:cNvPr id="33795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F6A5D88-C684-48EA-8133-F3180F3F3BAE}" type="slidenum">
              <a:rPr lang="zh-CN" altLang="en-US" smtClean="0">
                <a:latin typeface="Arial" charset="0"/>
                <a:ea typeface="宋体" charset="-122"/>
              </a:rPr>
              <a:pPr/>
              <a:t>10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959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ctrTitle"/>
          </p:nvPr>
        </p:nvSpPr>
        <p:spPr>
          <a:xfrm>
            <a:off x="107950" y="2133600"/>
            <a:ext cx="3887788" cy="122555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subTitle" idx="1"/>
          </p:nvPr>
        </p:nvSpPr>
        <p:spPr>
          <a:xfrm>
            <a:off x="107950" y="3502025"/>
            <a:ext cx="3887788" cy="792163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1F669-F0BA-4D31-945C-2343A668659E}" type="datetimeFigureOut">
              <a:rPr lang="zh-CN" altLang="en-US"/>
              <a:pPr>
                <a:defRPr/>
              </a:pPr>
              <a:t>2015/7/22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AA38B-86F2-488C-B831-0176D595290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12194-671D-4E6A-9D11-B31FA18B53DF}" type="datetimeFigureOut">
              <a:rPr lang="zh-CN" altLang="en-US"/>
              <a:pPr>
                <a:defRPr/>
              </a:pPr>
              <a:t>2015/7/22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DA967-CDCB-411D-8DE2-06EE6273EFC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15113" y="187325"/>
            <a:ext cx="2071687" cy="58340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187325"/>
            <a:ext cx="6067425" cy="58340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FC81A-B699-42D3-9A2A-444E43E61559}" type="datetimeFigureOut">
              <a:rPr lang="zh-CN" altLang="en-US"/>
              <a:pPr>
                <a:defRPr/>
              </a:pPr>
              <a:t>2015/7/22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813FD-A3F2-485D-8F42-9BE28F5457F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5" descr="nordribg1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25"/>
            <a:ext cx="9144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7"/>
          <p:cNvSpPr txBox="1"/>
          <p:nvPr userDrawn="1"/>
        </p:nvSpPr>
        <p:spPr>
          <a:xfrm>
            <a:off x="7143750" y="6500813"/>
            <a:ext cx="2357438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商务谈判策划方案</a:t>
            </a:r>
          </a:p>
        </p:txBody>
      </p:sp>
      <p:pic>
        <p:nvPicPr>
          <p:cNvPr id="6" name="Picture 4" descr="未命名_副本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6413" y="6554788"/>
            <a:ext cx="22383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xfrm>
            <a:off x="642938" y="615950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D74A4E-1ADA-4A58-84AD-E235DAEF1B5D}" type="datetime1">
              <a:rPr lang="zh-CN" altLang="en-US"/>
              <a:pPr>
                <a:defRPr/>
              </a:pPr>
              <a:t>2015/7/22</a:t>
            </a:fld>
            <a:endParaRPr lang="zh-CN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268663" y="585787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83350"/>
            <a:ext cx="2143125" cy="333375"/>
          </a:xfrm>
        </p:spPr>
        <p:txBody>
          <a:bodyPr/>
          <a:lstStyle>
            <a:lvl1pPr>
              <a:defRPr sz="1600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714F48E3-ABD4-4D6B-8527-436D47408CD0}" type="slidenum">
              <a:rPr lang="zh-CN" altLang="en-US"/>
              <a:pPr>
                <a:defRPr/>
              </a:pPr>
              <a:t>‹#›</a:t>
            </a:fld>
            <a:r>
              <a:rPr lang="zh-CN" altLang="en-US" dirty="0"/>
              <a:t> 页 </a:t>
            </a:r>
            <a:r>
              <a:rPr lang="en-US" altLang="zh-CN" dirty="0"/>
              <a:t>/ </a:t>
            </a:r>
            <a:r>
              <a:rPr lang="zh-CN" altLang="en-US" dirty="0"/>
              <a:t>共</a:t>
            </a:r>
            <a:r>
              <a:rPr lang="en-US" altLang="zh-CN" dirty="0"/>
              <a:t>20</a:t>
            </a:r>
            <a:r>
              <a:rPr lang="zh-CN" altLang="en-US" dirty="0"/>
              <a:t>页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0B14E-5F54-451F-8F0B-66D50A573084}" type="datetimeFigureOut">
              <a:rPr lang="zh-CN" altLang="en-US"/>
              <a:pPr>
                <a:defRPr/>
              </a:pPr>
              <a:t>2015/7/22</a:t>
            </a:fld>
            <a:endParaRPr 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B03FD-7983-4B20-9B39-EDFA5FC2CB2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C25CD-8951-457F-8CB8-C9D25088C616}" type="datetimeFigureOut">
              <a:rPr lang="zh-CN" altLang="en-US"/>
              <a:pPr>
                <a:defRPr/>
              </a:pPr>
              <a:t>2015/7/22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AB4D4-277E-4DFD-A27D-BA86C9E0A3E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954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954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8ED64-50F7-40E1-8F29-4155687009B4}" type="datetimeFigureOut">
              <a:rPr lang="zh-CN" altLang="en-US"/>
              <a:pPr>
                <a:defRPr/>
              </a:pPr>
              <a:t>2015/7/22</a:t>
            </a:fld>
            <a:endParaRPr 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C6D79-3DCD-47BC-B68C-0A9A2BD89805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33AC6-55A6-4091-991F-C8E6467DB3CF}" type="datetimeFigureOut">
              <a:rPr lang="zh-CN" altLang="en-US"/>
              <a:pPr>
                <a:defRPr/>
              </a:pPr>
              <a:t>2015/7/22</a:t>
            </a:fld>
            <a:endParaRPr 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D3550-DAA2-49A1-A10E-0034FF3830B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DC674-5CAC-4E72-91F6-58AFC6206DE2}" type="datetimeFigureOut">
              <a:rPr lang="zh-CN" altLang="en-US"/>
              <a:pPr>
                <a:defRPr/>
              </a:pPr>
              <a:t>2015/7/22</a:t>
            </a:fld>
            <a:endParaRPr 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DA915-BDB3-4DDA-A427-EE299A842E4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8BA37-2909-48B2-A355-EF69CAEF7136}" type="datetimeFigureOut">
              <a:rPr lang="zh-CN" altLang="en-US"/>
              <a:pPr>
                <a:defRPr/>
              </a:pPr>
              <a:t>2015/7/22</a:t>
            </a:fld>
            <a:endParaRPr 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AC21E-96E1-4950-BC7D-32303D78C77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57F27-4CB6-4199-8F7E-76D250955807}" type="datetimeFigureOut">
              <a:rPr lang="zh-CN" altLang="en-US"/>
              <a:pPr>
                <a:defRPr/>
              </a:pPr>
              <a:t>2015/7/22</a:t>
            </a:fld>
            <a:endParaRPr 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0AE6A-12BF-446D-A656-C817A0D0FEA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A95A0-DC6E-47B7-AA2E-4A86182728DC}" type="datetimeFigureOut">
              <a:rPr lang="zh-CN" altLang="en-US"/>
              <a:pPr>
                <a:defRPr/>
              </a:pPr>
              <a:t>2015/7/22</a:t>
            </a:fld>
            <a:endParaRPr 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CDEDE-F1B9-4341-A859-68A260A1D88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87325"/>
            <a:ext cx="82296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9542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fld id="{ADAAFF9C-AD84-44FB-A035-B6E9A8893F94}" type="datetimeFigureOut">
              <a:rPr lang="zh-CN" altLang="en-US"/>
              <a:pPr>
                <a:defRPr/>
              </a:pPr>
              <a:t>2015/7/22</a:t>
            </a:fld>
            <a:endParaRPr 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fld id="{30C4B086-7B40-482E-A43D-6A8386C6E83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62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anklin Gothic Medium" pitchFamily="34" charset="0"/>
          <a:ea typeface="微软雅黑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anklin Gothic Medium" pitchFamily="34" charset="0"/>
          <a:ea typeface="微软雅黑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anklin Gothic Medium" pitchFamily="34" charset="0"/>
          <a:ea typeface="微软雅黑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anklin Gothic Medium" pitchFamily="34" charset="0"/>
          <a:ea typeface="微软雅黑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ea typeface="黑体" pitchFamily="49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ea typeface="黑体" pitchFamily="49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ea typeface="黑体" pitchFamily="49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ea typeface="黑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u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4" Type="http://schemas.openxmlformats.org/officeDocument/2006/relationships/image" Target="../media/image2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7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5" Type="http://schemas.openxmlformats.org/officeDocument/2006/relationships/hyperlink" Target="ppt2112/&#26377;&#26080;&#21160;&#30011;&#27604;&#36739;2.ppt" TargetMode="External"/><Relationship Id="rId4" Type="http://schemas.openxmlformats.org/officeDocument/2006/relationships/hyperlink" Target="ppt2112/&#26377;&#27809;&#26377;&#21160;&#30011;&#27604;&#36739;1.ppt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060575"/>
            <a:ext cx="3995738" cy="1225550"/>
          </a:xfrm>
        </p:spPr>
        <p:txBody>
          <a:bodyPr/>
          <a:lstStyle/>
          <a:p>
            <a:r>
              <a:rPr lang="zh-CN" altLang="en-US" sz="3600" dirty="0" smtClean="0"/>
              <a:t>商务谈判策划方案</a:t>
            </a:r>
            <a:endParaRPr lang="zh-CN" altLang="zh-CN" sz="36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357563"/>
            <a:ext cx="3887788" cy="792162"/>
          </a:xfrm>
        </p:spPr>
        <p:txBody>
          <a:bodyPr/>
          <a:lstStyle/>
          <a:p>
            <a:pPr>
              <a:defRPr/>
            </a:pPr>
            <a:r>
              <a:rPr lang="zh-CN" altLang="en-US" b="1" dirty="0" smtClean="0">
                <a:latin typeface="+mj-ea"/>
                <a:ea typeface="+mj-ea"/>
              </a:rPr>
              <a:t>保健品项目合资合作</a:t>
            </a:r>
            <a:endParaRPr lang="zh-CN" altLang="zh-CN" b="1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sndAc>
      <p:stSnd loop="1">
        <p:snd r:embed="rId2" name="夜的钢琴曲 - 五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204788" y="844550"/>
            <a:ext cx="7278687" cy="655638"/>
            <a:chOff x="204766" y="843961"/>
            <a:chExt cx="7278962" cy="656213"/>
          </a:xfrm>
        </p:grpSpPr>
        <p:grpSp>
          <p:nvGrpSpPr>
            <p:cNvPr id="32780" name="组合 5"/>
            <p:cNvGrpSpPr>
              <a:grpSpLocks/>
            </p:cNvGrpSpPr>
            <p:nvPr/>
          </p:nvGrpSpPr>
          <p:grpSpPr bwMode="auto">
            <a:xfrm>
              <a:off x="204766" y="843961"/>
              <a:ext cx="7278962" cy="656213"/>
              <a:chOff x="204766" y="843961"/>
              <a:chExt cx="7278962" cy="656213"/>
            </a:xfrm>
          </p:grpSpPr>
          <p:grpSp>
            <p:nvGrpSpPr>
              <p:cNvPr id="32782" name="组合 11"/>
              <p:cNvGrpSpPr>
                <a:grpSpLocks/>
              </p:cNvGrpSpPr>
              <p:nvPr/>
            </p:nvGrpSpPr>
            <p:grpSpPr bwMode="auto">
              <a:xfrm>
                <a:off x="471485" y="843961"/>
                <a:ext cx="6958035" cy="656213"/>
                <a:chOff x="571472" y="857232"/>
                <a:chExt cx="6958035" cy="656213"/>
              </a:xfrm>
            </p:grpSpPr>
            <p:sp>
              <p:nvSpPr>
                <p:cNvPr id="11" name="矩形 10"/>
                <p:cNvSpPr/>
                <p:nvPr/>
              </p:nvSpPr>
              <p:spPr>
                <a:xfrm>
                  <a:off x="571463" y="857232"/>
                  <a:ext cx="6958275" cy="643502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84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800" dirty="0"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cxnSp>
              <p:nvCxnSpPr>
                <p:cNvPr id="12" name="直接连接符 11"/>
                <p:cNvCxnSpPr/>
                <p:nvPr/>
              </p:nvCxnSpPr>
              <p:spPr>
                <a:xfrm rot="5400000">
                  <a:off x="1447548" y="1216322"/>
                  <a:ext cx="592657" cy="1587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rot="5400000">
                  <a:off x="2721565" y="1202816"/>
                  <a:ext cx="591068" cy="1587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783" name="TextBox 7"/>
              <p:cNvSpPr txBox="1">
                <a:spLocks noChangeArrowheads="1"/>
              </p:cNvSpPr>
              <p:nvPr/>
            </p:nvSpPr>
            <p:spPr bwMode="auto">
              <a:xfrm>
                <a:off x="204766" y="894779"/>
                <a:ext cx="172402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微软雅黑" pitchFamily="2" charset="-122"/>
                    <a:ea typeface="微软雅黑" pitchFamily="2" charset="-122"/>
                  </a:rPr>
                  <a:t>己方</a:t>
                </a:r>
              </a:p>
            </p:txBody>
          </p:sp>
          <p:sp>
            <p:nvSpPr>
              <p:cNvPr id="32784" name="TextBox 8"/>
              <p:cNvSpPr txBox="1">
                <a:spLocks noChangeArrowheads="1"/>
              </p:cNvSpPr>
              <p:nvPr/>
            </p:nvSpPr>
            <p:spPr bwMode="auto">
              <a:xfrm>
                <a:off x="1500166" y="915399"/>
                <a:ext cx="159066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微软雅黑" pitchFamily="2" charset="-122"/>
                    <a:ea typeface="微软雅黑" pitchFamily="2" charset="-122"/>
                  </a:rPr>
                  <a:t>对方</a:t>
                </a:r>
              </a:p>
            </p:txBody>
          </p:sp>
          <p:sp>
            <p:nvSpPr>
              <p:cNvPr id="32785" name="TextBox 9"/>
              <p:cNvSpPr txBox="1">
                <a:spLocks noChangeArrowheads="1"/>
              </p:cNvSpPr>
              <p:nvPr/>
            </p:nvSpPr>
            <p:spPr bwMode="auto">
              <a:xfrm>
                <a:off x="4694540" y="958741"/>
                <a:ext cx="278918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微软雅黑" pitchFamily="2" charset="-122"/>
                    <a:ea typeface="微软雅黑" pitchFamily="2" charset="-122"/>
                  </a:rPr>
                  <a:t>双方优劣势分析</a:t>
                </a:r>
              </a:p>
            </p:txBody>
          </p:sp>
        </p:grpSp>
        <p:sp>
          <p:nvSpPr>
            <p:cNvPr id="32781" name="TextBox 19"/>
            <p:cNvSpPr txBox="1">
              <a:spLocks noChangeArrowheads="1"/>
            </p:cNvSpPr>
            <p:nvPr/>
          </p:nvSpPr>
          <p:spPr bwMode="auto">
            <a:xfrm>
              <a:off x="2915816" y="942502"/>
              <a:ext cx="178642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行业分析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双方背景与优劣分析</a:t>
            </a:r>
          </a:p>
        </p:txBody>
      </p:sp>
      <p:sp>
        <p:nvSpPr>
          <p:cNvPr id="5" name="椭圆 4"/>
          <p:cNvSpPr/>
          <p:nvPr/>
        </p:nvSpPr>
        <p:spPr>
          <a:xfrm>
            <a:off x="117466" y="142852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14500" y="857250"/>
            <a:ext cx="5715000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7429500" y="214313"/>
            <a:ext cx="1714500" cy="647700"/>
            <a:chOff x="7500958" y="260350"/>
            <a:chExt cx="1643042" cy="647699"/>
          </a:xfrm>
        </p:grpSpPr>
        <p:sp>
          <p:nvSpPr>
            <p:cNvPr id="16" name="矩形 15"/>
            <p:cNvSpPr/>
            <p:nvPr/>
          </p:nvSpPr>
          <p:spPr>
            <a:xfrm>
              <a:off x="7500958" y="260350"/>
              <a:ext cx="1643042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779" name="TextBox 16"/>
            <p:cNvSpPr txBox="1">
              <a:spLocks noChangeArrowheads="1"/>
            </p:cNvSpPr>
            <p:nvPr/>
          </p:nvSpPr>
          <p:spPr bwMode="auto">
            <a:xfrm>
              <a:off x="7572396" y="285728"/>
              <a:ext cx="142876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已方</a:t>
              </a:r>
            </a:p>
          </p:txBody>
        </p:sp>
      </p:grpSp>
      <p:cxnSp>
        <p:nvCxnSpPr>
          <p:cNvPr id="19" name="直接连接符 18"/>
          <p:cNvCxnSpPr/>
          <p:nvPr/>
        </p:nvCxnSpPr>
        <p:spPr>
          <a:xfrm rot="5400000">
            <a:off x="4405313" y="1173163"/>
            <a:ext cx="592137" cy="1587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5" name="灯片编号占位符 3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6B3D610-223B-4AEC-B21A-2A549A12453A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10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0513" y="1249363"/>
            <a:ext cx="6729412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4400" b="1" dirty="0">
                <a:solidFill>
                  <a:srgbClr val="FFC000"/>
                </a:solidFill>
                <a:latin typeface="+mn-lt"/>
                <a:ea typeface="+mn-ea"/>
              </a:rPr>
              <a:t>某品牌绿茶公司</a:t>
            </a:r>
            <a:endParaRPr lang="zh-CN" altLang="en-US" sz="4400" b="1" dirty="0">
              <a:solidFill>
                <a:srgbClr val="FFC000"/>
              </a:solidFill>
              <a:latin typeface="+mn-lt"/>
              <a:ea typeface="+mn-ea"/>
            </a:endParaRPr>
          </a:p>
        </p:txBody>
      </p:sp>
      <p:sp>
        <p:nvSpPr>
          <p:cNvPr id="25" name="TextBox 7"/>
          <p:cNvSpPr txBox="1">
            <a:spLocks noChangeArrowheads="1"/>
          </p:cNvSpPr>
          <p:nvPr/>
        </p:nvSpPr>
        <p:spPr bwMode="auto">
          <a:xfrm>
            <a:off x="714375" y="2205038"/>
            <a:ext cx="7959725" cy="3970337"/>
          </a:xfrm>
          <a:prstGeom prst="rect">
            <a:avLst/>
          </a:prstGeom>
          <a:solidFill>
            <a:schemeClr val="tx1">
              <a:alpha val="36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Font typeface="Wingdings" pitchFamily="2" charset="2"/>
              <a:buChar char="n"/>
              <a:defRPr/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具有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品牌绿茶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，其茶多酚含量超过</a:t>
            </a:r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35%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，高于同类产品。</a:t>
            </a:r>
          </a:p>
          <a:p>
            <a:pPr marL="285750" indent="-285750" eaLnBrk="1" hangingPunct="1">
              <a:lnSpc>
                <a:spcPct val="150000"/>
              </a:lnSpc>
              <a:buFont typeface="Wingdings" pitchFamily="2" charset="2"/>
              <a:buChar char="n"/>
              <a:defRPr/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已注册生产某一品牌绿茶，品牌和创意都十分不错，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品牌效应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在省内正初步形成。</a:t>
            </a:r>
          </a:p>
          <a:p>
            <a:pPr marL="285750" indent="-285750" eaLnBrk="1" hangingPunct="1">
              <a:lnSpc>
                <a:spcPct val="150000"/>
              </a:lnSpc>
              <a:buFont typeface="Wingdings" pitchFamily="2" charset="2"/>
              <a:buChar char="n"/>
              <a:defRPr/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已经拥有一套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完备的策划、宣传战略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 marL="285750" indent="-285750" eaLnBrk="1" hangingPunct="1">
              <a:lnSpc>
                <a:spcPct val="150000"/>
              </a:lnSpc>
              <a:buFont typeface="Wingdings" pitchFamily="2" charset="2"/>
              <a:buChar char="n"/>
              <a:defRPr/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已经初步形成了一系列较为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顺畅的销售渠道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，在全省某一知名连锁药房及其它大型超市、茶叶连锁店都有设点，销售状况良好。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2" grpId="0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icture\ppt素材\手势\p_large_3eLF_43940000accb5c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57250"/>
            <a:ext cx="9177338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双方背景与优劣分析</a:t>
            </a:r>
          </a:p>
        </p:txBody>
      </p: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204788" y="823913"/>
            <a:ext cx="7224712" cy="676275"/>
            <a:chOff x="204766" y="824443"/>
            <a:chExt cx="7224754" cy="675731"/>
          </a:xfrm>
        </p:grpSpPr>
        <p:grpSp>
          <p:nvGrpSpPr>
            <p:cNvPr id="34833" name="组合 21"/>
            <p:cNvGrpSpPr>
              <a:grpSpLocks/>
            </p:cNvGrpSpPr>
            <p:nvPr/>
          </p:nvGrpSpPr>
          <p:grpSpPr bwMode="auto">
            <a:xfrm>
              <a:off x="204766" y="843961"/>
              <a:ext cx="7224754" cy="656213"/>
              <a:chOff x="204766" y="843961"/>
              <a:chExt cx="7224754" cy="656213"/>
            </a:xfrm>
          </p:grpSpPr>
          <p:grpSp>
            <p:nvGrpSpPr>
              <p:cNvPr id="34835" name="组合 5"/>
              <p:cNvGrpSpPr>
                <a:grpSpLocks/>
              </p:cNvGrpSpPr>
              <p:nvPr/>
            </p:nvGrpSpPr>
            <p:grpSpPr bwMode="auto">
              <a:xfrm>
                <a:off x="204766" y="843961"/>
                <a:ext cx="7224754" cy="656213"/>
                <a:chOff x="204766" y="843961"/>
                <a:chExt cx="7224754" cy="656213"/>
              </a:xfrm>
            </p:grpSpPr>
            <p:grpSp>
              <p:nvGrpSpPr>
                <p:cNvPr id="34837" name="组合 11"/>
                <p:cNvGrpSpPr>
                  <a:grpSpLocks/>
                </p:cNvGrpSpPr>
                <p:nvPr/>
              </p:nvGrpSpPr>
              <p:grpSpPr bwMode="auto">
                <a:xfrm>
                  <a:off x="471485" y="843961"/>
                  <a:ext cx="6958035" cy="656213"/>
                  <a:chOff x="571472" y="857232"/>
                  <a:chExt cx="6958035" cy="656213"/>
                </a:xfrm>
              </p:grpSpPr>
              <p:sp>
                <p:nvSpPr>
                  <p:cNvPr id="11" name="矩形 10"/>
                  <p:cNvSpPr/>
                  <p:nvPr/>
                </p:nvSpPr>
                <p:spPr>
                  <a:xfrm>
                    <a:off x="571455" y="856748"/>
                    <a:ext cx="6958052" cy="644007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  <a:alpha val="84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 sz="2800" dirty="0">
                      <a:latin typeface="微软雅黑" pitchFamily="34" charset="-122"/>
                      <a:ea typeface="微软雅黑" pitchFamily="34" charset="-122"/>
                    </a:endParaRPr>
                  </a:p>
                </p:txBody>
              </p:sp>
              <p:cxnSp>
                <p:nvCxnSpPr>
                  <p:cNvPr id="12" name="直接连接符 11"/>
                  <p:cNvCxnSpPr/>
                  <p:nvPr/>
                </p:nvCxnSpPr>
                <p:spPr>
                  <a:xfrm rot="5400000">
                    <a:off x="1447206" y="1216028"/>
                    <a:ext cx="593248" cy="1587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直接连接符 12"/>
                  <p:cNvCxnSpPr/>
                  <p:nvPr/>
                </p:nvCxnSpPr>
                <p:spPr>
                  <a:xfrm rot="5400000">
                    <a:off x="2647363" y="1170027"/>
                    <a:ext cx="593248" cy="1587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4838" name="TextBox 7"/>
                <p:cNvSpPr txBox="1">
                  <a:spLocks noChangeArrowheads="1"/>
                </p:cNvSpPr>
                <p:nvPr/>
              </p:nvSpPr>
              <p:spPr bwMode="auto">
                <a:xfrm>
                  <a:off x="204766" y="894779"/>
                  <a:ext cx="1724028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zh-CN" altLang="en-US" sz="2800">
                      <a:solidFill>
                        <a:schemeClr val="bg1"/>
                      </a:solidFill>
                      <a:latin typeface="微软雅黑" pitchFamily="2" charset="-122"/>
                      <a:ea typeface="微软雅黑" pitchFamily="2" charset="-122"/>
                    </a:rPr>
                    <a:t>已方</a:t>
                  </a:r>
                </a:p>
              </p:txBody>
            </p:sp>
            <p:sp>
              <p:nvSpPr>
                <p:cNvPr id="34839" name="TextBox 8"/>
                <p:cNvSpPr txBox="1">
                  <a:spLocks noChangeArrowheads="1"/>
                </p:cNvSpPr>
                <p:nvPr/>
              </p:nvSpPr>
              <p:spPr bwMode="auto">
                <a:xfrm>
                  <a:off x="1500166" y="915399"/>
                  <a:ext cx="1590668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zh-CN" altLang="en-US" sz="2800">
                      <a:solidFill>
                        <a:schemeClr val="bg1"/>
                      </a:solidFill>
                      <a:latin typeface="微软雅黑" pitchFamily="2" charset="-122"/>
                      <a:ea typeface="微软雅黑" pitchFamily="2" charset="-122"/>
                    </a:rPr>
                    <a:t>对方</a:t>
                  </a:r>
                </a:p>
              </p:txBody>
            </p:sp>
            <p:sp>
              <p:nvSpPr>
                <p:cNvPr id="34840" name="TextBox 9"/>
                <p:cNvSpPr txBox="1">
                  <a:spLocks noChangeArrowheads="1"/>
                </p:cNvSpPr>
                <p:nvPr/>
              </p:nvSpPr>
              <p:spPr bwMode="auto">
                <a:xfrm>
                  <a:off x="4629090" y="903177"/>
                  <a:ext cx="28004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zh-CN" altLang="en-US" sz="2800">
                      <a:solidFill>
                        <a:schemeClr val="bg1"/>
                      </a:solidFill>
                      <a:latin typeface="微软雅黑" pitchFamily="2" charset="-122"/>
                      <a:ea typeface="微软雅黑" pitchFamily="2" charset="-122"/>
                    </a:rPr>
                    <a:t>双方优劣势分析</a:t>
                  </a:r>
                </a:p>
              </p:txBody>
            </p:sp>
          </p:grpSp>
          <p:sp>
            <p:nvSpPr>
              <p:cNvPr id="34836" name="TextBox 19"/>
              <p:cNvSpPr txBox="1">
                <a:spLocks noChangeArrowheads="1"/>
              </p:cNvSpPr>
              <p:nvPr/>
            </p:nvSpPr>
            <p:spPr bwMode="auto">
              <a:xfrm>
                <a:off x="2804273" y="903177"/>
                <a:ext cx="203525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微软雅黑" pitchFamily="2" charset="-122"/>
                    <a:ea typeface="微软雅黑" pitchFamily="2" charset="-122"/>
                  </a:rPr>
                  <a:t>行业分析</a:t>
                </a: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 rot="5400000">
              <a:off x="4330942" y="1119480"/>
              <a:ext cx="591661" cy="1588"/>
            </a:xfrm>
            <a:prstGeom prst="line">
              <a:avLst/>
            </a:prstGeom>
            <a:ln w="381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22"/>
          <p:cNvSpPr/>
          <p:nvPr/>
        </p:nvSpPr>
        <p:spPr>
          <a:xfrm>
            <a:off x="460375" y="857250"/>
            <a:ext cx="1182688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17466" y="142852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844800" y="857250"/>
            <a:ext cx="4606925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7429500" y="214313"/>
            <a:ext cx="1714500" cy="647700"/>
            <a:chOff x="7500958" y="260350"/>
            <a:chExt cx="1643042" cy="647699"/>
          </a:xfrm>
        </p:grpSpPr>
        <p:sp>
          <p:nvSpPr>
            <p:cNvPr id="16" name="矩形 15"/>
            <p:cNvSpPr/>
            <p:nvPr/>
          </p:nvSpPr>
          <p:spPr>
            <a:xfrm>
              <a:off x="7500958" y="260350"/>
              <a:ext cx="1643042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832" name="TextBox 16"/>
            <p:cNvSpPr txBox="1">
              <a:spLocks noChangeArrowheads="1"/>
            </p:cNvSpPr>
            <p:nvPr/>
          </p:nvSpPr>
          <p:spPr bwMode="auto">
            <a:xfrm>
              <a:off x="7572396" y="285728"/>
              <a:ext cx="142876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对方</a:t>
              </a:r>
            </a:p>
          </p:txBody>
        </p:sp>
      </p:grpSp>
      <p:pic>
        <p:nvPicPr>
          <p:cNvPr id="34824" name="图片 23" descr="跨越式2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13" y="6477000"/>
            <a:ext cx="69691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3489325" y="2209800"/>
            <a:ext cx="9223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微软雅黑" pitchFamily="2" charset="-122"/>
                <a:ea typeface="微软雅黑" pitchFamily="2" charset="-122"/>
              </a:rPr>
              <a:t>经营建材生意多年，</a:t>
            </a:r>
            <a:endParaRPr lang="en-US" altLang="zh-CN" sz="2400" b="1">
              <a:solidFill>
                <a:srgbClr val="000000"/>
              </a:solidFill>
              <a:latin typeface="微软雅黑" pitchFamily="2" charset="-122"/>
              <a:ea typeface="微软雅黑" pitchFamily="2" charset="-122"/>
            </a:endParaRPr>
          </a:p>
          <a:p>
            <a:r>
              <a:rPr lang="zh-CN" altLang="en-US" sz="2400" b="1">
                <a:solidFill>
                  <a:srgbClr val="000000"/>
                </a:solidFill>
                <a:latin typeface="微软雅黑" pitchFamily="2" charset="-122"/>
                <a:ea typeface="微软雅黑" pitchFamily="2" charset="-122"/>
              </a:rPr>
              <a:t>积累了一定的资金。</a:t>
            </a:r>
            <a:endParaRPr lang="zh-CN" altLang="en-US" sz="2400">
              <a:latin typeface="微软雅黑" pitchFamily="2" charset="-122"/>
              <a:ea typeface="微软雅黑" pitchFamily="2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019675" y="2209800"/>
            <a:ext cx="923925" cy="3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微软雅黑" pitchFamily="2" charset="-122"/>
                <a:ea typeface="微软雅黑" pitchFamily="2" charset="-122"/>
              </a:rPr>
              <a:t>准备用闲置资金进行投资</a:t>
            </a:r>
          </a:p>
          <a:p>
            <a:r>
              <a:rPr lang="zh-CN" altLang="en-US" sz="2400" b="1">
                <a:solidFill>
                  <a:srgbClr val="000000"/>
                </a:solidFill>
                <a:latin typeface="微软雅黑" pitchFamily="2" charset="-122"/>
                <a:ea typeface="微软雅黑" pitchFamily="2" charset="-122"/>
              </a:rPr>
              <a:t>初步意向为保健品市场 。</a:t>
            </a:r>
          </a:p>
        </p:txBody>
      </p:sp>
      <p:cxnSp>
        <p:nvCxnSpPr>
          <p:cNvPr id="29" name="直接连接符 28"/>
          <p:cNvCxnSpPr/>
          <p:nvPr/>
        </p:nvCxnSpPr>
        <p:spPr>
          <a:xfrm rot="5400000">
            <a:off x="2275682" y="3653631"/>
            <a:ext cx="4737100" cy="1587"/>
          </a:xfrm>
          <a:prstGeom prst="line">
            <a:avLst/>
          </a:prstGeom>
          <a:ln w="444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643313" y="1500188"/>
            <a:ext cx="3571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C00000"/>
                </a:solidFill>
                <a:latin typeface="微软雅黑" pitchFamily="2" charset="-122"/>
                <a:ea typeface="微软雅黑" pitchFamily="2" charset="-122"/>
              </a:rPr>
              <a:t>1</a:t>
            </a:r>
            <a:endParaRPr lang="zh-CN" altLang="en-US" sz="4800" b="1">
              <a:solidFill>
                <a:srgbClr val="C00000"/>
              </a:solidFill>
              <a:latin typeface="微软雅黑" pitchFamily="2" charset="-122"/>
              <a:ea typeface="微软雅黑" pitchFamily="2" charset="-122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143500" y="1500188"/>
            <a:ext cx="3571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C00000"/>
                </a:solidFill>
                <a:latin typeface="微软雅黑" pitchFamily="2" charset="-122"/>
                <a:ea typeface="微软雅黑" pitchFamily="2" charset="-122"/>
              </a:rPr>
              <a:t>2</a:t>
            </a:r>
            <a:endParaRPr lang="zh-CN" altLang="en-US" sz="4800" b="1">
              <a:solidFill>
                <a:srgbClr val="C00000"/>
              </a:solidFill>
              <a:latin typeface="微软雅黑" pitchFamily="2" charset="-122"/>
              <a:ea typeface="微软雅黑" pitchFamily="2" charset="-122"/>
            </a:endParaRPr>
          </a:p>
        </p:txBody>
      </p:sp>
      <p:sp>
        <p:nvSpPr>
          <p:cNvPr id="34830" name="灯片编号占位符 29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59D0BBE-95DD-4F8D-AF31-1AAF543FBD05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11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14" grpId="0" animBg="1"/>
      <p:bldP spid="14" grpId="1" animBg="1"/>
      <p:bldP spid="26" grpId="0"/>
      <p:bldP spid="27" grpId="0"/>
      <p:bldP spid="32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Freeform 7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063" y="1073150"/>
            <a:ext cx="7635875" cy="544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204788" y="844550"/>
            <a:ext cx="7224712" cy="676275"/>
            <a:chOff x="204766" y="843961"/>
            <a:chExt cx="7224754" cy="676833"/>
          </a:xfrm>
        </p:grpSpPr>
        <p:grpSp>
          <p:nvGrpSpPr>
            <p:cNvPr id="36936" name="组合 5"/>
            <p:cNvGrpSpPr>
              <a:grpSpLocks/>
            </p:cNvGrpSpPr>
            <p:nvPr/>
          </p:nvGrpSpPr>
          <p:grpSpPr bwMode="auto">
            <a:xfrm>
              <a:off x="204766" y="843961"/>
              <a:ext cx="7224754" cy="676833"/>
              <a:chOff x="204766" y="843961"/>
              <a:chExt cx="7224754" cy="676833"/>
            </a:xfrm>
          </p:grpSpPr>
          <p:grpSp>
            <p:nvGrpSpPr>
              <p:cNvPr id="36938" name="组合 11"/>
              <p:cNvGrpSpPr>
                <a:grpSpLocks/>
              </p:cNvGrpSpPr>
              <p:nvPr/>
            </p:nvGrpSpPr>
            <p:grpSpPr bwMode="auto">
              <a:xfrm>
                <a:off x="471485" y="843961"/>
                <a:ext cx="6958035" cy="676833"/>
                <a:chOff x="571472" y="857232"/>
                <a:chExt cx="6958035" cy="676833"/>
              </a:xfrm>
            </p:grpSpPr>
            <p:sp>
              <p:nvSpPr>
                <p:cNvPr id="11" name="矩形 10"/>
                <p:cNvSpPr/>
                <p:nvPr/>
              </p:nvSpPr>
              <p:spPr>
                <a:xfrm>
                  <a:off x="571455" y="857232"/>
                  <a:ext cx="6958052" cy="643468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84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800" dirty="0"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cxnSp>
              <p:nvCxnSpPr>
                <p:cNvPr id="12" name="直接连接符 11"/>
                <p:cNvCxnSpPr/>
                <p:nvPr/>
              </p:nvCxnSpPr>
              <p:spPr>
                <a:xfrm rot="5400000">
                  <a:off x="1447517" y="1216304"/>
                  <a:ext cx="592627" cy="1587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rot="5400000">
                  <a:off x="2647674" y="1236959"/>
                  <a:ext cx="592626" cy="1587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939" name="TextBox 7"/>
              <p:cNvSpPr txBox="1">
                <a:spLocks noChangeArrowheads="1"/>
              </p:cNvSpPr>
              <p:nvPr/>
            </p:nvSpPr>
            <p:spPr bwMode="auto">
              <a:xfrm>
                <a:off x="204766" y="894779"/>
                <a:ext cx="172402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微软雅黑" pitchFamily="2" charset="-122"/>
                    <a:ea typeface="微软雅黑" pitchFamily="2" charset="-122"/>
                  </a:rPr>
                  <a:t>已方</a:t>
                </a:r>
              </a:p>
            </p:txBody>
          </p:sp>
          <p:sp>
            <p:nvSpPr>
              <p:cNvPr id="36940" name="TextBox 8"/>
              <p:cNvSpPr txBox="1">
                <a:spLocks noChangeArrowheads="1"/>
              </p:cNvSpPr>
              <p:nvPr/>
            </p:nvSpPr>
            <p:spPr bwMode="auto">
              <a:xfrm>
                <a:off x="1500166" y="915399"/>
                <a:ext cx="159066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微软雅黑" pitchFamily="2" charset="-122"/>
                    <a:ea typeface="微软雅黑" pitchFamily="2" charset="-122"/>
                  </a:rPr>
                  <a:t>对方</a:t>
                </a:r>
              </a:p>
            </p:txBody>
          </p:sp>
          <p:sp>
            <p:nvSpPr>
              <p:cNvPr id="36941" name="TextBox 9"/>
              <p:cNvSpPr txBox="1">
                <a:spLocks noChangeArrowheads="1"/>
              </p:cNvSpPr>
              <p:nvPr/>
            </p:nvSpPr>
            <p:spPr bwMode="auto">
              <a:xfrm>
                <a:off x="4565961" y="942502"/>
                <a:ext cx="280831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微软雅黑" pitchFamily="2" charset="-122"/>
                    <a:ea typeface="微软雅黑" pitchFamily="2" charset="-122"/>
                  </a:rPr>
                  <a:t>双方优劣势分析</a:t>
                </a:r>
              </a:p>
            </p:txBody>
          </p:sp>
        </p:grpSp>
        <p:sp>
          <p:nvSpPr>
            <p:cNvPr id="36937" name="TextBox 19"/>
            <p:cNvSpPr txBox="1">
              <a:spLocks noChangeArrowheads="1"/>
            </p:cNvSpPr>
            <p:nvPr/>
          </p:nvSpPr>
          <p:spPr bwMode="auto">
            <a:xfrm>
              <a:off x="2676963" y="928670"/>
              <a:ext cx="20512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行业分析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双方背景与优劣分析</a:t>
            </a:r>
          </a:p>
        </p:txBody>
      </p:sp>
      <p:sp>
        <p:nvSpPr>
          <p:cNvPr id="14" name="矩形 13"/>
          <p:cNvSpPr/>
          <p:nvPr/>
        </p:nvSpPr>
        <p:spPr>
          <a:xfrm>
            <a:off x="500063" y="857250"/>
            <a:ext cx="2344737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17466" y="142852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7348538" y="214313"/>
            <a:ext cx="1892300" cy="647700"/>
            <a:chOff x="7423245" y="260350"/>
            <a:chExt cx="1813618" cy="647699"/>
          </a:xfrm>
        </p:grpSpPr>
        <p:sp>
          <p:nvSpPr>
            <p:cNvPr id="16" name="矩形 15"/>
            <p:cNvSpPr/>
            <p:nvPr/>
          </p:nvSpPr>
          <p:spPr>
            <a:xfrm>
              <a:off x="7500841" y="260350"/>
              <a:ext cx="1643211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935" name="TextBox 16"/>
            <p:cNvSpPr txBox="1">
              <a:spLocks noChangeArrowheads="1"/>
            </p:cNvSpPr>
            <p:nvPr/>
          </p:nvSpPr>
          <p:spPr bwMode="auto">
            <a:xfrm>
              <a:off x="7423245" y="332672"/>
              <a:ext cx="18136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行业分析</a:t>
              </a:r>
            </a:p>
          </p:txBody>
        </p:sp>
      </p:grpSp>
      <p:cxnSp>
        <p:nvCxnSpPr>
          <p:cNvPr id="19" name="直接连接符 18"/>
          <p:cNvCxnSpPr/>
          <p:nvPr/>
        </p:nvCxnSpPr>
        <p:spPr>
          <a:xfrm rot="5400000">
            <a:off x="4276725" y="1189038"/>
            <a:ext cx="592137" cy="1588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4572000" y="857250"/>
            <a:ext cx="2879725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6873" name="灯片编号占位符 50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3D8926D-BE53-4E48-AE31-AE4F44D2CD42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12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84" name="上箭头 83"/>
          <p:cNvSpPr>
            <a:spLocks/>
          </p:cNvSpPr>
          <p:nvPr/>
        </p:nvSpPr>
        <p:spPr>
          <a:xfrm>
            <a:off x="914929" y="3237470"/>
            <a:ext cx="1980000" cy="1980000"/>
          </a:xfrm>
          <a:prstGeom prst="upArrow">
            <a:avLst>
              <a:gd name="adj1" fmla="val 60350"/>
              <a:gd name="adj2" fmla="val 49683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 fov="5400000">
              <a:rot lat="17973591" lon="0" rev="0"/>
            </a:camera>
            <a:lightRig rig="flood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上箭头 84"/>
          <p:cNvSpPr>
            <a:spLocks/>
          </p:cNvSpPr>
          <p:nvPr/>
        </p:nvSpPr>
        <p:spPr>
          <a:xfrm>
            <a:off x="3525649" y="3237470"/>
            <a:ext cx="1980000" cy="1980000"/>
          </a:xfrm>
          <a:prstGeom prst="upArrow">
            <a:avLst>
              <a:gd name="adj1" fmla="val 60350"/>
              <a:gd name="adj2" fmla="val 49683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 fov="5400000">
              <a:rot lat="17973591" lon="0" rev="0"/>
            </a:camera>
            <a:lightRig rig="flood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上箭头 85"/>
          <p:cNvSpPr>
            <a:spLocks/>
          </p:cNvSpPr>
          <p:nvPr/>
        </p:nvSpPr>
        <p:spPr>
          <a:xfrm>
            <a:off x="6136368" y="3237470"/>
            <a:ext cx="1980000" cy="1980000"/>
          </a:xfrm>
          <a:prstGeom prst="upArrow">
            <a:avLst>
              <a:gd name="adj1" fmla="val 60350"/>
              <a:gd name="adj2" fmla="val 49683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 fov="5400000">
              <a:rot lat="17973591" lon="0" rev="0"/>
            </a:camera>
            <a:lightRig rig="flood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新月形 86"/>
          <p:cNvSpPr/>
          <p:nvPr/>
        </p:nvSpPr>
        <p:spPr>
          <a:xfrm rot="16200000">
            <a:off x="4389438" y="3933825"/>
            <a:ext cx="252412" cy="611188"/>
          </a:xfrm>
          <a:prstGeom prst="moon">
            <a:avLst/>
          </a:prstGeom>
          <a:solidFill>
            <a:srgbClr val="00DFF6">
              <a:alpha val="3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8" name="新月形 87"/>
          <p:cNvSpPr>
            <a:spLocks/>
          </p:cNvSpPr>
          <p:nvPr/>
        </p:nvSpPr>
        <p:spPr>
          <a:xfrm rot="16200000">
            <a:off x="4407694" y="4201319"/>
            <a:ext cx="215900" cy="468312"/>
          </a:xfrm>
          <a:prstGeom prst="moon">
            <a:avLst/>
          </a:prstGeom>
          <a:solidFill>
            <a:srgbClr val="00DFF6">
              <a:alpha val="5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9" name="新月形 88"/>
          <p:cNvSpPr/>
          <p:nvPr/>
        </p:nvSpPr>
        <p:spPr>
          <a:xfrm rot="16200000">
            <a:off x="7000082" y="3933031"/>
            <a:ext cx="252412" cy="612775"/>
          </a:xfrm>
          <a:prstGeom prst="moon">
            <a:avLst/>
          </a:prstGeom>
          <a:solidFill>
            <a:srgbClr val="FFCF01">
              <a:alpha val="3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0" name="新月形 89"/>
          <p:cNvSpPr>
            <a:spLocks/>
          </p:cNvSpPr>
          <p:nvPr/>
        </p:nvSpPr>
        <p:spPr>
          <a:xfrm rot="16200000">
            <a:off x="7018338" y="4202112"/>
            <a:ext cx="215900" cy="466725"/>
          </a:xfrm>
          <a:prstGeom prst="moon">
            <a:avLst/>
          </a:prstGeom>
          <a:solidFill>
            <a:srgbClr val="FFCF01">
              <a:alpha val="5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1" name="新月形 90"/>
          <p:cNvSpPr/>
          <p:nvPr/>
        </p:nvSpPr>
        <p:spPr>
          <a:xfrm rot="16200000">
            <a:off x="1778795" y="3933031"/>
            <a:ext cx="252412" cy="612775"/>
          </a:xfrm>
          <a:prstGeom prst="moon">
            <a:avLst/>
          </a:prstGeom>
          <a:solidFill>
            <a:srgbClr val="6EFF01">
              <a:alpha val="3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" name="新月形 91"/>
          <p:cNvSpPr>
            <a:spLocks/>
          </p:cNvSpPr>
          <p:nvPr/>
        </p:nvSpPr>
        <p:spPr>
          <a:xfrm rot="16200000">
            <a:off x="1797051" y="4202112"/>
            <a:ext cx="215900" cy="466725"/>
          </a:xfrm>
          <a:prstGeom prst="moon">
            <a:avLst/>
          </a:prstGeom>
          <a:solidFill>
            <a:srgbClr val="6EFF01">
              <a:alpha val="5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3" name="新月形 92"/>
          <p:cNvSpPr>
            <a:spLocks/>
          </p:cNvSpPr>
          <p:nvPr/>
        </p:nvSpPr>
        <p:spPr>
          <a:xfrm rot="16200000">
            <a:off x="4444206" y="4445795"/>
            <a:ext cx="142875" cy="360362"/>
          </a:xfrm>
          <a:prstGeom prst="moon">
            <a:avLst/>
          </a:prstGeom>
          <a:solidFill>
            <a:srgbClr val="00DFF6">
              <a:alpha val="7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4" name="新月形 93"/>
          <p:cNvSpPr>
            <a:spLocks/>
          </p:cNvSpPr>
          <p:nvPr/>
        </p:nvSpPr>
        <p:spPr>
          <a:xfrm rot="16200000">
            <a:off x="7054850" y="4446588"/>
            <a:ext cx="142875" cy="358775"/>
          </a:xfrm>
          <a:prstGeom prst="moon">
            <a:avLst/>
          </a:prstGeom>
          <a:solidFill>
            <a:srgbClr val="FFCF01">
              <a:alpha val="7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5" name="新月形 94"/>
          <p:cNvSpPr>
            <a:spLocks/>
          </p:cNvSpPr>
          <p:nvPr/>
        </p:nvSpPr>
        <p:spPr>
          <a:xfrm rot="16200000">
            <a:off x="1833563" y="4446588"/>
            <a:ext cx="142875" cy="358775"/>
          </a:xfrm>
          <a:prstGeom prst="moon">
            <a:avLst/>
          </a:prstGeom>
          <a:solidFill>
            <a:srgbClr val="6EFF01">
              <a:alpha val="7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96" name="组合 30"/>
          <p:cNvGrpSpPr>
            <a:grpSpLocks/>
          </p:cNvGrpSpPr>
          <p:nvPr/>
        </p:nvGrpSpPr>
        <p:grpSpPr bwMode="auto">
          <a:xfrm>
            <a:off x="1162050" y="2633663"/>
            <a:ext cx="1484313" cy="1484312"/>
            <a:chOff x="1162778" y="2272459"/>
            <a:chExt cx="1484302" cy="1484302"/>
          </a:xfrm>
        </p:grpSpPr>
        <p:grpSp>
          <p:nvGrpSpPr>
            <p:cNvPr id="36925" name="组合 34"/>
            <p:cNvGrpSpPr>
              <a:grpSpLocks noChangeAspect="1"/>
            </p:cNvGrpSpPr>
            <p:nvPr/>
          </p:nvGrpSpPr>
          <p:grpSpPr bwMode="auto">
            <a:xfrm>
              <a:off x="1162778" y="2272459"/>
              <a:ext cx="1484302" cy="1484302"/>
              <a:chOff x="4776637" y="4404800"/>
              <a:chExt cx="1011863" cy="1008000"/>
            </a:xfrm>
          </p:grpSpPr>
          <p:sp>
            <p:nvSpPr>
              <p:cNvPr id="99" name="Oval 2"/>
              <p:cNvSpPr>
                <a:spLocks noChangeAspect="1" noChangeArrowheads="1"/>
              </p:cNvSpPr>
              <p:nvPr/>
            </p:nvSpPr>
            <p:spPr bwMode="auto">
              <a:xfrm>
                <a:off x="4780500" y="4404800"/>
                <a:ext cx="1008000" cy="1008000"/>
              </a:xfrm>
              <a:prstGeom prst="ellipse">
                <a:avLst/>
              </a:prstGeom>
              <a:gradFill flip="none" rotWithShape="1">
                <a:gsLst>
                  <a:gs pos="0">
                    <a:srgbClr val="6EFF01"/>
                  </a:gs>
                  <a:gs pos="90000">
                    <a:srgbClr val="0F5000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contourW="19050">
                <a:bevelT prst="convex"/>
                <a:bevelB w="0" h="0"/>
                <a:contourClr>
                  <a:srgbClr val="89FF8C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0" name="椭圆 99"/>
              <p:cNvSpPr>
                <a:spLocks/>
              </p:cNvSpPr>
              <p:nvPr/>
            </p:nvSpPr>
            <p:spPr>
              <a:xfrm rot="19388639">
                <a:off x="4776637" y="4464094"/>
                <a:ext cx="683954" cy="46680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01" name="椭圆 100"/>
              <p:cNvSpPr>
                <a:spLocks noChangeAspect="1"/>
              </p:cNvSpPr>
              <p:nvPr/>
            </p:nvSpPr>
            <p:spPr>
              <a:xfrm>
                <a:off x="4888499" y="4512800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6EFF01">
                      <a:alpha val="5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/>
              </a:p>
            </p:txBody>
          </p:sp>
        </p:grpSp>
        <p:sp>
          <p:nvSpPr>
            <p:cNvPr id="98" name="TextBox 147"/>
            <p:cNvSpPr txBox="1">
              <a:spLocks noChangeArrowheads="1"/>
            </p:cNvSpPr>
            <p:nvPr/>
          </p:nvSpPr>
          <p:spPr bwMode="auto">
            <a:xfrm>
              <a:off x="1192038" y="2644971"/>
              <a:ext cx="1374982" cy="70788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茶饮市场成长阶段</a:t>
              </a:r>
            </a:p>
          </p:txBody>
        </p:sp>
      </p:grpSp>
      <p:grpSp>
        <p:nvGrpSpPr>
          <p:cNvPr id="102" name="组合 31"/>
          <p:cNvGrpSpPr>
            <a:grpSpLocks/>
          </p:cNvGrpSpPr>
          <p:nvPr/>
        </p:nvGrpSpPr>
        <p:grpSpPr bwMode="auto">
          <a:xfrm>
            <a:off x="3773488" y="2633663"/>
            <a:ext cx="1484312" cy="1484312"/>
            <a:chOff x="3773498" y="2272459"/>
            <a:chExt cx="1484302" cy="1484302"/>
          </a:xfrm>
        </p:grpSpPr>
        <p:grpSp>
          <p:nvGrpSpPr>
            <p:cNvPr id="36916" name="组合 34"/>
            <p:cNvGrpSpPr>
              <a:grpSpLocks noChangeAspect="1"/>
            </p:cNvGrpSpPr>
            <p:nvPr/>
          </p:nvGrpSpPr>
          <p:grpSpPr bwMode="auto">
            <a:xfrm>
              <a:off x="3773498" y="2272459"/>
              <a:ext cx="1484302" cy="1484302"/>
              <a:chOff x="4776637" y="4404800"/>
              <a:chExt cx="1011863" cy="1008000"/>
            </a:xfrm>
          </p:grpSpPr>
          <p:sp>
            <p:nvSpPr>
              <p:cNvPr id="105" name="Oval 2"/>
              <p:cNvSpPr>
                <a:spLocks noChangeAspect="1" noChangeArrowheads="1"/>
              </p:cNvSpPr>
              <p:nvPr/>
            </p:nvSpPr>
            <p:spPr bwMode="auto">
              <a:xfrm>
                <a:off x="4780500" y="4404800"/>
                <a:ext cx="1008000" cy="1008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DFF6"/>
                  </a:gs>
                  <a:gs pos="90000">
                    <a:srgbClr val="002774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contourW="19050">
                <a:bevelT prst="convex"/>
                <a:bevelB w="0" h="0"/>
                <a:contourClr>
                  <a:srgbClr val="AFEAFF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defRPr/>
                </a:pPr>
                <a:endParaRPr lang="fr-FR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6" name="椭圆 105"/>
              <p:cNvSpPr>
                <a:spLocks/>
              </p:cNvSpPr>
              <p:nvPr/>
            </p:nvSpPr>
            <p:spPr>
              <a:xfrm rot="19388639">
                <a:off x="4776637" y="4464094"/>
                <a:ext cx="683955" cy="46680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07" name="椭圆 106"/>
              <p:cNvSpPr>
                <a:spLocks noChangeAspect="1"/>
              </p:cNvSpPr>
              <p:nvPr/>
            </p:nvSpPr>
            <p:spPr>
              <a:xfrm>
                <a:off x="4888500" y="4512800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2DD7FF">
                      <a:alpha val="5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104" name="TextBox 147"/>
            <p:cNvSpPr txBox="1">
              <a:spLocks noChangeArrowheads="1"/>
            </p:cNvSpPr>
            <p:nvPr/>
          </p:nvSpPr>
          <p:spPr bwMode="auto">
            <a:xfrm>
              <a:off x="3795538" y="2644971"/>
              <a:ext cx="1374982" cy="70788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核心需求购买因素</a:t>
              </a:r>
            </a:p>
          </p:txBody>
        </p:sp>
      </p:grpSp>
      <p:grpSp>
        <p:nvGrpSpPr>
          <p:cNvPr id="108" name="组合 32"/>
          <p:cNvGrpSpPr>
            <a:grpSpLocks/>
          </p:cNvGrpSpPr>
          <p:nvPr/>
        </p:nvGrpSpPr>
        <p:grpSpPr bwMode="auto">
          <a:xfrm>
            <a:off x="6384925" y="2633663"/>
            <a:ext cx="1484313" cy="1484312"/>
            <a:chOff x="6384217" y="2272459"/>
            <a:chExt cx="1484302" cy="1484302"/>
          </a:xfrm>
        </p:grpSpPr>
        <p:grpSp>
          <p:nvGrpSpPr>
            <p:cNvPr id="36907" name="组合 34"/>
            <p:cNvGrpSpPr>
              <a:grpSpLocks noChangeAspect="1"/>
            </p:cNvGrpSpPr>
            <p:nvPr/>
          </p:nvGrpSpPr>
          <p:grpSpPr bwMode="auto">
            <a:xfrm>
              <a:off x="6384217" y="2272459"/>
              <a:ext cx="1484302" cy="1484302"/>
              <a:chOff x="4776637" y="4404800"/>
              <a:chExt cx="1011863" cy="1008000"/>
            </a:xfrm>
          </p:grpSpPr>
          <p:sp>
            <p:nvSpPr>
              <p:cNvPr id="111" name="Oval 2"/>
              <p:cNvSpPr>
                <a:spLocks noChangeAspect="1" noChangeArrowheads="1"/>
              </p:cNvSpPr>
              <p:nvPr/>
            </p:nvSpPr>
            <p:spPr bwMode="auto">
              <a:xfrm>
                <a:off x="4780500" y="4404800"/>
                <a:ext cx="1008000" cy="1008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CF01"/>
                  </a:gs>
                  <a:gs pos="90000">
                    <a:srgbClr val="E22000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19050">
                <a:bevelT prst="convex"/>
                <a:bevelB w="0" h="0"/>
                <a:contourClr>
                  <a:srgbClr val="FFE593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2" name="椭圆 111"/>
              <p:cNvSpPr>
                <a:spLocks/>
              </p:cNvSpPr>
              <p:nvPr/>
            </p:nvSpPr>
            <p:spPr>
              <a:xfrm rot="19388639">
                <a:off x="4776637" y="4464094"/>
                <a:ext cx="683954" cy="46680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13" name="椭圆 112"/>
              <p:cNvSpPr>
                <a:spLocks noChangeAspect="1"/>
              </p:cNvSpPr>
              <p:nvPr/>
            </p:nvSpPr>
            <p:spPr>
              <a:xfrm>
                <a:off x="4888500" y="4512800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FFC000">
                      <a:alpha val="6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/>
              </a:p>
            </p:txBody>
          </p:sp>
        </p:grpSp>
        <p:sp>
          <p:nvSpPr>
            <p:cNvPr id="110" name="TextBox 147"/>
            <p:cNvSpPr txBox="1">
              <a:spLocks noChangeArrowheads="1"/>
            </p:cNvSpPr>
            <p:nvPr/>
          </p:nvSpPr>
          <p:spPr bwMode="auto">
            <a:xfrm>
              <a:off x="6449838" y="2644971"/>
              <a:ext cx="1374982" cy="70788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国内茶饮市场问题</a:t>
              </a:r>
            </a:p>
          </p:txBody>
        </p:sp>
      </p:grpSp>
      <p:sp>
        <p:nvSpPr>
          <p:cNvPr id="114" name="矩形 113"/>
          <p:cNvSpPr/>
          <p:nvPr/>
        </p:nvSpPr>
        <p:spPr>
          <a:xfrm>
            <a:off x="1279752" y="1002500"/>
            <a:ext cx="599009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ctr">
              <a:buClr>
                <a:srgbClr val="FF0000"/>
              </a:buClr>
              <a:buSzPct val="70000"/>
              <a:defRPr/>
            </a:pPr>
            <a:r>
              <a:rPr lang="zh-CN" altLang="en-US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B0F0"/>
                    </a:gs>
                    <a:gs pos="75000">
                      <a:srgbClr val="0070C0"/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微软雅黑" pitchFamily="34" charset="-122"/>
                <a:ea typeface="微软雅黑" pitchFamily="34" charset="-122"/>
              </a:rPr>
              <a:t>茶饮市场成长阶段</a:t>
            </a:r>
          </a:p>
        </p:txBody>
      </p:sp>
      <p:grpSp>
        <p:nvGrpSpPr>
          <p:cNvPr id="55" name="Group 4"/>
          <p:cNvGrpSpPr>
            <a:grpSpLocks/>
          </p:cNvGrpSpPr>
          <p:nvPr/>
        </p:nvGrpSpPr>
        <p:grpSpPr bwMode="auto">
          <a:xfrm>
            <a:off x="1312863" y="5103813"/>
            <a:ext cx="1169987" cy="544512"/>
            <a:chOff x="-21130" y="0"/>
            <a:chExt cx="1169524" cy="544671"/>
          </a:xfrm>
        </p:grpSpPr>
        <p:sp>
          <p:nvSpPr>
            <p:cNvPr id="36905" name="矩形 8"/>
            <p:cNvSpPr>
              <a:spLocks noChangeArrowheads="1"/>
            </p:cNvSpPr>
            <p:nvPr/>
          </p:nvSpPr>
          <p:spPr bwMode="auto">
            <a:xfrm>
              <a:off x="16017" y="0"/>
              <a:ext cx="953367" cy="369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latin typeface="微软雅黑" pitchFamily="2" charset="-122"/>
                  <a:ea typeface="微软雅黑" pitchFamily="2" charset="-122"/>
                </a:rPr>
                <a:t>1998</a:t>
              </a:r>
              <a:r>
                <a:rPr lang="zh-CN" altLang="en-US">
                  <a:latin typeface="微软雅黑" pitchFamily="2" charset="-122"/>
                  <a:ea typeface="微软雅黑" pitchFamily="2" charset="-122"/>
                </a:rPr>
                <a:t>年</a:t>
              </a:r>
              <a:endParaRPr lang="zh-CN" altLang="en-US">
                <a:latin typeface="Calibri" pitchFamily="34" charset="0"/>
                <a:ea typeface="微软雅黑" pitchFamily="2" charset="-122"/>
              </a:endParaRPr>
            </a:p>
          </p:txBody>
        </p:sp>
        <p:pic>
          <p:nvPicPr>
            <p:cNvPr id="36906" name="直接连接符 6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21130" y="355684"/>
              <a:ext cx="1169524" cy="188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8" name="Group 7"/>
          <p:cNvGrpSpPr>
            <a:grpSpLocks/>
          </p:cNvGrpSpPr>
          <p:nvPr/>
        </p:nvGrpSpPr>
        <p:grpSpPr bwMode="auto">
          <a:xfrm>
            <a:off x="2587625" y="4003675"/>
            <a:ext cx="1169988" cy="534988"/>
            <a:chOff x="-34525" y="0"/>
            <a:chExt cx="1169788" cy="535263"/>
          </a:xfrm>
        </p:grpSpPr>
        <p:sp>
          <p:nvSpPr>
            <p:cNvPr id="36903" name="矩形 9"/>
            <p:cNvSpPr>
              <a:spLocks noChangeArrowheads="1"/>
            </p:cNvSpPr>
            <p:nvPr/>
          </p:nvSpPr>
          <p:spPr bwMode="auto">
            <a:xfrm>
              <a:off x="18045" y="0"/>
              <a:ext cx="953582" cy="369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>
                <a:buClr>
                  <a:srgbClr val="FF0000"/>
                </a:buClr>
                <a:buSzPct val="70000"/>
              </a:pPr>
              <a:r>
                <a:rPr lang="en-US" altLang="zh-CN">
                  <a:latin typeface="微软雅黑" pitchFamily="2" charset="-122"/>
                  <a:ea typeface="微软雅黑" pitchFamily="2" charset="-122"/>
                </a:rPr>
                <a:t>1999</a:t>
              </a:r>
              <a:r>
                <a:rPr lang="zh-CN" altLang="en-US">
                  <a:latin typeface="微软雅黑" pitchFamily="2" charset="-122"/>
                  <a:ea typeface="微软雅黑" pitchFamily="2" charset="-122"/>
                </a:rPr>
                <a:t>年</a:t>
              </a:r>
            </a:p>
          </p:txBody>
        </p:sp>
        <p:pic>
          <p:nvPicPr>
            <p:cNvPr id="36904" name="直接连接符 9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-34525" y="346302"/>
              <a:ext cx="1169788" cy="188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1" name="Group 10"/>
          <p:cNvGrpSpPr>
            <a:grpSpLocks/>
          </p:cNvGrpSpPr>
          <p:nvPr/>
        </p:nvGrpSpPr>
        <p:grpSpPr bwMode="auto">
          <a:xfrm>
            <a:off x="3824288" y="2889250"/>
            <a:ext cx="1171575" cy="533400"/>
            <a:chOff x="-35287" y="0"/>
            <a:chExt cx="1169788" cy="534193"/>
          </a:xfrm>
        </p:grpSpPr>
        <p:sp>
          <p:nvSpPr>
            <p:cNvPr id="36901" name="矩形 10"/>
            <p:cNvSpPr>
              <a:spLocks noChangeArrowheads="1"/>
            </p:cNvSpPr>
            <p:nvPr/>
          </p:nvSpPr>
          <p:spPr bwMode="auto">
            <a:xfrm>
              <a:off x="32730" y="0"/>
              <a:ext cx="953582" cy="369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>
                <a:buClr>
                  <a:srgbClr val="FF0000"/>
                </a:buClr>
                <a:buSzPct val="70000"/>
              </a:pPr>
              <a:r>
                <a:rPr lang="en-US" altLang="zh-CN">
                  <a:latin typeface="微软雅黑" pitchFamily="2" charset="-122"/>
                  <a:ea typeface="微软雅黑" pitchFamily="2" charset="-122"/>
                </a:rPr>
                <a:t>2000</a:t>
              </a:r>
              <a:r>
                <a:rPr lang="zh-CN" altLang="en-US">
                  <a:latin typeface="微软雅黑" pitchFamily="2" charset="-122"/>
                  <a:ea typeface="微软雅黑" pitchFamily="2" charset="-122"/>
                </a:rPr>
                <a:t>年</a:t>
              </a:r>
            </a:p>
          </p:txBody>
        </p:sp>
        <p:pic>
          <p:nvPicPr>
            <p:cNvPr id="36902" name="直接连接符 12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-35287" y="345206"/>
              <a:ext cx="1169788" cy="188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4" name="Group 13"/>
          <p:cNvGrpSpPr>
            <a:grpSpLocks/>
          </p:cNvGrpSpPr>
          <p:nvPr/>
        </p:nvGrpSpPr>
        <p:grpSpPr bwMode="auto">
          <a:xfrm>
            <a:off x="5092700" y="1789113"/>
            <a:ext cx="1169988" cy="536575"/>
            <a:chOff x="-37317" y="0"/>
            <a:chExt cx="1169788" cy="536978"/>
          </a:xfrm>
        </p:grpSpPr>
        <p:sp>
          <p:nvSpPr>
            <p:cNvPr id="36899" name="矩形 11"/>
            <p:cNvSpPr>
              <a:spLocks noChangeArrowheads="1"/>
            </p:cNvSpPr>
            <p:nvPr/>
          </p:nvSpPr>
          <p:spPr bwMode="auto">
            <a:xfrm>
              <a:off x="47300" y="0"/>
              <a:ext cx="953582" cy="369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>
                <a:buClr>
                  <a:srgbClr val="FF0000"/>
                </a:buClr>
                <a:buSzPct val="70000"/>
                <a:buFont typeface="Wingdings" pitchFamily="2" charset="2"/>
                <a:buNone/>
              </a:pPr>
              <a:r>
                <a:rPr lang="en-US" altLang="zh-CN">
                  <a:latin typeface="微软雅黑" pitchFamily="2" charset="-122"/>
                  <a:ea typeface="微软雅黑" pitchFamily="2" charset="-122"/>
                </a:rPr>
                <a:t>2011</a:t>
              </a:r>
              <a:r>
                <a:rPr lang="zh-CN" altLang="en-US">
                  <a:latin typeface="微软雅黑" pitchFamily="2" charset="-122"/>
                  <a:ea typeface="微软雅黑" pitchFamily="2" charset="-122"/>
                </a:rPr>
                <a:t>年</a:t>
              </a:r>
            </a:p>
          </p:txBody>
        </p:sp>
        <p:pic>
          <p:nvPicPr>
            <p:cNvPr id="36900" name="直接连接符 15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-37317" y="348016"/>
              <a:ext cx="1169788" cy="188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Box 2"/>
          <p:cNvSpPr txBox="1"/>
          <p:nvPr/>
        </p:nvSpPr>
        <p:spPr>
          <a:xfrm>
            <a:off x="1298575" y="6211888"/>
            <a:ext cx="21907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b="1" dirty="0">
                <a:latin typeface="+mj-ea"/>
                <a:ea typeface="+mj-ea"/>
              </a:rPr>
              <a:t>旭日占据主导市场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116263" y="5103813"/>
            <a:ext cx="2190750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b="1" dirty="0">
                <a:latin typeface="+mj-ea"/>
                <a:ea typeface="+mj-ea"/>
              </a:rPr>
              <a:t>康师傅、统一迎头赶上，与旭日升形成三足鼎立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359275" y="4025900"/>
            <a:ext cx="241776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b="1" dirty="0">
                <a:latin typeface="+mj-ea"/>
                <a:ea typeface="+mj-ea"/>
              </a:rPr>
              <a:t>旭日升品牌老化，市场下落，造成康师傅、统一双雄对峙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681663" y="2889250"/>
            <a:ext cx="2190750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b="1" dirty="0">
                <a:latin typeface="+mj-ea"/>
                <a:ea typeface="+mj-ea"/>
              </a:rPr>
              <a:t>康师傅占主导地位，众多品牌进入市场，诸侯纷争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9588" y="1728788"/>
            <a:ext cx="8618537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3.7037E-7 L 0.24462 -0.28611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5" y="-14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8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8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23" grpId="0" animBg="1"/>
      <p:bldP spid="23" grpId="1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3" grpId="0"/>
      <p:bldP spid="71" grpId="0"/>
      <p:bldP spid="72" grpId="0"/>
      <p:bldP spid="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3" name="组合 21"/>
          <p:cNvGrpSpPr>
            <a:grpSpLocks/>
          </p:cNvGrpSpPr>
          <p:nvPr/>
        </p:nvGrpSpPr>
        <p:grpSpPr bwMode="auto">
          <a:xfrm>
            <a:off x="204788" y="844550"/>
            <a:ext cx="7224712" cy="676275"/>
            <a:chOff x="204766" y="843961"/>
            <a:chExt cx="7224754" cy="676833"/>
          </a:xfrm>
        </p:grpSpPr>
        <p:grpSp>
          <p:nvGrpSpPr>
            <p:cNvPr id="38968" name="组合 5"/>
            <p:cNvGrpSpPr>
              <a:grpSpLocks/>
            </p:cNvGrpSpPr>
            <p:nvPr/>
          </p:nvGrpSpPr>
          <p:grpSpPr bwMode="auto">
            <a:xfrm>
              <a:off x="204766" y="843961"/>
              <a:ext cx="7224754" cy="676833"/>
              <a:chOff x="204766" y="843961"/>
              <a:chExt cx="7224754" cy="676833"/>
            </a:xfrm>
          </p:grpSpPr>
          <p:grpSp>
            <p:nvGrpSpPr>
              <p:cNvPr id="38970" name="组合 11"/>
              <p:cNvGrpSpPr>
                <a:grpSpLocks/>
              </p:cNvGrpSpPr>
              <p:nvPr/>
            </p:nvGrpSpPr>
            <p:grpSpPr bwMode="auto">
              <a:xfrm>
                <a:off x="471485" y="843961"/>
                <a:ext cx="6958035" cy="676833"/>
                <a:chOff x="571472" y="857232"/>
                <a:chExt cx="6958035" cy="676833"/>
              </a:xfrm>
            </p:grpSpPr>
            <p:sp>
              <p:nvSpPr>
                <p:cNvPr id="11" name="矩形 10"/>
                <p:cNvSpPr/>
                <p:nvPr/>
              </p:nvSpPr>
              <p:spPr>
                <a:xfrm>
                  <a:off x="571455" y="857232"/>
                  <a:ext cx="6958052" cy="643468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84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800" dirty="0"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cxnSp>
              <p:nvCxnSpPr>
                <p:cNvPr id="12" name="直接连接符 11"/>
                <p:cNvCxnSpPr/>
                <p:nvPr/>
              </p:nvCxnSpPr>
              <p:spPr>
                <a:xfrm rot="5400000">
                  <a:off x="1447517" y="1216304"/>
                  <a:ext cx="592627" cy="1587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rot="5400000">
                  <a:off x="2647674" y="1236959"/>
                  <a:ext cx="592626" cy="1587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971" name="TextBox 7"/>
              <p:cNvSpPr txBox="1">
                <a:spLocks noChangeArrowheads="1"/>
              </p:cNvSpPr>
              <p:nvPr/>
            </p:nvSpPr>
            <p:spPr bwMode="auto">
              <a:xfrm>
                <a:off x="204766" y="894779"/>
                <a:ext cx="172402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微软雅黑" pitchFamily="2" charset="-122"/>
                    <a:ea typeface="微软雅黑" pitchFamily="2" charset="-122"/>
                  </a:rPr>
                  <a:t>已方</a:t>
                </a:r>
              </a:p>
            </p:txBody>
          </p:sp>
          <p:sp>
            <p:nvSpPr>
              <p:cNvPr id="38972" name="TextBox 8"/>
              <p:cNvSpPr txBox="1">
                <a:spLocks noChangeArrowheads="1"/>
              </p:cNvSpPr>
              <p:nvPr/>
            </p:nvSpPr>
            <p:spPr bwMode="auto">
              <a:xfrm>
                <a:off x="1500166" y="915399"/>
                <a:ext cx="159066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微软雅黑" pitchFamily="2" charset="-122"/>
                    <a:ea typeface="微软雅黑" pitchFamily="2" charset="-122"/>
                  </a:rPr>
                  <a:t>对方</a:t>
                </a:r>
              </a:p>
            </p:txBody>
          </p:sp>
          <p:sp>
            <p:nvSpPr>
              <p:cNvPr id="38973" name="TextBox 9"/>
              <p:cNvSpPr txBox="1">
                <a:spLocks noChangeArrowheads="1"/>
              </p:cNvSpPr>
              <p:nvPr/>
            </p:nvSpPr>
            <p:spPr bwMode="auto">
              <a:xfrm>
                <a:off x="4565961" y="942502"/>
                <a:ext cx="280831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微软雅黑" pitchFamily="2" charset="-122"/>
                    <a:ea typeface="微软雅黑" pitchFamily="2" charset="-122"/>
                  </a:rPr>
                  <a:t>双方优劣势分析</a:t>
                </a:r>
              </a:p>
            </p:txBody>
          </p:sp>
        </p:grpSp>
        <p:sp>
          <p:nvSpPr>
            <p:cNvPr id="38969" name="TextBox 19"/>
            <p:cNvSpPr txBox="1">
              <a:spLocks noChangeArrowheads="1"/>
            </p:cNvSpPr>
            <p:nvPr/>
          </p:nvSpPr>
          <p:spPr bwMode="auto">
            <a:xfrm>
              <a:off x="2676963" y="928670"/>
              <a:ext cx="20512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行业分析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双方背景与优劣分析</a:t>
            </a:r>
          </a:p>
        </p:txBody>
      </p:sp>
      <p:sp>
        <p:nvSpPr>
          <p:cNvPr id="14" name="矩形 13"/>
          <p:cNvSpPr/>
          <p:nvPr/>
        </p:nvSpPr>
        <p:spPr>
          <a:xfrm>
            <a:off x="500063" y="857250"/>
            <a:ext cx="2344737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17466" y="142852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8917" name="组合 14"/>
          <p:cNvGrpSpPr>
            <a:grpSpLocks/>
          </p:cNvGrpSpPr>
          <p:nvPr/>
        </p:nvGrpSpPr>
        <p:grpSpPr bwMode="auto">
          <a:xfrm>
            <a:off x="7348538" y="214313"/>
            <a:ext cx="1892300" cy="647700"/>
            <a:chOff x="7423245" y="260350"/>
            <a:chExt cx="1813618" cy="647699"/>
          </a:xfrm>
        </p:grpSpPr>
        <p:sp>
          <p:nvSpPr>
            <p:cNvPr id="16" name="矩形 15"/>
            <p:cNvSpPr/>
            <p:nvPr/>
          </p:nvSpPr>
          <p:spPr>
            <a:xfrm>
              <a:off x="7500841" y="260350"/>
              <a:ext cx="1643211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967" name="TextBox 16"/>
            <p:cNvSpPr txBox="1">
              <a:spLocks noChangeArrowheads="1"/>
            </p:cNvSpPr>
            <p:nvPr/>
          </p:nvSpPr>
          <p:spPr bwMode="auto">
            <a:xfrm>
              <a:off x="7423245" y="332672"/>
              <a:ext cx="18136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行业分析</a:t>
              </a:r>
            </a:p>
          </p:txBody>
        </p:sp>
      </p:grpSp>
      <p:cxnSp>
        <p:nvCxnSpPr>
          <p:cNvPr id="19" name="直接连接符 18"/>
          <p:cNvCxnSpPr/>
          <p:nvPr/>
        </p:nvCxnSpPr>
        <p:spPr>
          <a:xfrm rot="5400000">
            <a:off x="4276725" y="1189038"/>
            <a:ext cx="592137" cy="1588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4572000" y="857250"/>
            <a:ext cx="2879725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8920" name="灯片编号占位符 50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EA78DD5-2961-43B1-8824-33B28D56AAC7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13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21" name="上箭头 20"/>
          <p:cNvSpPr>
            <a:spLocks/>
          </p:cNvSpPr>
          <p:nvPr/>
        </p:nvSpPr>
        <p:spPr>
          <a:xfrm>
            <a:off x="914929" y="3234950"/>
            <a:ext cx="1980000" cy="1980000"/>
          </a:xfrm>
          <a:prstGeom prst="upArrow">
            <a:avLst>
              <a:gd name="adj1" fmla="val 60350"/>
              <a:gd name="adj2" fmla="val 49683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 fov="5400000">
              <a:rot lat="17973591" lon="0" rev="0"/>
            </a:camera>
            <a:lightRig rig="flood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上箭头 23"/>
          <p:cNvSpPr>
            <a:spLocks/>
          </p:cNvSpPr>
          <p:nvPr/>
        </p:nvSpPr>
        <p:spPr>
          <a:xfrm>
            <a:off x="3525649" y="3234950"/>
            <a:ext cx="1980000" cy="1980000"/>
          </a:xfrm>
          <a:prstGeom prst="upArrow">
            <a:avLst>
              <a:gd name="adj1" fmla="val 60350"/>
              <a:gd name="adj2" fmla="val 49683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 fov="5400000">
              <a:rot lat="17973591" lon="0" rev="0"/>
            </a:camera>
            <a:lightRig rig="flood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上箭头 24"/>
          <p:cNvSpPr>
            <a:spLocks/>
          </p:cNvSpPr>
          <p:nvPr/>
        </p:nvSpPr>
        <p:spPr>
          <a:xfrm>
            <a:off x="6136368" y="3234950"/>
            <a:ext cx="1980000" cy="1980000"/>
          </a:xfrm>
          <a:prstGeom prst="upArrow">
            <a:avLst>
              <a:gd name="adj1" fmla="val 60350"/>
              <a:gd name="adj2" fmla="val 49683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 fov="5400000">
              <a:rot lat="17973591" lon="0" rev="0"/>
            </a:camera>
            <a:lightRig rig="flood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新月形 25"/>
          <p:cNvSpPr/>
          <p:nvPr/>
        </p:nvSpPr>
        <p:spPr>
          <a:xfrm rot="16200000">
            <a:off x="4390231" y="3931444"/>
            <a:ext cx="250825" cy="611188"/>
          </a:xfrm>
          <a:prstGeom prst="moon">
            <a:avLst/>
          </a:prstGeom>
          <a:solidFill>
            <a:srgbClr val="00DFF6">
              <a:alpha val="3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新月形 26"/>
          <p:cNvSpPr>
            <a:spLocks/>
          </p:cNvSpPr>
          <p:nvPr/>
        </p:nvSpPr>
        <p:spPr>
          <a:xfrm rot="16200000">
            <a:off x="4407694" y="4199732"/>
            <a:ext cx="215900" cy="468312"/>
          </a:xfrm>
          <a:prstGeom prst="moon">
            <a:avLst/>
          </a:prstGeom>
          <a:solidFill>
            <a:srgbClr val="00DFF6">
              <a:alpha val="5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新月形 27"/>
          <p:cNvSpPr/>
          <p:nvPr/>
        </p:nvSpPr>
        <p:spPr>
          <a:xfrm rot="16200000">
            <a:off x="7000875" y="3930650"/>
            <a:ext cx="250825" cy="612775"/>
          </a:xfrm>
          <a:prstGeom prst="moon">
            <a:avLst/>
          </a:prstGeom>
          <a:solidFill>
            <a:srgbClr val="FFCF01">
              <a:alpha val="3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新月形 28"/>
          <p:cNvSpPr>
            <a:spLocks/>
          </p:cNvSpPr>
          <p:nvPr/>
        </p:nvSpPr>
        <p:spPr>
          <a:xfrm rot="16200000">
            <a:off x="7018338" y="4200525"/>
            <a:ext cx="215900" cy="466725"/>
          </a:xfrm>
          <a:prstGeom prst="moon">
            <a:avLst/>
          </a:prstGeom>
          <a:solidFill>
            <a:srgbClr val="FFCF01">
              <a:alpha val="5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新月形 29"/>
          <p:cNvSpPr/>
          <p:nvPr/>
        </p:nvSpPr>
        <p:spPr>
          <a:xfrm rot="16200000">
            <a:off x="1779588" y="3930650"/>
            <a:ext cx="250825" cy="612775"/>
          </a:xfrm>
          <a:prstGeom prst="moon">
            <a:avLst/>
          </a:prstGeom>
          <a:solidFill>
            <a:srgbClr val="6EFF01">
              <a:alpha val="3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新月形 30"/>
          <p:cNvSpPr>
            <a:spLocks/>
          </p:cNvSpPr>
          <p:nvPr/>
        </p:nvSpPr>
        <p:spPr>
          <a:xfrm rot="16200000">
            <a:off x="1797051" y="4200525"/>
            <a:ext cx="215900" cy="466725"/>
          </a:xfrm>
          <a:prstGeom prst="moon">
            <a:avLst/>
          </a:prstGeom>
          <a:solidFill>
            <a:srgbClr val="6EFF01">
              <a:alpha val="5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新月形 31"/>
          <p:cNvSpPr>
            <a:spLocks/>
          </p:cNvSpPr>
          <p:nvPr/>
        </p:nvSpPr>
        <p:spPr>
          <a:xfrm rot="16200000">
            <a:off x="4443413" y="4443413"/>
            <a:ext cx="144462" cy="360362"/>
          </a:xfrm>
          <a:prstGeom prst="moon">
            <a:avLst/>
          </a:prstGeom>
          <a:solidFill>
            <a:srgbClr val="00DFF6">
              <a:alpha val="7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新月形 32"/>
          <p:cNvSpPr>
            <a:spLocks/>
          </p:cNvSpPr>
          <p:nvPr/>
        </p:nvSpPr>
        <p:spPr>
          <a:xfrm rot="16200000">
            <a:off x="7054057" y="4444206"/>
            <a:ext cx="144462" cy="358775"/>
          </a:xfrm>
          <a:prstGeom prst="moon">
            <a:avLst/>
          </a:prstGeom>
          <a:solidFill>
            <a:srgbClr val="FFCF01">
              <a:alpha val="7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新月形 33"/>
          <p:cNvSpPr>
            <a:spLocks/>
          </p:cNvSpPr>
          <p:nvPr/>
        </p:nvSpPr>
        <p:spPr>
          <a:xfrm rot="16200000">
            <a:off x="1832770" y="4444206"/>
            <a:ext cx="144462" cy="358775"/>
          </a:xfrm>
          <a:prstGeom prst="moon">
            <a:avLst/>
          </a:prstGeom>
          <a:solidFill>
            <a:srgbClr val="6EFF01">
              <a:alpha val="7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5" name="组合 30"/>
          <p:cNvGrpSpPr>
            <a:grpSpLocks/>
          </p:cNvGrpSpPr>
          <p:nvPr/>
        </p:nvGrpSpPr>
        <p:grpSpPr bwMode="auto">
          <a:xfrm>
            <a:off x="1162050" y="2632075"/>
            <a:ext cx="1484313" cy="1484313"/>
            <a:chOff x="1162778" y="2272459"/>
            <a:chExt cx="1484302" cy="1484302"/>
          </a:xfrm>
        </p:grpSpPr>
        <p:grpSp>
          <p:nvGrpSpPr>
            <p:cNvPr id="38957" name="组合 34"/>
            <p:cNvGrpSpPr>
              <a:grpSpLocks noChangeAspect="1"/>
            </p:cNvGrpSpPr>
            <p:nvPr/>
          </p:nvGrpSpPr>
          <p:grpSpPr bwMode="auto">
            <a:xfrm>
              <a:off x="1162778" y="2272459"/>
              <a:ext cx="1484302" cy="1484302"/>
              <a:chOff x="4776637" y="4404800"/>
              <a:chExt cx="1011863" cy="1008000"/>
            </a:xfrm>
          </p:grpSpPr>
          <p:sp>
            <p:nvSpPr>
              <p:cNvPr id="38" name="Oval 2"/>
              <p:cNvSpPr>
                <a:spLocks noChangeAspect="1" noChangeArrowheads="1"/>
              </p:cNvSpPr>
              <p:nvPr/>
            </p:nvSpPr>
            <p:spPr bwMode="auto">
              <a:xfrm>
                <a:off x="4780500" y="4404800"/>
                <a:ext cx="1008000" cy="1008000"/>
              </a:xfrm>
              <a:prstGeom prst="ellipse">
                <a:avLst/>
              </a:prstGeom>
              <a:gradFill flip="none" rotWithShape="1">
                <a:gsLst>
                  <a:gs pos="0">
                    <a:srgbClr val="6EFF01"/>
                  </a:gs>
                  <a:gs pos="90000">
                    <a:srgbClr val="0F5000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contourW="19050">
                <a:bevelT prst="convex"/>
                <a:bevelB w="0" h="0"/>
                <a:contourClr>
                  <a:srgbClr val="89FF8C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9" name="椭圆 38"/>
              <p:cNvSpPr>
                <a:spLocks/>
              </p:cNvSpPr>
              <p:nvPr/>
            </p:nvSpPr>
            <p:spPr>
              <a:xfrm rot="19388639">
                <a:off x="4776637" y="4464094"/>
                <a:ext cx="683954" cy="46680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40" name="椭圆 39"/>
              <p:cNvSpPr>
                <a:spLocks noChangeAspect="1"/>
              </p:cNvSpPr>
              <p:nvPr/>
            </p:nvSpPr>
            <p:spPr>
              <a:xfrm>
                <a:off x="4888500" y="4512800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6EFF01">
                      <a:alpha val="5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/>
              </a:p>
            </p:txBody>
          </p:sp>
        </p:grpSp>
        <p:sp>
          <p:nvSpPr>
            <p:cNvPr id="37" name="TextBox 147"/>
            <p:cNvSpPr txBox="1">
              <a:spLocks noChangeArrowheads="1"/>
            </p:cNvSpPr>
            <p:nvPr/>
          </p:nvSpPr>
          <p:spPr bwMode="auto">
            <a:xfrm>
              <a:off x="1192038" y="2647927"/>
              <a:ext cx="1374982" cy="70788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茶饮市场成长阶段</a:t>
              </a:r>
            </a:p>
          </p:txBody>
        </p:sp>
      </p:grpSp>
      <p:grpSp>
        <p:nvGrpSpPr>
          <p:cNvPr id="41" name="组合 31"/>
          <p:cNvGrpSpPr>
            <a:grpSpLocks/>
          </p:cNvGrpSpPr>
          <p:nvPr/>
        </p:nvGrpSpPr>
        <p:grpSpPr bwMode="auto">
          <a:xfrm>
            <a:off x="3773488" y="2632075"/>
            <a:ext cx="1484312" cy="1484313"/>
            <a:chOff x="3773498" y="2272459"/>
            <a:chExt cx="1484302" cy="1484302"/>
          </a:xfrm>
        </p:grpSpPr>
        <p:grpSp>
          <p:nvGrpSpPr>
            <p:cNvPr id="38948" name="组合 34"/>
            <p:cNvGrpSpPr>
              <a:grpSpLocks noChangeAspect="1"/>
            </p:cNvGrpSpPr>
            <p:nvPr/>
          </p:nvGrpSpPr>
          <p:grpSpPr bwMode="auto">
            <a:xfrm>
              <a:off x="3773498" y="2272459"/>
              <a:ext cx="1484302" cy="1484302"/>
              <a:chOff x="4776637" y="4404800"/>
              <a:chExt cx="1011863" cy="1008000"/>
            </a:xfrm>
          </p:grpSpPr>
          <p:sp>
            <p:nvSpPr>
              <p:cNvPr id="44" name="Oval 2"/>
              <p:cNvSpPr>
                <a:spLocks noChangeAspect="1" noChangeArrowheads="1"/>
              </p:cNvSpPr>
              <p:nvPr/>
            </p:nvSpPr>
            <p:spPr bwMode="auto">
              <a:xfrm>
                <a:off x="4780500" y="4404800"/>
                <a:ext cx="1008000" cy="1008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DFF6"/>
                  </a:gs>
                  <a:gs pos="90000">
                    <a:srgbClr val="002774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contourW="19050">
                <a:bevelT prst="convex"/>
                <a:bevelB w="0" h="0"/>
                <a:contourClr>
                  <a:srgbClr val="AFEAFF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defRPr/>
                </a:pPr>
                <a:endParaRPr lang="fr-FR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5" name="椭圆 44"/>
              <p:cNvSpPr>
                <a:spLocks/>
              </p:cNvSpPr>
              <p:nvPr/>
            </p:nvSpPr>
            <p:spPr>
              <a:xfrm rot="19388639">
                <a:off x="4776637" y="4464094"/>
                <a:ext cx="683955" cy="46680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46" name="椭圆 45"/>
              <p:cNvSpPr>
                <a:spLocks noChangeAspect="1"/>
              </p:cNvSpPr>
              <p:nvPr/>
            </p:nvSpPr>
            <p:spPr>
              <a:xfrm>
                <a:off x="4888500" y="4512800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2DD7FF">
                      <a:alpha val="5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43" name="TextBox 147"/>
            <p:cNvSpPr txBox="1">
              <a:spLocks noChangeArrowheads="1"/>
            </p:cNvSpPr>
            <p:nvPr/>
          </p:nvSpPr>
          <p:spPr bwMode="auto">
            <a:xfrm>
              <a:off x="3795538" y="2647927"/>
              <a:ext cx="1374982" cy="70788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核心需求购买因素</a:t>
              </a:r>
            </a:p>
          </p:txBody>
        </p:sp>
      </p:grpSp>
      <p:grpSp>
        <p:nvGrpSpPr>
          <p:cNvPr id="47" name="组合 32"/>
          <p:cNvGrpSpPr>
            <a:grpSpLocks/>
          </p:cNvGrpSpPr>
          <p:nvPr/>
        </p:nvGrpSpPr>
        <p:grpSpPr bwMode="auto">
          <a:xfrm>
            <a:off x="6384925" y="2632075"/>
            <a:ext cx="1484313" cy="1484313"/>
            <a:chOff x="6384217" y="2272459"/>
            <a:chExt cx="1484302" cy="1484302"/>
          </a:xfrm>
        </p:grpSpPr>
        <p:grpSp>
          <p:nvGrpSpPr>
            <p:cNvPr id="38939" name="组合 47"/>
            <p:cNvGrpSpPr>
              <a:grpSpLocks noChangeAspect="1"/>
            </p:cNvGrpSpPr>
            <p:nvPr/>
          </p:nvGrpSpPr>
          <p:grpSpPr bwMode="auto">
            <a:xfrm>
              <a:off x="6384217" y="2272459"/>
              <a:ext cx="1484302" cy="1484302"/>
              <a:chOff x="4776637" y="4404800"/>
              <a:chExt cx="1011863" cy="1008000"/>
            </a:xfrm>
          </p:grpSpPr>
          <p:sp>
            <p:nvSpPr>
              <p:cNvPr id="50" name="Oval 2"/>
              <p:cNvSpPr>
                <a:spLocks noChangeAspect="1" noChangeArrowheads="1"/>
              </p:cNvSpPr>
              <p:nvPr/>
            </p:nvSpPr>
            <p:spPr bwMode="auto">
              <a:xfrm>
                <a:off x="4780500" y="4404800"/>
                <a:ext cx="1008000" cy="1008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CF01"/>
                  </a:gs>
                  <a:gs pos="90000">
                    <a:srgbClr val="E22000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19050">
                <a:bevelT prst="convex"/>
                <a:bevelB w="0" h="0"/>
                <a:contourClr>
                  <a:srgbClr val="FFE593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2" name="椭圆 51"/>
              <p:cNvSpPr>
                <a:spLocks/>
              </p:cNvSpPr>
              <p:nvPr/>
            </p:nvSpPr>
            <p:spPr>
              <a:xfrm rot="19388639">
                <a:off x="4776637" y="4464094"/>
                <a:ext cx="683954" cy="46680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53" name="椭圆 52"/>
              <p:cNvSpPr>
                <a:spLocks noChangeAspect="1"/>
              </p:cNvSpPr>
              <p:nvPr/>
            </p:nvSpPr>
            <p:spPr>
              <a:xfrm>
                <a:off x="4888500" y="4512800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FFC000">
                      <a:alpha val="6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/>
              </a:p>
            </p:txBody>
          </p:sp>
        </p:grpSp>
        <p:sp>
          <p:nvSpPr>
            <p:cNvPr id="49" name="TextBox 147"/>
            <p:cNvSpPr txBox="1">
              <a:spLocks noChangeArrowheads="1"/>
            </p:cNvSpPr>
            <p:nvPr/>
          </p:nvSpPr>
          <p:spPr bwMode="auto">
            <a:xfrm>
              <a:off x="6449838" y="2647491"/>
              <a:ext cx="1374982" cy="70788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国内茶饮市场问题</a:t>
              </a:r>
            </a:p>
          </p:txBody>
        </p:sp>
      </p:grpSp>
      <p:sp>
        <p:nvSpPr>
          <p:cNvPr id="54" name="矩形 53"/>
          <p:cNvSpPr/>
          <p:nvPr/>
        </p:nvSpPr>
        <p:spPr>
          <a:xfrm>
            <a:off x="1576953" y="1140464"/>
            <a:ext cx="599009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ctr">
              <a:buClr>
                <a:srgbClr val="FF0000"/>
              </a:buClr>
              <a:buSzPct val="70000"/>
              <a:defRPr/>
            </a:pPr>
            <a:r>
              <a:rPr lang="zh-CN" altLang="en-US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B0F0"/>
                    </a:gs>
                    <a:gs pos="75000">
                      <a:srgbClr val="0070C0"/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微软雅黑" pitchFamily="34" charset="-122"/>
                <a:ea typeface="微软雅黑" pitchFamily="34" charset="-122"/>
              </a:rPr>
              <a:t>核心需求购买因素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00113" y="2047875"/>
            <a:ext cx="5802312" cy="1985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200" b="1" dirty="0">
                <a:solidFill>
                  <a:srgbClr val="FFC000"/>
                </a:solidFill>
                <a:latin typeface="+mn-lt"/>
                <a:ea typeface="+mn-ea"/>
              </a:rPr>
              <a:t>“</a:t>
            </a:r>
            <a:r>
              <a:rPr lang="zh-CN" altLang="zh-CN" sz="3200" b="1" dirty="0">
                <a:solidFill>
                  <a:srgbClr val="FFC000"/>
                </a:solidFill>
                <a:latin typeface="+mn-lt"/>
                <a:ea typeface="+mn-ea"/>
              </a:rPr>
              <a:t>好喝、解渴</a:t>
            </a:r>
            <a:r>
              <a:rPr lang="en-US" altLang="zh-CN" sz="3200" b="1" dirty="0">
                <a:solidFill>
                  <a:srgbClr val="FFC000"/>
                </a:solidFill>
                <a:latin typeface="+mn-lt"/>
                <a:ea typeface="+mn-ea"/>
              </a:rPr>
              <a:t>”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作为茶饮料的基本功能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3200" b="1" dirty="0">
                <a:solidFill>
                  <a:srgbClr val="FFC000"/>
                </a:solidFill>
                <a:latin typeface="+mn-lt"/>
                <a:ea typeface="+mn-ea"/>
              </a:rPr>
              <a:t>“</a:t>
            </a:r>
            <a:r>
              <a:rPr lang="zh-CN" altLang="zh-CN" sz="3200" b="1" dirty="0">
                <a:solidFill>
                  <a:srgbClr val="FFC000"/>
                </a:solidFill>
                <a:latin typeface="+mn-lt"/>
                <a:ea typeface="+mn-ea"/>
              </a:rPr>
              <a:t>健康</a:t>
            </a:r>
            <a:r>
              <a:rPr lang="en-US" altLang="zh-CN" sz="3200" b="1" dirty="0">
                <a:solidFill>
                  <a:srgbClr val="FFC000"/>
                </a:solidFill>
                <a:latin typeface="+mn-lt"/>
                <a:ea typeface="+mn-ea"/>
              </a:rPr>
              <a:t>”“</a:t>
            </a:r>
            <a:r>
              <a:rPr lang="zh-CN" altLang="zh-CN" sz="3200" b="1" dirty="0">
                <a:solidFill>
                  <a:srgbClr val="FFC000"/>
                </a:solidFill>
                <a:latin typeface="+mn-lt"/>
                <a:ea typeface="+mn-ea"/>
              </a:rPr>
              <a:t>时尚</a:t>
            </a:r>
            <a:r>
              <a:rPr lang="en-US" altLang="zh-CN" sz="3200" b="1" dirty="0">
                <a:solidFill>
                  <a:srgbClr val="FFC000"/>
                </a:solidFill>
                <a:latin typeface="+mn-lt"/>
                <a:ea typeface="+mn-ea"/>
              </a:rPr>
              <a:t>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已逐渐成为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 消费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者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的核心需求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2988" y="4508500"/>
            <a:ext cx="6697662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FFC000"/>
                </a:solidFill>
                <a:latin typeface="+mn-lt"/>
                <a:ea typeface="+mn-ea"/>
              </a:rPr>
              <a:t>广告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zh-CN" altLang="en-US" sz="3200" b="1" dirty="0">
                <a:solidFill>
                  <a:srgbClr val="FFC000"/>
                </a:solidFill>
                <a:latin typeface="+mn-lt"/>
                <a:ea typeface="+mn-ea"/>
              </a:rPr>
              <a:t>试喝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已经在消费者</a:t>
            </a:r>
            <a:r>
              <a:rPr lang="zh-CN" altLang="en-US" sz="3200" b="1" dirty="0">
                <a:solidFill>
                  <a:srgbClr val="FFC000"/>
                </a:solidFill>
                <a:latin typeface="+mn-lt"/>
                <a:ea typeface="+mn-ea"/>
              </a:rPr>
              <a:t>购买因素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里面占了</a:t>
            </a:r>
            <a:r>
              <a:rPr lang="zh-CN" altLang="en-US" sz="3200" b="1" dirty="0">
                <a:solidFill>
                  <a:srgbClr val="FFC000"/>
                </a:solidFill>
                <a:latin typeface="+mn-lt"/>
                <a:ea typeface="+mn-ea"/>
              </a:rPr>
              <a:t>绝大部分。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93064E-6 L 0 -0.27422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8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1" name="组合 21"/>
          <p:cNvGrpSpPr>
            <a:grpSpLocks/>
          </p:cNvGrpSpPr>
          <p:nvPr/>
        </p:nvGrpSpPr>
        <p:grpSpPr bwMode="auto">
          <a:xfrm>
            <a:off x="204788" y="844550"/>
            <a:ext cx="7224712" cy="676275"/>
            <a:chOff x="204766" y="843961"/>
            <a:chExt cx="7224754" cy="676833"/>
          </a:xfrm>
        </p:grpSpPr>
        <p:grpSp>
          <p:nvGrpSpPr>
            <p:cNvPr id="41022" name="组合 5"/>
            <p:cNvGrpSpPr>
              <a:grpSpLocks/>
            </p:cNvGrpSpPr>
            <p:nvPr/>
          </p:nvGrpSpPr>
          <p:grpSpPr bwMode="auto">
            <a:xfrm>
              <a:off x="204766" y="843961"/>
              <a:ext cx="7224754" cy="676833"/>
              <a:chOff x="204766" y="843961"/>
              <a:chExt cx="7224754" cy="676833"/>
            </a:xfrm>
          </p:grpSpPr>
          <p:grpSp>
            <p:nvGrpSpPr>
              <p:cNvPr id="41024" name="组合 11"/>
              <p:cNvGrpSpPr>
                <a:grpSpLocks/>
              </p:cNvGrpSpPr>
              <p:nvPr/>
            </p:nvGrpSpPr>
            <p:grpSpPr bwMode="auto">
              <a:xfrm>
                <a:off x="471485" y="843961"/>
                <a:ext cx="6958035" cy="676833"/>
                <a:chOff x="571472" y="857232"/>
                <a:chExt cx="6958035" cy="676833"/>
              </a:xfrm>
            </p:grpSpPr>
            <p:sp>
              <p:nvSpPr>
                <p:cNvPr id="11" name="矩形 10"/>
                <p:cNvSpPr/>
                <p:nvPr/>
              </p:nvSpPr>
              <p:spPr>
                <a:xfrm>
                  <a:off x="571455" y="857232"/>
                  <a:ext cx="6958052" cy="643468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84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800" dirty="0"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cxnSp>
              <p:nvCxnSpPr>
                <p:cNvPr id="12" name="直接连接符 11"/>
                <p:cNvCxnSpPr/>
                <p:nvPr/>
              </p:nvCxnSpPr>
              <p:spPr>
                <a:xfrm rot="5400000">
                  <a:off x="1447517" y="1216304"/>
                  <a:ext cx="592627" cy="1587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rot="5400000">
                  <a:off x="2647674" y="1236959"/>
                  <a:ext cx="592626" cy="1587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025" name="TextBox 7"/>
              <p:cNvSpPr txBox="1">
                <a:spLocks noChangeArrowheads="1"/>
              </p:cNvSpPr>
              <p:nvPr/>
            </p:nvSpPr>
            <p:spPr bwMode="auto">
              <a:xfrm>
                <a:off x="204766" y="894779"/>
                <a:ext cx="172402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微软雅黑" pitchFamily="2" charset="-122"/>
                    <a:ea typeface="微软雅黑" pitchFamily="2" charset="-122"/>
                  </a:rPr>
                  <a:t>已方</a:t>
                </a:r>
              </a:p>
            </p:txBody>
          </p:sp>
          <p:sp>
            <p:nvSpPr>
              <p:cNvPr id="41026" name="TextBox 8"/>
              <p:cNvSpPr txBox="1">
                <a:spLocks noChangeArrowheads="1"/>
              </p:cNvSpPr>
              <p:nvPr/>
            </p:nvSpPr>
            <p:spPr bwMode="auto">
              <a:xfrm>
                <a:off x="1500166" y="915399"/>
                <a:ext cx="159066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微软雅黑" pitchFamily="2" charset="-122"/>
                    <a:ea typeface="微软雅黑" pitchFamily="2" charset="-122"/>
                  </a:rPr>
                  <a:t>对方</a:t>
                </a:r>
              </a:p>
            </p:txBody>
          </p:sp>
          <p:sp>
            <p:nvSpPr>
              <p:cNvPr id="41027" name="TextBox 9"/>
              <p:cNvSpPr txBox="1">
                <a:spLocks noChangeArrowheads="1"/>
              </p:cNvSpPr>
              <p:nvPr/>
            </p:nvSpPr>
            <p:spPr bwMode="auto">
              <a:xfrm>
                <a:off x="4565961" y="942502"/>
                <a:ext cx="280831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微软雅黑" pitchFamily="2" charset="-122"/>
                    <a:ea typeface="微软雅黑" pitchFamily="2" charset="-122"/>
                  </a:rPr>
                  <a:t>双方优劣势分析</a:t>
                </a:r>
              </a:p>
            </p:txBody>
          </p:sp>
        </p:grpSp>
        <p:sp>
          <p:nvSpPr>
            <p:cNvPr id="41023" name="TextBox 19"/>
            <p:cNvSpPr txBox="1">
              <a:spLocks noChangeArrowheads="1"/>
            </p:cNvSpPr>
            <p:nvPr/>
          </p:nvSpPr>
          <p:spPr bwMode="auto">
            <a:xfrm>
              <a:off x="2676963" y="928670"/>
              <a:ext cx="20512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行业分析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双方背景与优劣分析</a:t>
            </a:r>
          </a:p>
        </p:txBody>
      </p:sp>
      <p:sp>
        <p:nvSpPr>
          <p:cNvPr id="14" name="矩形 13"/>
          <p:cNvSpPr/>
          <p:nvPr/>
        </p:nvSpPr>
        <p:spPr>
          <a:xfrm>
            <a:off x="500063" y="857250"/>
            <a:ext cx="2344737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17466" y="142852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0965" name="组合 14"/>
          <p:cNvGrpSpPr>
            <a:grpSpLocks/>
          </p:cNvGrpSpPr>
          <p:nvPr/>
        </p:nvGrpSpPr>
        <p:grpSpPr bwMode="auto">
          <a:xfrm>
            <a:off x="7348538" y="214313"/>
            <a:ext cx="1892300" cy="647700"/>
            <a:chOff x="7423245" y="260350"/>
            <a:chExt cx="1813618" cy="647699"/>
          </a:xfrm>
        </p:grpSpPr>
        <p:sp>
          <p:nvSpPr>
            <p:cNvPr id="16" name="矩形 15"/>
            <p:cNvSpPr/>
            <p:nvPr/>
          </p:nvSpPr>
          <p:spPr>
            <a:xfrm>
              <a:off x="7500841" y="260350"/>
              <a:ext cx="1643211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021" name="TextBox 16"/>
            <p:cNvSpPr txBox="1">
              <a:spLocks noChangeArrowheads="1"/>
            </p:cNvSpPr>
            <p:nvPr/>
          </p:nvSpPr>
          <p:spPr bwMode="auto">
            <a:xfrm>
              <a:off x="7423245" y="332672"/>
              <a:ext cx="18136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行业分析</a:t>
              </a:r>
            </a:p>
          </p:txBody>
        </p:sp>
      </p:grpSp>
      <p:cxnSp>
        <p:nvCxnSpPr>
          <p:cNvPr id="19" name="直接连接符 18"/>
          <p:cNvCxnSpPr/>
          <p:nvPr/>
        </p:nvCxnSpPr>
        <p:spPr>
          <a:xfrm rot="5400000">
            <a:off x="4276725" y="1189038"/>
            <a:ext cx="592137" cy="1588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4572000" y="857250"/>
            <a:ext cx="2879725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968" name="灯片编号占位符 50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20422A9-E6F2-4C4F-B1E1-18E230586EB4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14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21" name="上箭头 20"/>
          <p:cNvSpPr>
            <a:spLocks/>
          </p:cNvSpPr>
          <p:nvPr/>
        </p:nvSpPr>
        <p:spPr>
          <a:xfrm>
            <a:off x="914929" y="3237470"/>
            <a:ext cx="1980000" cy="1980000"/>
          </a:xfrm>
          <a:prstGeom prst="upArrow">
            <a:avLst>
              <a:gd name="adj1" fmla="val 60350"/>
              <a:gd name="adj2" fmla="val 49683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 fov="5400000">
              <a:rot lat="17973591" lon="0" rev="0"/>
            </a:camera>
            <a:lightRig rig="flood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上箭头 23"/>
          <p:cNvSpPr>
            <a:spLocks/>
          </p:cNvSpPr>
          <p:nvPr/>
        </p:nvSpPr>
        <p:spPr>
          <a:xfrm>
            <a:off x="3525649" y="3237470"/>
            <a:ext cx="1980000" cy="1980000"/>
          </a:xfrm>
          <a:prstGeom prst="upArrow">
            <a:avLst>
              <a:gd name="adj1" fmla="val 60350"/>
              <a:gd name="adj2" fmla="val 49683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 fov="5400000">
              <a:rot lat="17973591" lon="0" rev="0"/>
            </a:camera>
            <a:lightRig rig="flood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上箭头 24"/>
          <p:cNvSpPr>
            <a:spLocks/>
          </p:cNvSpPr>
          <p:nvPr/>
        </p:nvSpPr>
        <p:spPr>
          <a:xfrm>
            <a:off x="6136368" y="3237470"/>
            <a:ext cx="1980000" cy="1980000"/>
          </a:xfrm>
          <a:prstGeom prst="upArrow">
            <a:avLst>
              <a:gd name="adj1" fmla="val 60350"/>
              <a:gd name="adj2" fmla="val 49683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 fov="5400000">
              <a:rot lat="17973591" lon="0" rev="0"/>
            </a:camera>
            <a:lightRig rig="flood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新月形 25"/>
          <p:cNvSpPr/>
          <p:nvPr/>
        </p:nvSpPr>
        <p:spPr>
          <a:xfrm rot="16200000">
            <a:off x="4389438" y="3933825"/>
            <a:ext cx="252412" cy="611188"/>
          </a:xfrm>
          <a:prstGeom prst="moon">
            <a:avLst/>
          </a:prstGeom>
          <a:solidFill>
            <a:srgbClr val="00DFF6">
              <a:alpha val="3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新月形 26"/>
          <p:cNvSpPr>
            <a:spLocks/>
          </p:cNvSpPr>
          <p:nvPr/>
        </p:nvSpPr>
        <p:spPr>
          <a:xfrm rot="16200000">
            <a:off x="4407694" y="4201319"/>
            <a:ext cx="215900" cy="468312"/>
          </a:xfrm>
          <a:prstGeom prst="moon">
            <a:avLst/>
          </a:prstGeom>
          <a:solidFill>
            <a:srgbClr val="00DFF6">
              <a:alpha val="5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新月形 27"/>
          <p:cNvSpPr/>
          <p:nvPr/>
        </p:nvSpPr>
        <p:spPr>
          <a:xfrm rot="16200000">
            <a:off x="7000082" y="3933031"/>
            <a:ext cx="252412" cy="612775"/>
          </a:xfrm>
          <a:prstGeom prst="moon">
            <a:avLst/>
          </a:prstGeom>
          <a:solidFill>
            <a:srgbClr val="FFCF01">
              <a:alpha val="3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新月形 28"/>
          <p:cNvSpPr>
            <a:spLocks/>
          </p:cNvSpPr>
          <p:nvPr/>
        </p:nvSpPr>
        <p:spPr>
          <a:xfrm rot="16200000">
            <a:off x="7018338" y="4202112"/>
            <a:ext cx="215900" cy="466725"/>
          </a:xfrm>
          <a:prstGeom prst="moon">
            <a:avLst/>
          </a:prstGeom>
          <a:solidFill>
            <a:srgbClr val="FFCF01">
              <a:alpha val="5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新月形 29"/>
          <p:cNvSpPr/>
          <p:nvPr/>
        </p:nvSpPr>
        <p:spPr>
          <a:xfrm rot="16200000">
            <a:off x="1778795" y="3933031"/>
            <a:ext cx="252412" cy="612775"/>
          </a:xfrm>
          <a:prstGeom prst="moon">
            <a:avLst/>
          </a:prstGeom>
          <a:solidFill>
            <a:srgbClr val="6EFF01">
              <a:alpha val="3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新月形 30"/>
          <p:cNvSpPr>
            <a:spLocks/>
          </p:cNvSpPr>
          <p:nvPr/>
        </p:nvSpPr>
        <p:spPr>
          <a:xfrm rot="16200000">
            <a:off x="1797051" y="4202112"/>
            <a:ext cx="215900" cy="466725"/>
          </a:xfrm>
          <a:prstGeom prst="moon">
            <a:avLst/>
          </a:prstGeom>
          <a:solidFill>
            <a:srgbClr val="6EFF01">
              <a:alpha val="5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新月形 31"/>
          <p:cNvSpPr>
            <a:spLocks/>
          </p:cNvSpPr>
          <p:nvPr/>
        </p:nvSpPr>
        <p:spPr>
          <a:xfrm rot="16200000">
            <a:off x="4444206" y="4445795"/>
            <a:ext cx="142875" cy="360362"/>
          </a:xfrm>
          <a:prstGeom prst="moon">
            <a:avLst/>
          </a:prstGeom>
          <a:solidFill>
            <a:srgbClr val="00DFF6">
              <a:alpha val="7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新月形 32"/>
          <p:cNvSpPr>
            <a:spLocks/>
          </p:cNvSpPr>
          <p:nvPr/>
        </p:nvSpPr>
        <p:spPr>
          <a:xfrm rot="16200000">
            <a:off x="7054850" y="4446588"/>
            <a:ext cx="142875" cy="358775"/>
          </a:xfrm>
          <a:prstGeom prst="moon">
            <a:avLst/>
          </a:prstGeom>
          <a:solidFill>
            <a:srgbClr val="FFCF01">
              <a:alpha val="7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新月形 33"/>
          <p:cNvSpPr>
            <a:spLocks/>
          </p:cNvSpPr>
          <p:nvPr/>
        </p:nvSpPr>
        <p:spPr>
          <a:xfrm rot="16200000">
            <a:off x="1833563" y="4446588"/>
            <a:ext cx="142875" cy="358775"/>
          </a:xfrm>
          <a:prstGeom prst="moon">
            <a:avLst/>
          </a:prstGeom>
          <a:solidFill>
            <a:srgbClr val="6EFF01">
              <a:alpha val="70000"/>
            </a:srgbClr>
          </a:solidFill>
          <a:ln w="19050"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5" name="组合 30"/>
          <p:cNvGrpSpPr>
            <a:grpSpLocks/>
          </p:cNvGrpSpPr>
          <p:nvPr/>
        </p:nvGrpSpPr>
        <p:grpSpPr bwMode="auto">
          <a:xfrm>
            <a:off x="1162050" y="2633663"/>
            <a:ext cx="1484313" cy="1484312"/>
            <a:chOff x="1162778" y="2272459"/>
            <a:chExt cx="1484302" cy="1484302"/>
          </a:xfrm>
        </p:grpSpPr>
        <p:grpSp>
          <p:nvGrpSpPr>
            <p:cNvPr id="41011" name="组合 34"/>
            <p:cNvGrpSpPr>
              <a:grpSpLocks noChangeAspect="1"/>
            </p:cNvGrpSpPr>
            <p:nvPr/>
          </p:nvGrpSpPr>
          <p:grpSpPr bwMode="auto">
            <a:xfrm>
              <a:off x="1162778" y="2272459"/>
              <a:ext cx="1484302" cy="1484302"/>
              <a:chOff x="4776637" y="4404800"/>
              <a:chExt cx="1011863" cy="1008000"/>
            </a:xfrm>
          </p:grpSpPr>
          <p:sp>
            <p:nvSpPr>
              <p:cNvPr id="38" name="Oval 2"/>
              <p:cNvSpPr>
                <a:spLocks noChangeAspect="1" noChangeArrowheads="1"/>
              </p:cNvSpPr>
              <p:nvPr/>
            </p:nvSpPr>
            <p:spPr bwMode="auto">
              <a:xfrm>
                <a:off x="4780500" y="4404800"/>
                <a:ext cx="1008000" cy="1008000"/>
              </a:xfrm>
              <a:prstGeom prst="ellipse">
                <a:avLst/>
              </a:prstGeom>
              <a:gradFill flip="none" rotWithShape="1">
                <a:gsLst>
                  <a:gs pos="0">
                    <a:srgbClr val="6EFF01"/>
                  </a:gs>
                  <a:gs pos="90000">
                    <a:srgbClr val="0F5000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contourW="19050">
                <a:bevelT prst="convex"/>
                <a:bevelB w="0" h="0"/>
                <a:contourClr>
                  <a:srgbClr val="89FF8C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9" name="椭圆 38"/>
              <p:cNvSpPr>
                <a:spLocks/>
              </p:cNvSpPr>
              <p:nvPr/>
            </p:nvSpPr>
            <p:spPr>
              <a:xfrm rot="19388639">
                <a:off x="4776637" y="4464094"/>
                <a:ext cx="683954" cy="46680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40" name="椭圆 39"/>
              <p:cNvSpPr>
                <a:spLocks noChangeAspect="1"/>
              </p:cNvSpPr>
              <p:nvPr/>
            </p:nvSpPr>
            <p:spPr>
              <a:xfrm>
                <a:off x="4888500" y="4512800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6EFF01">
                      <a:alpha val="5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/>
              </a:p>
            </p:txBody>
          </p:sp>
        </p:grpSp>
        <p:sp>
          <p:nvSpPr>
            <p:cNvPr id="37" name="TextBox 147"/>
            <p:cNvSpPr txBox="1">
              <a:spLocks noChangeArrowheads="1"/>
            </p:cNvSpPr>
            <p:nvPr/>
          </p:nvSpPr>
          <p:spPr bwMode="auto">
            <a:xfrm>
              <a:off x="1192038" y="2647927"/>
              <a:ext cx="1374982" cy="70788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茶饮市场成长阶段</a:t>
              </a:r>
            </a:p>
          </p:txBody>
        </p:sp>
      </p:grpSp>
      <p:grpSp>
        <p:nvGrpSpPr>
          <p:cNvPr id="41" name="组合 31"/>
          <p:cNvGrpSpPr>
            <a:grpSpLocks/>
          </p:cNvGrpSpPr>
          <p:nvPr/>
        </p:nvGrpSpPr>
        <p:grpSpPr bwMode="auto">
          <a:xfrm>
            <a:off x="3773488" y="2633663"/>
            <a:ext cx="1484312" cy="1484312"/>
            <a:chOff x="3773498" y="2272459"/>
            <a:chExt cx="1484302" cy="1484302"/>
          </a:xfrm>
        </p:grpSpPr>
        <p:grpSp>
          <p:nvGrpSpPr>
            <p:cNvPr id="41002" name="组合 34"/>
            <p:cNvGrpSpPr>
              <a:grpSpLocks noChangeAspect="1"/>
            </p:cNvGrpSpPr>
            <p:nvPr/>
          </p:nvGrpSpPr>
          <p:grpSpPr bwMode="auto">
            <a:xfrm>
              <a:off x="3773498" y="2272459"/>
              <a:ext cx="1484302" cy="1484302"/>
              <a:chOff x="4776637" y="4404800"/>
              <a:chExt cx="1011863" cy="1008000"/>
            </a:xfrm>
          </p:grpSpPr>
          <p:sp>
            <p:nvSpPr>
              <p:cNvPr id="44" name="Oval 2"/>
              <p:cNvSpPr>
                <a:spLocks noChangeAspect="1" noChangeArrowheads="1"/>
              </p:cNvSpPr>
              <p:nvPr/>
            </p:nvSpPr>
            <p:spPr bwMode="auto">
              <a:xfrm>
                <a:off x="4780500" y="4404800"/>
                <a:ext cx="1008000" cy="1008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DFF6"/>
                  </a:gs>
                  <a:gs pos="90000">
                    <a:srgbClr val="002774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contourW="19050">
                <a:bevelT prst="convex"/>
                <a:bevelB w="0" h="0"/>
                <a:contourClr>
                  <a:srgbClr val="AFEAFF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defRPr/>
                </a:pPr>
                <a:endParaRPr lang="fr-FR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5" name="椭圆 44"/>
              <p:cNvSpPr>
                <a:spLocks/>
              </p:cNvSpPr>
              <p:nvPr/>
            </p:nvSpPr>
            <p:spPr>
              <a:xfrm rot="19388639">
                <a:off x="4776637" y="4464094"/>
                <a:ext cx="683955" cy="46680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46" name="椭圆 45"/>
              <p:cNvSpPr>
                <a:spLocks noChangeAspect="1"/>
              </p:cNvSpPr>
              <p:nvPr/>
            </p:nvSpPr>
            <p:spPr>
              <a:xfrm>
                <a:off x="4888500" y="4512800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2DD7FF">
                      <a:alpha val="5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43" name="TextBox 147"/>
            <p:cNvSpPr txBox="1">
              <a:spLocks noChangeArrowheads="1"/>
            </p:cNvSpPr>
            <p:nvPr/>
          </p:nvSpPr>
          <p:spPr bwMode="auto">
            <a:xfrm>
              <a:off x="3795538" y="2647927"/>
              <a:ext cx="1374982" cy="70788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核心需求购买因素</a:t>
              </a:r>
            </a:p>
          </p:txBody>
        </p:sp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6384925" y="2633663"/>
            <a:ext cx="1484313" cy="1484312"/>
            <a:chOff x="6384217" y="2272459"/>
            <a:chExt cx="1484302" cy="1484302"/>
          </a:xfrm>
        </p:grpSpPr>
        <p:grpSp>
          <p:nvGrpSpPr>
            <p:cNvPr id="40993" name="组合 34"/>
            <p:cNvGrpSpPr>
              <a:grpSpLocks noChangeAspect="1"/>
            </p:cNvGrpSpPr>
            <p:nvPr/>
          </p:nvGrpSpPr>
          <p:grpSpPr bwMode="auto">
            <a:xfrm>
              <a:off x="6384217" y="2272459"/>
              <a:ext cx="1484302" cy="1484302"/>
              <a:chOff x="4776637" y="4404800"/>
              <a:chExt cx="1011863" cy="1008000"/>
            </a:xfrm>
          </p:grpSpPr>
          <p:sp>
            <p:nvSpPr>
              <p:cNvPr id="50" name="Oval 2"/>
              <p:cNvSpPr>
                <a:spLocks noChangeAspect="1" noChangeArrowheads="1"/>
              </p:cNvSpPr>
              <p:nvPr/>
            </p:nvSpPr>
            <p:spPr bwMode="auto">
              <a:xfrm>
                <a:off x="4780500" y="4404800"/>
                <a:ext cx="1008000" cy="1008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CF01"/>
                  </a:gs>
                  <a:gs pos="90000">
                    <a:srgbClr val="E22000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19050">
                <a:bevelT prst="convex"/>
                <a:bevelB w="0" h="0"/>
                <a:contourClr>
                  <a:srgbClr val="FFE593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2" name="椭圆 51"/>
              <p:cNvSpPr>
                <a:spLocks/>
              </p:cNvSpPr>
              <p:nvPr/>
            </p:nvSpPr>
            <p:spPr>
              <a:xfrm rot="19388639">
                <a:off x="4776637" y="4464094"/>
                <a:ext cx="683954" cy="46680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53" name="椭圆 52"/>
              <p:cNvSpPr>
                <a:spLocks noChangeAspect="1"/>
              </p:cNvSpPr>
              <p:nvPr/>
            </p:nvSpPr>
            <p:spPr>
              <a:xfrm>
                <a:off x="4888500" y="4512800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FFC000">
                      <a:alpha val="6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/>
              </a:p>
            </p:txBody>
          </p:sp>
        </p:grpSp>
        <p:sp>
          <p:nvSpPr>
            <p:cNvPr id="49" name="TextBox 147"/>
            <p:cNvSpPr txBox="1">
              <a:spLocks noChangeArrowheads="1"/>
            </p:cNvSpPr>
            <p:nvPr/>
          </p:nvSpPr>
          <p:spPr bwMode="auto">
            <a:xfrm>
              <a:off x="6449838" y="2644971"/>
              <a:ext cx="1374982" cy="70788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国内茶饮市场问题</a:t>
              </a:r>
            </a:p>
          </p:txBody>
        </p:sp>
      </p:grpSp>
      <p:sp>
        <p:nvSpPr>
          <p:cNvPr id="54" name="矩形 53"/>
          <p:cNvSpPr/>
          <p:nvPr/>
        </p:nvSpPr>
        <p:spPr>
          <a:xfrm>
            <a:off x="1293140" y="1142984"/>
            <a:ext cx="6557721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ctr">
              <a:buClr>
                <a:srgbClr val="FF0000"/>
              </a:buClr>
              <a:buSzPct val="70000"/>
              <a:defRPr/>
            </a:pPr>
            <a:r>
              <a:rPr lang="zh-CN" altLang="en-US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B0F0"/>
                    </a:gs>
                    <a:gs pos="75000">
                      <a:srgbClr val="0070C0"/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微软雅黑" pitchFamily="34" charset="-122"/>
                <a:ea typeface="微软雅黑" pitchFamily="34" charset="-122"/>
              </a:rPr>
              <a:t>国内茶饮市场问题</a:t>
            </a:r>
          </a:p>
        </p:txBody>
      </p:sp>
      <p:sp>
        <p:nvSpPr>
          <p:cNvPr id="55" name="圆角矩形​​ 4"/>
          <p:cNvSpPr/>
          <p:nvPr/>
        </p:nvSpPr>
        <p:spPr>
          <a:xfrm>
            <a:off x="2411413" y="2219325"/>
            <a:ext cx="3968750" cy="71913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3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  <a:tileRect/>
          </a:gra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" name="圆角矩形​​ 5"/>
          <p:cNvSpPr/>
          <p:nvPr/>
        </p:nvSpPr>
        <p:spPr>
          <a:xfrm>
            <a:off x="2411413" y="3352800"/>
            <a:ext cx="3968750" cy="72072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3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  <a:tileRect/>
          </a:gra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7" name="圆角矩形​​ 6"/>
          <p:cNvSpPr/>
          <p:nvPr/>
        </p:nvSpPr>
        <p:spPr>
          <a:xfrm>
            <a:off x="2411413" y="4487863"/>
            <a:ext cx="3968750" cy="71913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3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  <a:tileRect/>
          </a:gra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8" name="圆角矩形​​ 7"/>
          <p:cNvSpPr/>
          <p:nvPr/>
        </p:nvSpPr>
        <p:spPr>
          <a:xfrm>
            <a:off x="2411413" y="5621338"/>
            <a:ext cx="3968750" cy="72072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3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  <a:tileRect/>
          </a:gra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9" name="矩形​​ 20"/>
          <p:cNvSpPr>
            <a:spLocks noChangeArrowheads="1"/>
          </p:cNvSpPr>
          <p:nvPr/>
        </p:nvSpPr>
        <p:spPr bwMode="auto">
          <a:xfrm>
            <a:off x="2889250" y="2401888"/>
            <a:ext cx="26304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>
                <a:latin typeface="微软雅黑" pitchFamily="2" charset="-122"/>
                <a:ea typeface="微软雅黑" pitchFamily="2" charset="-122"/>
                <a:cs typeface="Arial Unicode MS"/>
              </a:rPr>
              <a:t>市场整体需求  趋于饱和</a:t>
            </a:r>
          </a:p>
        </p:txBody>
      </p:sp>
      <p:sp>
        <p:nvSpPr>
          <p:cNvPr id="60" name="矩形​​ 21"/>
          <p:cNvSpPr>
            <a:spLocks noChangeArrowheads="1"/>
          </p:cNvSpPr>
          <p:nvPr/>
        </p:nvSpPr>
        <p:spPr bwMode="auto">
          <a:xfrm>
            <a:off x="2843213" y="3529013"/>
            <a:ext cx="27924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>
                <a:latin typeface="微软雅黑" pitchFamily="2" charset="-122"/>
                <a:ea typeface="微软雅黑" pitchFamily="2" charset="-122"/>
                <a:cs typeface="Arial Unicode MS"/>
              </a:rPr>
              <a:t>消费供大于 求的买方市场</a:t>
            </a:r>
          </a:p>
        </p:txBody>
      </p:sp>
      <p:sp>
        <p:nvSpPr>
          <p:cNvPr id="61" name="矩形​​ 23"/>
          <p:cNvSpPr>
            <a:spLocks noChangeArrowheads="1"/>
          </p:cNvSpPr>
          <p:nvPr/>
        </p:nvSpPr>
        <p:spPr bwMode="auto">
          <a:xfrm>
            <a:off x="2843213" y="4622800"/>
            <a:ext cx="272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>
                <a:latin typeface="微软雅黑" pitchFamily="2" charset="-122"/>
                <a:ea typeface="微软雅黑" pitchFamily="2" charset="-122"/>
                <a:cs typeface="Arial Unicode MS"/>
              </a:rPr>
              <a:t>茶饮种类多，行业企业多</a:t>
            </a:r>
          </a:p>
        </p:txBody>
      </p:sp>
      <p:sp>
        <p:nvSpPr>
          <p:cNvPr id="62" name="矩形​​ 24"/>
          <p:cNvSpPr>
            <a:spLocks noChangeArrowheads="1"/>
          </p:cNvSpPr>
          <p:nvPr/>
        </p:nvSpPr>
        <p:spPr bwMode="auto">
          <a:xfrm>
            <a:off x="2843213" y="5797550"/>
            <a:ext cx="272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>
                <a:latin typeface="微软雅黑" pitchFamily="2" charset="-122"/>
                <a:ea typeface="微软雅黑" pitchFamily="2" charset="-122"/>
                <a:cs typeface="Arial Unicode MS"/>
              </a:rPr>
              <a:t>企业实力弱，品牌意识弱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93064E-6 L -0.29323 -0.26081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00" y="-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55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509588" y="1958975"/>
            <a:ext cx="8424862" cy="4432300"/>
            <a:chOff x="474656" y="1789127"/>
            <a:chExt cx="8424116" cy="4432192"/>
          </a:xfrm>
        </p:grpSpPr>
        <p:sp>
          <p:nvSpPr>
            <p:cNvPr id="35" name="圆角矩形 14"/>
            <p:cNvSpPr>
              <a:spLocks noChangeArrowheads="1"/>
            </p:cNvSpPr>
            <p:nvPr/>
          </p:nvSpPr>
          <p:spPr bwMode="auto">
            <a:xfrm>
              <a:off x="474656" y="1900249"/>
              <a:ext cx="8238395" cy="4321070"/>
            </a:xfrm>
            <a:prstGeom prst="roundRect">
              <a:avLst>
                <a:gd name="adj" fmla="val 3278"/>
              </a:avLst>
            </a:prstGeom>
            <a:solidFill>
              <a:schemeClr val="bg1">
                <a:alpha val="95000"/>
              </a:schemeClr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Calibri" pitchFamily="34" charset="0"/>
                <a:ea typeface="+mn-ea"/>
              </a:endParaRPr>
            </a:p>
          </p:txBody>
        </p:sp>
        <p:sp>
          <p:nvSpPr>
            <p:cNvPr id="43032" name="Text Box 18"/>
            <p:cNvSpPr txBox="1">
              <a:spLocks noChangeArrowheads="1"/>
            </p:cNvSpPr>
            <p:nvPr/>
          </p:nvSpPr>
          <p:spPr bwMode="gray">
            <a:xfrm>
              <a:off x="647849" y="2560589"/>
              <a:ext cx="3816994" cy="1449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eaLnBrk="0" hangingPunct="0">
                <a:lnSpc>
                  <a:spcPct val="150000"/>
                </a:lnSpc>
                <a:spcBef>
                  <a:spcPct val="20000"/>
                </a:spcBef>
                <a:buClr>
                  <a:srgbClr val="FF0000"/>
                </a:buClr>
              </a:pPr>
              <a:r>
                <a:rPr lang="en-US" altLang="zh-CN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1.	</a:t>
              </a:r>
              <a:r>
                <a:rPr lang="zh-CN" altLang="en-US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产品效用突出</a:t>
              </a:r>
            </a:p>
            <a:p>
              <a:pPr marL="342900" indent="-342900" eaLnBrk="0" hangingPunct="0">
                <a:lnSpc>
                  <a:spcPct val="150000"/>
                </a:lnSpc>
                <a:spcBef>
                  <a:spcPct val="20000"/>
                </a:spcBef>
                <a:buClr>
                  <a:srgbClr val="FF0000"/>
                </a:buClr>
              </a:pPr>
              <a:r>
                <a:rPr lang="en-US" altLang="zh-CN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2.	</a:t>
              </a:r>
              <a:r>
                <a:rPr lang="zh-CN" altLang="en-US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具有独立品牌价值，且前景广阔</a:t>
              </a:r>
            </a:p>
            <a:p>
              <a:pPr marL="342900" indent="-342900" eaLnBrk="0" hangingPunct="0">
                <a:lnSpc>
                  <a:spcPct val="150000"/>
                </a:lnSpc>
                <a:spcBef>
                  <a:spcPct val="20000"/>
                </a:spcBef>
                <a:buClr>
                  <a:srgbClr val="FF0000"/>
                </a:buClr>
              </a:pPr>
              <a:r>
                <a:rPr lang="en-US" altLang="zh-CN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3.	</a:t>
              </a:r>
              <a:r>
                <a:rPr lang="zh-CN" altLang="en-US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渠道完善、战略完备</a:t>
              </a:r>
            </a:p>
          </p:txBody>
        </p:sp>
        <p:sp>
          <p:nvSpPr>
            <p:cNvPr id="43033" name="Text Box 18"/>
            <p:cNvSpPr txBox="1">
              <a:spLocks noChangeArrowheads="1"/>
            </p:cNvSpPr>
            <p:nvPr/>
          </p:nvSpPr>
          <p:spPr bwMode="gray">
            <a:xfrm>
              <a:off x="4639455" y="2560589"/>
              <a:ext cx="3929090" cy="1600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eaLnBrk="0" hangingPunct="0">
                <a:lnSpc>
                  <a:spcPct val="150000"/>
                </a:lnSpc>
                <a:spcBef>
                  <a:spcPct val="20000"/>
                </a:spcBef>
                <a:buClr>
                  <a:srgbClr val="FF0000"/>
                </a:buClr>
              </a:pPr>
              <a:r>
                <a:rPr lang="en-US" altLang="zh-CN" sz="2000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1.	</a:t>
              </a:r>
              <a:r>
                <a:rPr lang="zh-CN" altLang="en-US" sz="2000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品牌的知名度还不够</a:t>
              </a:r>
            </a:p>
            <a:p>
              <a:pPr marL="342900" indent="-342900" eaLnBrk="0" hangingPunct="0">
                <a:lnSpc>
                  <a:spcPct val="150000"/>
                </a:lnSpc>
                <a:spcBef>
                  <a:spcPct val="20000"/>
                </a:spcBef>
                <a:buClr>
                  <a:srgbClr val="FF0000"/>
                </a:buClr>
              </a:pPr>
              <a:r>
                <a:rPr lang="en-US" altLang="zh-CN" sz="2000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2.	</a:t>
              </a:r>
              <a:r>
                <a:rPr lang="zh-CN" altLang="en-US" sz="2000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资金不足</a:t>
              </a:r>
            </a:p>
            <a:p>
              <a:pPr marL="342900" indent="-342900" eaLnBrk="0" hangingPunct="0">
                <a:lnSpc>
                  <a:spcPct val="150000"/>
                </a:lnSpc>
                <a:spcBef>
                  <a:spcPct val="20000"/>
                </a:spcBef>
                <a:buClr>
                  <a:srgbClr val="FF0000"/>
                </a:buClr>
              </a:pPr>
              <a:r>
                <a:rPr lang="en-US" altLang="zh-CN" sz="2000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3.	</a:t>
              </a:r>
              <a:r>
                <a:rPr lang="zh-CN" altLang="en-US" sz="2000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宣传力度 生产规模较小</a:t>
              </a:r>
            </a:p>
          </p:txBody>
        </p:sp>
        <p:sp>
          <p:nvSpPr>
            <p:cNvPr id="43034" name="Text Box 18"/>
            <p:cNvSpPr txBox="1">
              <a:spLocks noChangeArrowheads="1"/>
            </p:cNvSpPr>
            <p:nvPr/>
          </p:nvSpPr>
          <p:spPr bwMode="gray">
            <a:xfrm>
              <a:off x="867565" y="4440096"/>
              <a:ext cx="3280559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eaLnBrk="0" hangingPunct="0">
                <a:lnSpc>
                  <a:spcPct val="150000"/>
                </a:lnSpc>
                <a:spcBef>
                  <a:spcPct val="20000"/>
                </a:spcBef>
                <a:buClr>
                  <a:srgbClr val="FF0000"/>
                </a:buClr>
              </a:pPr>
              <a:r>
                <a:rPr lang="en-US" altLang="zh-CN" sz="2000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1.	</a:t>
              </a:r>
              <a:r>
                <a:rPr lang="zh-CN" altLang="en-US" sz="2000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资金充足</a:t>
              </a:r>
            </a:p>
            <a:p>
              <a:pPr marL="342900" indent="-342900" eaLnBrk="0" hangingPunct="0">
                <a:lnSpc>
                  <a:spcPct val="150000"/>
                </a:lnSpc>
                <a:spcBef>
                  <a:spcPct val="20000"/>
                </a:spcBef>
                <a:buClr>
                  <a:srgbClr val="FF0000"/>
                </a:buClr>
              </a:pPr>
              <a:r>
                <a:rPr lang="en-US" altLang="zh-CN" sz="2000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2.	</a:t>
              </a:r>
              <a:r>
                <a:rPr lang="zh-CN" altLang="en-US" sz="2000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了解</a:t>
              </a:r>
              <a:r>
                <a:rPr lang="en-US" altLang="zh-CN" sz="2000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A</a:t>
              </a:r>
              <a:r>
                <a:rPr lang="zh-CN" altLang="en-US" sz="2000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公司的基本情况</a:t>
              </a:r>
            </a:p>
          </p:txBody>
        </p:sp>
        <p:sp>
          <p:nvSpPr>
            <p:cNvPr id="43035" name="Text Box 18"/>
            <p:cNvSpPr txBox="1">
              <a:spLocks noChangeArrowheads="1"/>
            </p:cNvSpPr>
            <p:nvPr/>
          </p:nvSpPr>
          <p:spPr bwMode="gray">
            <a:xfrm>
              <a:off x="5257774" y="4494470"/>
              <a:ext cx="2692451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eaLnBrk="0" hangingPunct="0">
                <a:lnSpc>
                  <a:spcPct val="150000"/>
                </a:lnSpc>
                <a:spcBef>
                  <a:spcPct val="20000"/>
                </a:spcBef>
                <a:buClr>
                  <a:srgbClr val="FF0000"/>
                </a:buClr>
              </a:pPr>
              <a:r>
                <a:rPr lang="en-US" altLang="zh-CN" sz="2000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1.</a:t>
              </a:r>
              <a:r>
                <a:rPr lang="zh-CN" altLang="en-US" sz="2000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急于得到回报</a:t>
              </a:r>
              <a:endParaRPr lang="en-US" altLang="zh-CN" sz="2000">
                <a:solidFill>
                  <a:srgbClr val="C00000"/>
                </a:solidFill>
                <a:latin typeface="微软雅黑" pitchFamily="2" charset="-122"/>
                <a:ea typeface="微软雅黑" pitchFamily="2" charset="-122"/>
              </a:endParaRPr>
            </a:p>
            <a:p>
              <a:pPr marL="342900" indent="-342900" eaLnBrk="0" hangingPunct="0">
                <a:lnSpc>
                  <a:spcPct val="150000"/>
                </a:lnSpc>
                <a:spcBef>
                  <a:spcPct val="20000"/>
                </a:spcBef>
                <a:buClr>
                  <a:srgbClr val="FF0000"/>
                </a:buClr>
              </a:pPr>
              <a:r>
                <a:rPr lang="en-US" altLang="zh-CN" sz="2000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2.</a:t>
              </a:r>
              <a:r>
                <a:rPr lang="zh-CN" altLang="en-US" sz="2000">
                  <a:solidFill>
                    <a:srgbClr val="C00000"/>
                  </a:solidFill>
                  <a:latin typeface="微软雅黑" pitchFamily="2" charset="-122"/>
                  <a:ea typeface="微软雅黑" pitchFamily="2" charset="-122"/>
                </a:rPr>
                <a:t>对保健品市场不了解</a:t>
              </a:r>
            </a:p>
          </p:txBody>
        </p:sp>
        <p:grpSp>
          <p:nvGrpSpPr>
            <p:cNvPr id="43036" name="组合 5"/>
            <p:cNvGrpSpPr>
              <a:grpSpLocks/>
            </p:cNvGrpSpPr>
            <p:nvPr/>
          </p:nvGrpSpPr>
          <p:grpSpPr bwMode="auto">
            <a:xfrm>
              <a:off x="2540000" y="1789127"/>
              <a:ext cx="4064000" cy="749300"/>
              <a:chOff x="1465263" y="1783951"/>
              <a:chExt cx="6228000" cy="792960"/>
            </a:xfrm>
          </p:grpSpPr>
          <p:sp>
            <p:nvSpPr>
              <p:cNvPr id="43" name="AutoShape 3"/>
              <p:cNvSpPr>
                <a:spLocks noChangeArrowheads="1"/>
              </p:cNvSpPr>
              <p:nvPr/>
            </p:nvSpPr>
            <p:spPr bwMode="auto">
              <a:xfrm>
                <a:off x="1465263" y="1783951"/>
                <a:ext cx="6228000" cy="792960"/>
              </a:xfrm>
              <a:prstGeom prst="roundRect">
                <a:avLst>
                  <a:gd name="adj" fmla="val 16667"/>
                </a:avLst>
              </a:prstGeom>
              <a:solidFill>
                <a:srgbClr val="C00000"/>
              </a:solidFill>
              <a:ln w="9525" algn="ctr">
                <a:solidFill>
                  <a:srgbClr val="920000"/>
                </a:solidFill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000" b="1" dirty="0">
                  <a:solidFill>
                    <a:srgbClr val="C00000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44" name="AutoShape 3"/>
              <p:cNvSpPr>
                <a:spLocks noChangeArrowheads="1"/>
              </p:cNvSpPr>
              <p:nvPr/>
            </p:nvSpPr>
            <p:spPr bwMode="gray">
              <a:xfrm>
                <a:off x="1465263" y="1902172"/>
                <a:ext cx="6228000" cy="55651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 algn="ctr">
                <a:solidFill>
                  <a:srgbClr val="920000"/>
                </a:solidFill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800" b="1" dirty="0">
                    <a:latin typeface="Calibri" pitchFamily="34" charset="0"/>
                    <a:ea typeface="微软雅黑" pitchFamily="34" charset="-122"/>
                  </a:rPr>
                  <a:t>SWOT</a:t>
                </a:r>
                <a:r>
                  <a:rPr lang="zh-CN" altLang="en-US" sz="2800" b="1" dirty="0">
                    <a:latin typeface="Calibri" pitchFamily="34" charset="0"/>
                    <a:ea typeface="微软雅黑" pitchFamily="34" charset="-122"/>
                  </a:rPr>
                  <a:t>分析</a:t>
                </a:r>
                <a:endParaRPr lang="zh-CN" altLang="zh-CN" sz="2800" b="1" dirty="0"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43037" name="TextBox 8"/>
            <p:cNvSpPr txBox="1">
              <a:spLocks noChangeArrowheads="1"/>
            </p:cNvSpPr>
            <p:nvPr/>
          </p:nvSpPr>
          <p:spPr bwMode="auto">
            <a:xfrm>
              <a:off x="476669" y="2076762"/>
              <a:ext cx="164563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我方优势</a:t>
              </a:r>
            </a:p>
          </p:txBody>
        </p:sp>
        <p:sp>
          <p:nvSpPr>
            <p:cNvPr id="43038" name="TextBox 9"/>
            <p:cNvSpPr txBox="1">
              <a:spLocks noChangeArrowheads="1"/>
            </p:cNvSpPr>
            <p:nvPr/>
          </p:nvSpPr>
          <p:spPr bwMode="auto">
            <a:xfrm>
              <a:off x="7184292" y="1993326"/>
              <a:ext cx="171448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我方劣势</a:t>
              </a:r>
            </a:p>
          </p:txBody>
        </p:sp>
        <p:sp>
          <p:nvSpPr>
            <p:cNvPr id="43039" name="TextBox 10"/>
            <p:cNvSpPr txBox="1">
              <a:spLocks noChangeArrowheads="1"/>
            </p:cNvSpPr>
            <p:nvPr/>
          </p:nvSpPr>
          <p:spPr bwMode="auto">
            <a:xfrm>
              <a:off x="510375" y="5759654"/>
              <a:ext cx="181301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对方优势</a:t>
              </a:r>
            </a:p>
          </p:txBody>
        </p:sp>
        <p:sp>
          <p:nvSpPr>
            <p:cNvPr id="43040" name="TextBox 11"/>
            <p:cNvSpPr txBox="1">
              <a:spLocks noChangeArrowheads="1"/>
            </p:cNvSpPr>
            <p:nvPr/>
          </p:nvSpPr>
          <p:spPr bwMode="auto">
            <a:xfrm>
              <a:off x="7334602" y="5742970"/>
              <a:ext cx="141386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对方劣势</a:t>
              </a: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204788" y="844550"/>
            <a:ext cx="7224712" cy="684213"/>
            <a:chOff x="204766" y="843961"/>
            <a:chExt cx="7224754" cy="684325"/>
          </a:xfrm>
        </p:grpSpPr>
        <p:grpSp>
          <p:nvGrpSpPr>
            <p:cNvPr id="43020" name="组合 29"/>
            <p:cNvGrpSpPr>
              <a:grpSpLocks/>
            </p:cNvGrpSpPr>
            <p:nvPr/>
          </p:nvGrpSpPr>
          <p:grpSpPr bwMode="auto">
            <a:xfrm>
              <a:off x="204766" y="843961"/>
              <a:ext cx="7224754" cy="684325"/>
              <a:chOff x="204766" y="843961"/>
              <a:chExt cx="7224754" cy="684325"/>
            </a:xfrm>
          </p:grpSpPr>
          <p:grpSp>
            <p:nvGrpSpPr>
              <p:cNvPr id="43022" name="组合 13"/>
              <p:cNvGrpSpPr>
                <a:grpSpLocks/>
              </p:cNvGrpSpPr>
              <p:nvPr/>
            </p:nvGrpSpPr>
            <p:grpSpPr bwMode="auto">
              <a:xfrm>
                <a:off x="204766" y="843961"/>
                <a:ext cx="7224754" cy="684325"/>
                <a:chOff x="204766" y="843961"/>
                <a:chExt cx="7224754" cy="684325"/>
              </a:xfrm>
            </p:grpSpPr>
            <p:grpSp>
              <p:nvGrpSpPr>
                <p:cNvPr id="43025" name="组合 11"/>
                <p:cNvGrpSpPr>
                  <a:grpSpLocks/>
                </p:cNvGrpSpPr>
                <p:nvPr/>
              </p:nvGrpSpPr>
              <p:grpSpPr bwMode="auto">
                <a:xfrm>
                  <a:off x="471485" y="843961"/>
                  <a:ext cx="6958035" cy="684325"/>
                  <a:chOff x="571472" y="857232"/>
                  <a:chExt cx="6958035" cy="684325"/>
                </a:xfrm>
              </p:grpSpPr>
              <p:sp>
                <p:nvSpPr>
                  <p:cNvPr id="19" name="矩形 18"/>
                  <p:cNvSpPr/>
                  <p:nvPr/>
                </p:nvSpPr>
                <p:spPr>
                  <a:xfrm>
                    <a:off x="571455" y="857232"/>
                    <a:ext cx="6958052" cy="643043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  <a:alpha val="84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 sz="2800" dirty="0">
                      <a:latin typeface="微软雅黑" pitchFamily="34" charset="-122"/>
                      <a:ea typeface="微软雅黑" pitchFamily="34" charset="-122"/>
                    </a:endParaRPr>
                  </a:p>
                </p:txBody>
              </p:sp>
              <p:cxnSp>
                <p:nvCxnSpPr>
                  <p:cNvPr id="20" name="直接连接符 19"/>
                  <p:cNvCxnSpPr/>
                  <p:nvPr/>
                </p:nvCxnSpPr>
                <p:spPr>
                  <a:xfrm rot="5400000">
                    <a:off x="1447713" y="1216066"/>
                    <a:ext cx="592235" cy="1587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直接连接符 20"/>
                  <p:cNvCxnSpPr/>
                  <p:nvPr/>
                </p:nvCxnSpPr>
                <p:spPr>
                  <a:xfrm rot="5400000">
                    <a:off x="2570082" y="1244646"/>
                    <a:ext cx="592235" cy="1588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3026" name="TextBox 15"/>
                <p:cNvSpPr txBox="1">
                  <a:spLocks noChangeArrowheads="1"/>
                </p:cNvSpPr>
                <p:nvPr/>
              </p:nvSpPr>
              <p:spPr bwMode="auto">
                <a:xfrm>
                  <a:off x="204766" y="894779"/>
                  <a:ext cx="1724028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zh-CN" altLang="en-US" sz="2800">
                      <a:solidFill>
                        <a:schemeClr val="bg1"/>
                      </a:solidFill>
                      <a:latin typeface="微软雅黑" pitchFamily="2" charset="-122"/>
                      <a:ea typeface="微软雅黑" pitchFamily="2" charset="-122"/>
                    </a:rPr>
                    <a:t>己方</a:t>
                  </a:r>
                </a:p>
              </p:txBody>
            </p:sp>
            <p:sp>
              <p:nvSpPr>
                <p:cNvPr id="43027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1500166" y="915399"/>
                  <a:ext cx="1590668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zh-CN" altLang="en-US" sz="2800">
                      <a:solidFill>
                        <a:schemeClr val="bg1"/>
                      </a:solidFill>
                      <a:latin typeface="微软雅黑" pitchFamily="2" charset="-122"/>
                      <a:ea typeface="微软雅黑" pitchFamily="2" charset="-122"/>
                    </a:rPr>
                    <a:t>对方</a:t>
                  </a:r>
                </a:p>
              </p:txBody>
            </p:sp>
          </p:grpSp>
          <p:sp>
            <p:nvSpPr>
              <p:cNvPr id="43023" name="TextBox 27"/>
              <p:cNvSpPr txBox="1">
                <a:spLocks noChangeArrowheads="1"/>
              </p:cNvSpPr>
              <p:nvPr/>
            </p:nvSpPr>
            <p:spPr bwMode="auto">
              <a:xfrm>
                <a:off x="2750331" y="936162"/>
                <a:ext cx="167521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微软雅黑" pitchFamily="2" charset="-122"/>
                    <a:ea typeface="微软雅黑" pitchFamily="2" charset="-122"/>
                  </a:rPr>
                  <a:t>行业分析</a:t>
                </a:r>
              </a:p>
            </p:txBody>
          </p:sp>
          <p:sp>
            <p:nvSpPr>
              <p:cNvPr id="43024" name="TextBox 28"/>
              <p:cNvSpPr txBox="1">
                <a:spLocks noChangeArrowheads="1"/>
              </p:cNvSpPr>
              <p:nvPr/>
            </p:nvSpPr>
            <p:spPr bwMode="auto">
              <a:xfrm>
                <a:off x="4500562" y="928670"/>
                <a:ext cx="292895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微软雅黑" pitchFamily="2" charset="-122"/>
                    <a:ea typeface="微软雅黑" pitchFamily="2" charset="-122"/>
                  </a:rPr>
                  <a:t>双方优劣势分析</a:t>
                </a:r>
              </a:p>
            </p:txBody>
          </p:sp>
        </p:grpSp>
        <p:cxnSp>
          <p:nvCxnSpPr>
            <p:cNvPr id="31" name="直接连接符 30"/>
            <p:cNvCxnSpPr/>
            <p:nvPr/>
          </p:nvCxnSpPr>
          <p:spPr>
            <a:xfrm rot="5400000">
              <a:off x="4103642" y="1202795"/>
              <a:ext cx="592235" cy="1587"/>
            </a:xfrm>
            <a:prstGeom prst="line">
              <a:avLst/>
            </a:prstGeom>
            <a:ln w="381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双方背景与优劣分析</a:t>
            </a:r>
          </a:p>
        </p:txBody>
      </p:sp>
      <p:sp>
        <p:nvSpPr>
          <p:cNvPr id="22" name="矩形 21"/>
          <p:cNvSpPr/>
          <p:nvPr/>
        </p:nvSpPr>
        <p:spPr>
          <a:xfrm>
            <a:off x="450850" y="857250"/>
            <a:ext cx="3948113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17466" y="142852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7429500" y="214313"/>
            <a:ext cx="1865313" cy="647700"/>
            <a:chOff x="7500958" y="260350"/>
            <a:chExt cx="1787780" cy="647699"/>
          </a:xfrm>
        </p:grpSpPr>
        <p:sp>
          <p:nvSpPr>
            <p:cNvPr id="24" name="矩形 23"/>
            <p:cNvSpPr/>
            <p:nvPr/>
          </p:nvSpPr>
          <p:spPr>
            <a:xfrm>
              <a:off x="7500958" y="260350"/>
              <a:ext cx="1643236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019" name="TextBox 24"/>
            <p:cNvSpPr txBox="1">
              <a:spLocks noChangeArrowheads="1"/>
            </p:cNvSpPr>
            <p:nvPr/>
          </p:nvSpPr>
          <p:spPr bwMode="auto">
            <a:xfrm>
              <a:off x="7544128" y="359470"/>
              <a:ext cx="174461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SWOT</a:t>
              </a:r>
              <a:r>
                <a:rPr lang="zh-CN" altLang="en-US" sz="24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分析</a:t>
              </a:r>
            </a:p>
          </p:txBody>
        </p:sp>
      </p:grpSp>
      <p:cxnSp>
        <p:nvCxnSpPr>
          <p:cNvPr id="40" name="直接连接符 39"/>
          <p:cNvCxnSpPr>
            <a:stCxn id="35" idx="1"/>
            <a:endCxn id="35" idx="3"/>
          </p:cNvCxnSpPr>
          <p:nvPr/>
        </p:nvCxnSpPr>
        <p:spPr>
          <a:xfrm>
            <a:off x="509588" y="4230688"/>
            <a:ext cx="823912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6" name="灯片编号占位符 4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4EF4A5B-59EF-4482-AB62-330D35B0F0D5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15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4425950" y="2730500"/>
            <a:ext cx="15875" cy="365125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831850" y="5448300"/>
            <a:ext cx="69548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谈判地点与议程安排</a:t>
            </a:r>
          </a:p>
        </p:txBody>
      </p:sp>
      <p:sp>
        <p:nvSpPr>
          <p:cNvPr id="24" name="矩形 23"/>
          <p:cNvSpPr/>
          <p:nvPr/>
        </p:nvSpPr>
        <p:spPr>
          <a:xfrm>
            <a:off x="842963" y="44434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紧急预案与法律资料</a:t>
            </a:r>
          </a:p>
        </p:txBody>
      </p:sp>
      <p:sp>
        <p:nvSpPr>
          <p:cNvPr id="23" name="矩形 22"/>
          <p:cNvSpPr/>
          <p:nvPr/>
        </p:nvSpPr>
        <p:spPr>
          <a:xfrm>
            <a:off x="857250" y="3536950"/>
            <a:ext cx="69548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谈判各阶段策略运用</a:t>
            </a:r>
          </a:p>
        </p:txBody>
      </p:sp>
      <p:sp>
        <p:nvSpPr>
          <p:cNvPr id="22" name="矩形 21"/>
          <p:cNvSpPr/>
          <p:nvPr/>
        </p:nvSpPr>
        <p:spPr>
          <a:xfrm>
            <a:off x="857250" y="2636838"/>
            <a:ext cx="6954838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双方背景与优劣分析</a:t>
            </a:r>
          </a:p>
        </p:txBody>
      </p:sp>
      <p:sp>
        <p:nvSpPr>
          <p:cNvPr id="21" name="矩形 20"/>
          <p:cNvSpPr/>
          <p:nvPr/>
        </p:nvSpPr>
        <p:spPr>
          <a:xfrm>
            <a:off x="831850" y="1773238"/>
            <a:ext cx="6929438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谈判目标与谈判底线</a:t>
            </a:r>
          </a:p>
        </p:txBody>
      </p:sp>
      <p:sp>
        <p:nvSpPr>
          <p:cNvPr id="25" name="矩形 24"/>
          <p:cNvSpPr/>
          <p:nvPr/>
        </p:nvSpPr>
        <p:spPr>
          <a:xfrm>
            <a:off x="831850" y="901700"/>
            <a:ext cx="69294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谈判主题与团队介绍</a:t>
            </a:r>
          </a:p>
        </p:txBody>
      </p:sp>
      <p:sp>
        <p:nvSpPr>
          <p:cNvPr id="10" name="椭圆 9"/>
          <p:cNvSpPr/>
          <p:nvPr/>
        </p:nvSpPr>
        <p:spPr>
          <a:xfrm>
            <a:off x="438937" y="4443445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38937" y="3471898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38937" y="2565474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72650" y="1701378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00034" y="785794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044" name="灯片编号占位符 1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CBE087E-E5CF-4F46-9411-183EC24D820F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16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27" name="椭圆 26"/>
          <p:cNvSpPr/>
          <p:nvPr/>
        </p:nvSpPr>
        <p:spPr>
          <a:xfrm>
            <a:off x="438937" y="5333791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7 L 1.94444E-6 0.37593 " pathEditMode="relative" rAng="0" ptsTypes="AA">
                                      <p:cBhvr>
                                        <p:cTn id="22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79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0046 L -0.00382 0.2581 " pathEditMode="relative" rAng="0" ptsTypes="AA">
                                      <p:cBhvr>
                                        <p:cTn id="29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7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2.5E-6 0.12592 " pathEditMode="relative" rAng="0" ptsTypes="AA">
                                      <p:cBhvr>
                                        <p:cTn id="3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9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1.94444E-6 -0.1574 " pathEditMode="relative" rAng="0" ptsTypes="AA">
                                      <p:cBhvr>
                                        <p:cTn id="4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0046 L 4.16667E-6 -0.27153 " pathEditMode="relative" rAng="0" ptsTypes="AA">
                                      <p:cBhvr>
                                        <p:cTn id="50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13611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00"/>
                            </p:stCondLst>
                            <p:childTnLst>
                              <p:par>
                                <p:cTn id="5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07407E-6 L -0.04757 -0.49815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8" y="-24907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 L -0.08195 -0.49306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7" y="-2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4" grpId="0" animBg="1"/>
      <p:bldP spid="23" grpId="0" animBg="1"/>
      <p:bldP spid="22" grpId="0" animBg="1"/>
      <p:bldP spid="21" grpId="0" animBg="1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71488" y="844550"/>
            <a:ext cx="6958012" cy="655638"/>
            <a:chOff x="471485" y="843961"/>
            <a:chExt cx="6958035" cy="656213"/>
          </a:xfrm>
        </p:grpSpPr>
        <p:grpSp>
          <p:nvGrpSpPr>
            <p:cNvPr id="46100" name="组合 11"/>
            <p:cNvGrpSpPr>
              <a:grpSpLocks/>
            </p:cNvGrpSpPr>
            <p:nvPr/>
          </p:nvGrpSpPr>
          <p:grpSpPr bwMode="auto">
            <a:xfrm>
              <a:off x="471485" y="843961"/>
              <a:ext cx="6958035" cy="642942"/>
              <a:chOff x="571472" y="857232"/>
              <a:chExt cx="6958035" cy="642942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71472" y="857232"/>
                <a:ext cx="6958035" cy="643501"/>
              </a:xfrm>
              <a:prstGeom prst="rect">
                <a:avLst/>
              </a:prstGeom>
              <a:solidFill>
                <a:schemeClr val="accent3">
                  <a:lumMod val="75000"/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36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rot="5400000">
                <a:off x="2347631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>
                <a:off x="5062265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101" name="TextBox 7"/>
            <p:cNvSpPr txBox="1">
              <a:spLocks noChangeArrowheads="1"/>
            </p:cNvSpPr>
            <p:nvPr/>
          </p:nvSpPr>
          <p:spPr bwMode="auto">
            <a:xfrm>
              <a:off x="471485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开场策略</a:t>
              </a:r>
            </a:p>
          </p:txBody>
        </p:sp>
        <p:sp>
          <p:nvSpPr>
            <p:cNvPr id="46102" name="TextBox 8"/>
            <p:cNvSpPr txBox="1">
              <a:spLocks noChangeArrowheads="1"/>
            </p:cNvSpPr>
            <p:nvPr/>
          </p:nvSpPr>
          <p:spPr bwMode="auto">
            <a:xfrm>
              <a:off x="2828939" y="91539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磋商策略</a:t>
              </a:r>
            </a:p>
          </p:txBody>
        </p:sp>
        <p:sp>
          <p:nvSpPr>
            <p:cNvPr id="46103" name="TextBox 9"/>
            <p:cNvSpPr txBox="1">
              <a:spLocks noChangeArrowheads="1"/>
            </p:cNvSpPr>
            <p:nvPr/>
          </p:nvSpPr>
          <p:spPr bwMode="auto">
            <a:xfrm>
              <a:off x="5329269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谈判各阶段策略运用</a:t>
            </a:r>
          </a:p>
        </p:txBody>
      </p:sp>
      <p:sp>
        <p:nvSpPr>
          <p:cNvPr id="5" name="椭圆 4"/>
          <p:cNvSpPr/>
          <p:nvPr/>
        </p:nvSpPr>
        <p:spPr>
          <a:xfrm>
            <a:off x="117466" y="142852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549525" y="857250"/>
            <a:ext cx="4879975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7429500" y="214313"/>
            <a:ext cx="1820863" cy="647700"/>
            <a:chOff x="7500958" y="260350"/>
            <a:chExt cx="1744611" cy="647699"/>
          </a:xfrm>
        </p:grpSpPr>
        <p:sp>
          <p:nvSpPr>
            <p:cNvPr id="17" name="矩形 16"/>
            <p:cNvSpPr/>
            <p:nvPr/>
          </p:nvSpPr>
          <p:spPr>
            <a:xfrm>
              <a:off x="7500958" y="260350"/>
              <a:ext cx="1642702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099" name="TextBox 17"/>
            <p:cNvSpPr txBox="1">
              <a:spLocks noChangeArrowheads="1"/>
            </p:cNvSpPr>
            <p:nvPr/>
          </p:nvSpPr>
          <p:spPr bwMode="auto">
            <a:xfrm>
              <a:off x="7500959" y="322589"/>
              <a:ext cx="17446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开场策略</a:t>
              </a:r>
            </a:p>
          </p:txBody>
        </p:sp>
      </p:grpSp>
      <p:sp>
        <p:nvSpPr>
          <p:cNvPr id="46086" name="灯片编号占位符 1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FD1011E-571E-4A7E-B758-3687654B310E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17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349875" y="915988"/>
            <a:ext cx="2000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rPr>
              <a:t>终场策略</a:t>
            </a:r>
          </a:p>
        </p:txBody>
      </p:sp>
      <p:sp>
        <p:nvSpPr>
          <p:cNvPr id="23" name="矩形 3"/>
          <p:cNvSpPr>
            <a:spLocks noChangeArrowheads="1"/>
          </p:cNvSpPr>
          <p:nvPr/>
        </p:nvSpPr>
        <p:spPr bwMode="auto">
          <a:xfrm>
            <a:off x="6416675" y="4951413"/>
            <a:ext cx="2376488" cy="6477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zh-CN" altLang="en-US" sz="3200" b="1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rPr>
              <a:t>六大策略</a:t>
            </a:r>
          </a:p>
        </p:txBody>
      </p:sp>
      <p:sp>
        <p:nvSpPr>
          <p:cNvPr id="24" name="矩形 23"/>
          <p:cNvSpPr/>
          <p:nvPr/>
        </p:nvSpPr>
        <p:spPr>
          <a:xfrm>
            <a:off x="657225" y="2174875"/>
            <a:ext cx="1268413" cy="554038"/>
          </a:xfrm>
          <a:prstGeom prst="rect">
            <a:avLst/>
          </a:prstGeom>
          <a:solidFill>
            <a:srgbClr val="00B0F0"/>
          </a:soli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1"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大胆开价</a:t>
            </a:r>
            <a:endParaRPr kumimoji="1"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000375" y="2174875"/>
            <a:ext cx="1290638" cy="554038"/>
          </a:xfrm>
          <a:prstGeom prst="rect">
            <a:avLst/>
          </a:prstGeom>
          <a:solidFill>
            <a:srgbClr val="00B0F0"/>
          </a:soli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1"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界定目标</a:t>
            </a:r>
            <a:endParaRPr kumimoji="1"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000375" y="3857625"/>
            <a:ext cx="2257425" cy="500063"/>
          </a:xfrm>
          <a:prstGeom prst="rect">
            <a:avLst/>
          </a:prstGeom>
          <a:solidFill>
            <a:srgbClr val="FFC000"/>
          </a:soli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1" lang="zh-CN" altLang="en-US" sz="2000" b="1" dirty="0">
                <a:latin typeface="微软雅黑" pitchFamily="34" charset="-122"/>
                <a:ea typeface="微软雅黑" pitchFamily="34" charset="-122"/>
              </a:rPr>
              <a:t>扮演不情愿的卖家</a:t>
            </a:r>
            <a:endParaRPr kumimoji="1" lang="en-US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65163" y="3849688"/>
            <a:ext cx="1260475" cy="515937"/>
          </a:xfrm>
          <a:prstGeom prst="rect">
            <a:avLst/>
          </a:prstGeom>
          <a:solidFill>
            <a:srgbClr val="FFC000"/>
          </a:soli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kumimoji="1" lang="zh-CN" altLang="en-US" sz="2000" b="1" dirty="0">
                <a:latin typeface="微软雅黑" pitchFamily="34" charset="-122"/>
                <a:ea typeface="微软雅黑" pitchFamily="34" charset="-122"/>
              </a:rPr>
              <a:t>钳子策略</a:t>
            </a:r>
            <a:endParaRPr kumimoji="1" lang="en-US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001963" y="5387975"/>
            <a:ext cx="2578100" cy="500063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1" lang="zh-CN" altLang="en-US" sz="2000" b="1" dirty="0">
                <a:latin typeface="微软雅黑" pitchFamily="34" charset="-122"/>
                <a:ea typeface="微软雅黑" pitchFamily="34" charset="-122"/>
              </a:rPr>
              <a:t>绝不接受第一次报价</a:t>
            </a:r>
          </a:p>
        </p:txBody>
      </p:sp>
      <p:sp>
        <p:nvSpPr>
          <p:cNvPr id="31" name="矩形 30"/>
          <p:cNvSpPr/>
          <p:nvPr/>
        </p:nvSpPr>
        <p:spPr>
          <a:xfrm>
            <a:off x="665163" y="5387975"/>
            <a:ext cx="2008187" cy="500063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1" lang="zh-CN" altLang="en-US" sz="14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kumimoji="1" lang="zh-CN" altLang="en-US" sz="2000" b="1" dirty="0">
                <a:latin typeface="微软雅黑" pitchFamily="34" charset="-122"/>
                <a:ea typeface="微软雅黑" pitchFamily="34" charset="-122"/>
              </a:rPr>
              <a:t>装作大吃一惊</a:t>
            </a:r>
          </a:p>
        </p:txBody>
      </p:sp>
      <p:pic>
        <p:nvPicPr>
          <p:cNvPr id="32" name="Picture 4" descr="MCj0155899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37250" y="2874963"/>
            <a:ext cx="3313113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直接连接符 32"/>
          <p:cNvCxnSpPr/>
          <p:nvPr/>
        </p:nvCxnSpPr>
        <p:spPr>
          <a:xfrm>
            <a:off x="657225" y="3284538"/>
            <a:ext cx="460057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657225" y="4894263"/>
            <a:ext cx="460057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9" grpId="0"/>
      <p:bldP spid="19" grpId="1"/>
      <p:bldP spid="23" grpId="0" animBg="1"/>
      <p:bldP spid="24" grpId="0" animBg="1"/>
      <p:bldP spid="25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471488" y="844550"/>
            <a:ext cx="6958012" cy="655638"/>
            <a:chOff x="471485" y="843961"/>
            <a:chExt cx="6958035" cy="656213"/>
          </a:xfrm>
        </p:grpSpPr>
        <p:grpSp>
          <p:nvGrpSpPr>
            <p:cNvPr id="48147" name="组合 11"/>
            <p:cNvGrpSpPr>
              <a:grpSpLocks/>
            </p:cNvGrpSpPr>
            <p:nvPr/>
          </p:nvGrpSpPr>
          <p:grpSpPr bwMode="auto">
            <a:xfrm>
              <a:off x="471485" y="843961"/>
              <a:ext cx="6958035" cy="642942"/>
              <a:chOff x="571472" y="857232"/>
              <a:chExt cx="6958035" cy="642942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571472" y="857232"/>
                <a:ext cx="6958035" cy="643501"/>
              </a:xfrm>
              <a:prstGeom prst="rect">
                <a:avLst/>
              </a:prstGeom>
              <a:solidFill>
                <a:schemeClr val="accent3">
                  <a:lumMod val="75000"/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36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 rot="5400000">
                <a:off x="2347631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rot="5400000">
                <a:off x="5062265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148" name="TextBox 9"/>
            <p:cNvSpPr txBox="1">
              <a:spLocks noChangeArrowheads="1"/>
            </p:cNvSpPr>
            <p:nvPr/>
          </p:nvSpPr>
          <p:spPr bwMode="auto">
            <a:xfrm>
              <a:off x="471485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开场策略</a:t>
              </a:r>
            </a:p>
          </p:txBody>
        </p:sp>
        <p:sp>
          <p:nvSpPr>
            <p:cNvPr id="48149" name="TextBox 10"/>
            <p:cNvSpPr txBox="1">
              <a:spLocks noChangeArrowheads="1"/>
            </p:cNvSpPr>
            <p:nvPr/>
          </p:nvSpPr>
          <p:spPr bwMode="auto">
            <a:xfrm>
              <a:off x="2828939" y="91539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磋商策略</a:t>
              </a:r>
            </a:p>
          </p:txBody>
        </p:sp>
        <p:sp>
          <p:nvSpPr>
            <p:cNvPr id="48150" name="TextBox 11"/>
            <p:cNvSpPr txBox="1">
              <a:spLocks noChangeArrowheads="1"/>
            </p:cNvSpPr>
            <p:nvPr/>
          </p:nvSpPr>
          <p:spPr bwMode="auto">
            <a:xfrm>
              <a:off x="5329269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谈判各阶段策略运用</a:t>
            </a:r>
          </a:p>
        </p:txBody>
      </p:sp>
      <p:sp>
        <p:nvSpPr>
          <p:cNvPr id="6" name="矩形 5"/>
          <p:cNvSpPr/>
          <p:nvPr/>
        </p:nvSpPr>
        <p:spPr>
          <a:xfrm>
            <a:off x="500063" y="857250"/>
            <a:ext cx="2033587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17466" y="142852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64150" y="857250"/>
            <a:ext cx="2165350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7285038" y="214313"/>
            <a:ext cx="2181225" cy="647700"/>
            <a:chOff x="7285426" y="214290"/>
            <a:chExt cx="2180504" cy="647699"/>
          </a:xfrm>
        </p:grpSpPr>
        <p:sp>
          <p:nvSpPr>
            <p:cNvPr id="17" name="矩形 16"/>
            <p:cNvSpPr/>
            <p:nvPr/>
          </p:nvSpPr>
          <p:spPr>
            <a:xfrm>
              <a:off x="7429840" y="214290"/>
              <a:ext cx="1713933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146" name="TextBox 17"/>
            <p:cNvSpPr txBox="1">
              <a:spLocks noChangeArrowheads="1"/>
            </p:cNvSpPr>
            <p:nvPr/>
          </p:nvSpPr>
          <p:spPr bwMode="auto">
            <a:xfrm>
              <a:off x="7285426" y="274151"/>
              <a:ext cx="2180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磋商策略</a:t>
              </a:r>
            </a:p>
          </p:txBody>
        </p:sp>
      </p:grpSp>
      <p:sp>
        <p:nvSpPr>
          <p:cNvPr id="48135" name="灯片编号占位符 5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BEE60AB-FF43-41D0-86C8-F11BD1192877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18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5349875" y="915988"/>
            <a:ext cx="2000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rPr>
              <a:t>终场策略</a:t>
            </a:r>
          </a:p>
        </p:txBody>
      </p:sp>
      <p:sp>
        <p:nvSpPr>
          <p:cNvPr id="19" name="右箭头 3"/>
          <p:cNvSpPr/>
          <p:nvPr/>
        </p:nvSpPr>
        <p:spPr>
          <a:xfrm rot="19857993">
            <a:off x="1504653" y="2276873"/>
            <a:ext cx="1257916" cy="735029"/>
          </a:xfrm>
          <a:custGeom>
            <a:avLst/>
            <a:gdLst>
              <a:gd name="connsiteX0" fmla="*/ 0 w 1728192"/>
              <a:gd name="connsiteY0" fmla="*/ 255265 h 1021060"/>
              <a:gd name="connsiteX1" fmla="*/ 1217662 w 1728192"/>
              <a:gd name="connsiteY1" fmla="*/ 255265 h 1021060"/>
              <a:gd name="connsiteX2" fmla="*/ 1217662 w 1728192"/>
              <a:gd name="connsiteY2" fmla="*/ 0 h 1021060"/>
              <a:gd name="connsiteX3" fmla="*/ 1728192 w 1728192"/>
              <a:gd name="connsiteY3" fmla="*/ 510530 h 1021060"/>
              <a:gd name="connsiteX4" fmla="*/ 1217662 w 1728192"/>
              <a:gd name="connsiteY4" fmla="*/ 1021060 h 1021060"/>
              <a:gd name="connsiteX5" fmla="*/ 1217662 w 1728192"/>
              <a:gd name="connsiteY5" fmla="*/ 765795 h 1021060"/>
              <a:gd name="connsiteX6" fmla="*/ 0 w 1728192"/>
              <a:gd name="connsiteY6" fmla="*/ 765795 h 1021060"/>
              <a:gd name="connsiteX7" fmla="*/ 0 w 1728192"/>
              <a:gd name="connsiteY7" fmla="*/ 255265 h 1021060"/>
              <a:gd name="connsiteX0" fmla="*/ 0 w 1753592"/>
              <a:gd name="connsiteY0" fmla="*/ 102865 h 1021060"/>
              <a:gd name="connsiteX1" fmla="*/ 1243062 w 1753592"/>
              <a:gd name="connsiteY1" fmla="*/ 255265 h 1021060"/>
              <a:gd name="connsiteX2" fmla="*/ 1243062 w 1753592"/>
              <a:gd name="connsiteY2" fmla="*/ 0 h 1021060"/>
              <a:gd name="connsiteX3" fmla="*/ 1753592 w 1753592"/>
              <a:gd name="connsiteY3" fmla="*/ 510530 h 1021060"/>
              <a:gd name="connsiteX4" fmla="*/ 1243062 w 1753592"/>
              <a:gd name="connsiteY4" fmla="*/ 1021060 h 1021060"/>
              <a:gd name="connsiteX5" fmla="*/ 1243062 w 1753592"/>
              <a:gd name="connsiteY5" fmla="*/ 765795 h 1021060"/>
              <a:gd name="connsiteX6" fmla="*/ 25400 w 1753592"/>
              <a:gd name="connsiteY6" fmla="*/ 765795 h 1021060"/>
              <a:gd name="connsiteX7" fmla="*/ 0 w 1753592"/>
              <a:gd name="connsiteY7" fmla="*/ 102865 h 1021060"/>
              <a:gd name="connsiteX0" fmla="*/ 0 w 1740892"/>
              <a:gd name="connsiteY0" fmla="*/ 115565 h 1021060"/>
              <a:gd name="connsiteX1" fmla="*/ 1230362 w 1740892"/>
              <a:gd name="connsiteY1" fmla="*/ 255265 h 1021060"/>
              <a:gd name="connsiteX2" fmla="*/ 1230362 w 1740892"/>
              <a:gd name="connsiteY2" fmla="*/ 0 h 1021060"/>
              <a:gd name="connsiteX3" fmla="*/ 1740892 w 1740892"/>
              <a:gd name="connsiteY3" fmla="*/ 510530 h 1021060"/>
              <a:gd name="connsiteX4" fmla="*/ 1230362 w 1740892"/>
              <a:gd name="connsiteY4" fmla="*/ 1021060 h 1021060"/>
              <a:gd name="connsiteX5" fmla="*/ 1230362 w 1740892"/>
              <a:gd name="connsiteY5" fmla="*/ 765795 h 1021060"/>
              <a:gd name="connsiteX6" fmla="*/ 12700 w 1740892"/>
              <a:gd name="connsiteY6" fmla="*/ 765795 h 1021060"/>
              <a:gd name="connsiteX7" fmla="*/ 0 w 1740892"/>
              <a:gd name="connsiteY7" fmla="*/ 115565 h 1021060"/>
              <a:gd name="connsiteX0" fmla="*/ 0 w 1753592"/>
              <a:gd name="connsiteY0" fmla="*/ 115565 h 1021060"/>
              <a:gd name="connsiteX1" fmla="*/ 1243062 w 1753592"/>
              <a:gd name="connsiteY1" fmla="*/ 255265 h 1021060"/>
              <a:gd name="connsiteX2" fmla="*/ 1243062 w 1753592"/>
              <a:gd name="connsiteY2" fmla="*/ 0 h 1021060"/>
              <a:gd name="connsiteX3" fmla="*/ 1753592 w 1753592"/>
              <a:gd name="connsiteY3" fmla="*/ 510530 h 1021060"/>
              <a:gd name="connsiteX4" fmla="*/ 1243062 w 1753592"/>
              <a:gd name="connsiteY4" fmla="*/ 1021060 h 1021060"/>
              <a:gd name="connsiteX5" fmla="*/ 1243062 w 1753592"/>
              <a:gd name="connsiteY5" fmla="*/ 765795 h 1021060"/>
              <a:gd name="connsiteX6" fmla="*/ 25400 w 1753592"/>
              <a:gd name="connsiteY6" fmla="*/ 765795 h 1021060"/>
              <a:gd name="connsiteX7" fmla="*/ 0 w 1753592"/>
              <a:gd name="connsiteY7" fmla="*/ 115565 h 1021060"/>
              <a:gd name="connsiteX0" fmla="*/ 0 w 1753592"/>
              <a:gd name="connsiteY0" fmla="*/ 115565 h 1021060"/>
              <a:gd name="connsiteX1" fmla="*/ 1243062 w 1753592"/>
              <a:gd name="connsiteY1" fmla="*/ 255265 h 1021060"/>
              <a:gd name="connsiteX2" fmla="*/ 1243062 w 1753592"/>
              <a:gd name="connsiteY2" fmla="*/ 0 h 1021060"/>
              <a:gd name="connsiteX3" fmla="*/ 1753592 w 1753592"/>
              <a:gd name="connsiteY3" fmla="*/ 510530 h 1021060"/>
              <a:gd name="connsiteX4" fmla="*/ 1243062 w 1753592"/>
              <a:gd name="connsiteY4" fmla="*/ 1021060 h 1021060"/>
              <a:gd name="connsiteX5" fmla="*/ 1243062 w 1753592"/>
              <a:gd name="connsiteY5" fmla="*/ 765795 h 1021060"/>
              <a:gd name="connsiteX6" fmla="*/ 19050 w 1753592"/>
              <a:gd name="connsiteY6" fmla="*/ 892795 h 1021060"/>
              <a:gd name="connsiteX7" fmla="*/ 0 w 1753592"/>
              <a:gd name="connsiteY7" fmla="*/ 115565 h 1021060"/>
              <a:gd name="connsiteX0" fmla="*/ 0 w 1747242"/>
              <a:gd name="connsiteY0" fmla="*/ 115565 h 1021060"/>
              <a:gd name="connsiteX1" fmla="*/ 1236712 w 1747242"/>
              <a:gd name="connsiteY1" fmla="*/ 255265 h 1021060"/>
              <a:gd name="connsiteX2" fmla="*/ 1236712 w 1747242"/>
              <a:gd name="connsiteY2" fmla="*/ 0 h 1021060"/>
              <a:gd name="connsiteX3" fmla="*/ 1747242 w 1747242"/>
              <a:gd name="connsiteY3" fmla="*/ 510530 h 1021060"/>
              <a:gd name="connsiteX4" fmla="*/ 1236712 w 1747242"/>
              <a:gd name="connsiteY4" fmla="*/ 1021060 h 1021060"/>
              <a:gd name="connsiteX5" fmla="*/ 1236712 w 1747242"/>
              <a:gd name="connsiteY5" fmla="*/ 765795 h 1021060"/>
              <a:gd name="connsiteX6" fmla="*/ 12700 w 1747242"/>
              <a:gd name="connsiteY6" fmla="*/ 892795 h 1021060"/>
              <a:gd name="connsiteX7" fmla="*/ 0 w 1747242"/>
              <a:gd name="connsiteY7" fmla="*/ 115565 h 1021060"/>
              <a:gd name="connsiteX0" fmla="*/ 0 w 1747242"/>
              <a:gd name="connsiteY0" fmla="*/ 109215 h 1021060"/>
              <a:gd name="connsiteX1" fmla="*/ 1236712 w 1747242"/>
              <a:gd name="connsiteY1" fmla="*/ 255265 h 1021060"/>
              <a:gd name="connsiteX2" fmla="*/ 1236712 w 1747242"/>
              <a:gd name="connsiteY2" fmla="*/ 0 h 1021060"/>
              <a:gd name="connsiteX3" fmla="*/ 1747242 w 1747242"/>
              <a:gd name="connsiteY3" fmla="*/ 510530 h 1021060"/>
              <a:gd name="connsiteX4" fmla="*/ 1236712 w 1747242"/>
              <a:gd name="connsiteY4" fmla="*/ 1021060 h 1021060"/>
              <a:gd name="connsiteX5" fmla="*/ 1236712 w 1747242"/>
              <a:gd name="connsiteY5" fmla="*/ 765795 h 1021060"/>
              <a:gd name="connsiteX6" fmla="*/ 12700 w 1747242"/>
              <a:gd name="connsiteY6" fmla="*/ 892795 h 1021060"/>
              <a:gd name="connsiteX7" fmla="*/ 0 w 1747242"/>
              <a:gd name="connsiteY7" fmla="*/ 109215 h 1021060"/>
              <a:gd name="connsiteX0" fmla="*/ 6350 w 1753592"/>
              <a:gd name="connsiteY0" fmla="*/ 109215 h 1021060"/>
              <a:gd name="connsiteX1" fmla="*/ 1243062 w 1753592"/>
              <a:gd name="connsiteY1" fmla="*/ 255265 h 1021060"/>
              <a:gd name="connsiteX2" fmla="*/ 1243062 w 1753592"/>
              <a:gd name="connsiteY2" fmla="*/ 0 h 1021060"/>
              <a:gd name="connsiteX3" fmla="*/ 1753592 w 1753592"/>
              <a:gd name="connsiteY3" fmla="*/ 510530 h 1021060"/>
              <a:gd name="connsiteX4" fmla="*/ 1243062 w 1753592"/>
              <a:gd name="connsiteY4" fmla="*/ 1021060 h 1021060"/>
              <a:gd name="connsiteX5" fmla="*/ 1243062 w 1753592"/>
              <a:gd name="connsiteY5" fmla="*/ 765795 h 1021060"/>
              <a:gd name="connsiteX6" fmla="*/ 0 w 1753592"/>
              <a:gd name="connsiteY6" fmla="*/ 924545 h 1021060"/>
              <a:gd name="connsiteX7" fmla="*/ 6350 w 1753592"/>
              <a:gd name="connsiteY7" fmla="*/ 109215 h 1021060"/>
              <a:gd name="connsiteX0" fmla="*/ 137 w 1747379"/>
              <a:gd name="connsiteY0" fmla="*/ 109215 h 1021060"/>
              <a:gd name="connsiteX1" fmla="*/ 1236849 w 1747379"/>
              <a:gd name="connsiteY1" fmla="*/ 255265 h 1021060"/>
              <a:gd name="connsiteX2" fmla="*/ 1236849 w 1747379"/>
              <a:gd name="connsiteY2" fmla="*/ 0 h 1021060"/>
              <a:gd name="connsiteX3" fmla="*/ 1747379 w 1747379"/>
              <a:gd name="connsiteY3" fmla="*/ 510530 h 1021060"/>
              <a:gd name="connsiteX4" fmla="*/ 1236849 w 1747379"/>
              <a:gd name="connsiteY4" fmla="*/ 1021060 h 1021060"/>
              <a:gd name="connsiteX5" fmla="*/ 1236849 w 1747379"/>
              <a:gd name="connsiteY5" fmla="*/ 765795 h 1021060"/>
              <a:gd name="connsiteX6" fmla="*/ 19187 w 1747379"/>
              <a:gd name="connsiteY6" fmla="*/ 924545 h 1021060"/>
              <a:gd name="connsiteX7" fmla="*/ 137 w 1747379"/>
              <a:gd name="connsiteY7" fmla="*/ 109215 h 1021060"/>
              <a:gd name="connsiteX0" fmla="*/ 183 w 1747425"/>
              <a:gd name="connsiteY0" fmla="*/ 109215 h 1021060"/>
              <a:gd name="connsiteX1" fmla="*/ 1236895 w 1747425"/>
              <a:gd name="connsiteY1" fmla="*/ 255265 h 1021060"/>
              <a:gd name="connsiteX2" fmla="*/ 1236895 w 1747425"/>
              <a:gd name="connsiteY2" fmla="*/ 0 h 1021060"/>
              <a:gd name="connsiteX3" fmla="*/ 1747425 w 1747425"/>
              <a:gd name="connsiteY3" fmla="*/ 510530 h 1021060"/>
              <a:gd name="connsiteX4" fmla="*/ 1236895 w 1747425"/>
              <a:gd name="connsiteY4" fmla="*/ 1021060 h 1021060"/>
              <a:gd name="connsiteX5" fmla="*/ 1236895 w 1747425"/>
              <a:gd name="connsiteY5" fmla="*/ 765795 h 1021060"/>
              <a:gd name="connsiteX6" fmla="*/ 12883 w 1747425"/>
              <a:gd name="connsiteY6" fmla="*/ 924545 h 1021060"/>
              <a:gd name="connsiteX7" fmla="*/ 183 w 1747425"/>
              <a:gd name="connsiteY7" fmla="*/ 109215 h 1021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47425" h="1021060">
                <a:moveTo>
                  <a:pt x="183" y="109215"/>
                </a:moveTo>
                <a:lnTo>
                  <a:pt x="1236895" y="255265"/>
                </a:lnTo>
                <a:lnTo>
                  <a:pt x="1236895" y="0"/>
                </a:lnTo>
                <a:lnTo>
                  <a:pt x="1747425" y="510530"/>
                </a:lnTo>
                <a:lnTo>
                  <a:pt x="1236895" y="1021060"/>
                </a:lnTo>
                <a:lnTo>
                  <a:pt x="1236895" y="765795"/>
                </a:lnTo>
                <a:lnTo>
                  <a:pt x="12883" y="924545"/>
                </a:lnTo>
                <a:cubicBezTo>
                  <a:pt x="15000" y="652768"/>
                  <a:pt x="-1934" y="380992"/>
                  <a:pt x="183" y="109215"/>
                </a:cubicBez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E7BA17"/>
              </a:gs>
            </a:gsLst>
            <a:lin ang="108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Right" fov="5700000">
              <a:rot lat="20731345" lon="20161968" rev="1230245"/>
            </a:camera>
            <a:lightRig rig="soft" dir="t"/>
          </a:scene3d>
          <a:sp3d extrusionH="438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ysClr val="windowText" lastClr="000000"/>
              </a:solidFill>
            </a:endParaRPr>
          </a:p>
        </p:txBody>
      </p:sp>
      <p:sp>
        <p:nvSpPr>
          <p:cNvPr id="20" name="右箭头 3"/>
          <p:cNvSpPr/>
          <p:nvPr/>
        </p:nvSpPr>
        <p:spPr>
          <a:xfrm rot="18444650">
            <a:off x="2412877" y="2455996"/>
            <a:ext cx="1257916" cy="735029"/>
          </a:xfrm>
          <a:custGeom>
            <a:avLst/>
            <a:gdLst>
              <a:gd name="connsiteX0" fmla="*/ 0 w 1728192"/>
              <a:gd name="connsiteY0" fmla="*/ 255265 h 1021060"/>
              <a:gd name="connsiteX1" fmla="*/ 1217662 w 1728192"/>
              <a:gd name="connsiteY1" fmla="*/ 255265 h 1021060"/>
              <a:gd name="connsiteX2" fmla="*/ 1217662 w 1728192"/>
              <a:gd name="connsiteY2" fmla="*/ 0 h 1021060"/>
              <a:gd name="connsiteX3" fmla="*/ 1728192 w 1728192"/>
              <a:gd name="connsiteY3" fmla="*/ 510530 h 1021060"/>
              <a:gd name="connsiteX4" fmla="*/ 1217662 w 1728192"/>
              <a:gd name="connsiteY4" fmla="*/ 1021060 h 1021060"/>
              <a:gd name="connsiteX5" fmla="*/ 1217662 w 1728192"/>
              <a:gd name="connsiteY5" fmla="*/ 765795 h 1021060"/>
              <a:gd name="connsiteX6" fmla="*/ 0 w 1728192"/>
              <a:gd name="connsiteY6" fmla="*/ 765795 h 1021060"/>
              <a:gd name="connsiteX7" fmla="*/ 0 w 1728192"/>
              <a:gd name="connsiteY7" fmla="*/ 255265 h 1021060"/>
              <a:gd name="connsiteX0" fmla="*/ 0 w 1753592"/>
              <a:gd name="connsiteY0" fmla="*/ 102865 h 1021060"/>
              <a:gd name="connsiteX1" fmla="*/ 1243062 w 1753592"/>
              <a:gd name="connsiteY1" fmla="*/ 255265 h 1021060"/>
              <a:gd name="connsiteX2" fmla="*/ 1243062 w 1753592"/>
              <a:gd name="connsiteY2" fmla="*/ 0 h 1021060"/>
              <a:gd name="connsiteX3" fmla="*/ 1753592 w 1753592"/>
              <a:gd name="connsiteY3" fmla="*/ 510530 h 1021060"/>
              <a:gd name="connsiteX4" fmla="*/ 1243062 w 1753592"/>
              <a:gd name="connsiteY4" fmla="*/ 1021060 h 1021060"/>
              <a:gd name="connsiteX5" fmla="*/ 1243062 w 1753592"/>
              <a:gd name="connsiteY5" fmla="*/ 765795 h 1021060"/>
              <a:gd name="connsiteX6" fmla="*/ 25400 w 1753592"/>
              <a:gd name="connsiteY6" fmla="*/ 765795 h 1021060"/>
              <a:gd name="connsiteX7" fmla="*/ 0 w 1753592"/>
              <a:gd name="connsiteY7" fmla="*/ 102865 h 1021060"/>
              <a:gd name="connsiteX0" fmla="*/ 0 w 1740892"/>
              <a:gd name="connsiteY0" fmla="*/ 115565 h 1021060"/>
              <a:gd name="connsiteX1" fmla="*/ 1230362 w 1740892"/>
              <a:gd name="connsiteY1" fmla="*/ 255265 h 1021060"/>
              <a:gd name="connsiteX2" fmla="*/ 1230362 w 1740892"/>
              <a:gd name="connsiteY2" fmla="*/ 0 h 1021060"/>
              <a:gd name="connsiteX3" fmla="*/ 1740892 w 1740892"/>
              <a:gd name="connsiteY3" fmla="*/ 510530 h 1021060"/>
              <a:gd name="connsiteX4" fmla="*/ 1230362 w 1740892"/>
              <a:gd name="connsiteY4" fmla="*/ 1021060 h 1021060"/>
              <a:gd name="connsiteX5" fmla="*/ 1230362 w 1740892"/>
              <a:gd name="connsiteY5" fmla="*/ 765795 h 1021060"/>
              <a:gd name="connsiteX6" fmla="*/ 12700 w 1740892"/>
              <a:gd name="connsiteY6" fmla="*/ 765795 h 1021060"/>
              <a:gd name="connsiteX7" fmla="*/ 0 w 1740892"/>
              <a:gd name="connsiteY7" fmla="*/ 115565 h 1021060"/>
              <a:gd name="connsiteX0" fmla="*/ 0 w 1753592"/>
              <a:gd name="connsiteY0" fmla="*/ 115565 h 1021060"/>
              <a:gd name="connsiteX1" fmla="*/ 1243062 w 1753592"/>
              <a:gd name="connsiteY1" fmla="*/ 255265 h 1021060"/>
              <a:gd name="connsiteX2" fmla="*/ 1243062 w 1753592"/>
              <a:gd name="connsiteY2" fmla="*/ 0 h 1021060"/>
              <a:gd name="connsiteX3" fmla="*/ 1753592 w 1753592"/>
              <a:gd name="connsiteY3" fmla="*/ 510530 h 1021060"/>
              <a:gd name="connsiteX4" fmla="*/ 1243062 w 1753592"/>
              <a:gd name="connsiteY4" fmla="*/ 1021060 h 1021060"/>
              <a:gd name="connsiteX5" fmla="*/ 1243062 w 1753592"/>
              <a:gd name="connsiteY5" fmla="*/ 765795 h 1021060"/>
              <a:gd name="connsiteX6" fmla="*/ 25400 w 1753592"/>
              <a:gd name="connsiteY6" fmla="*/ 765795 h 1021060"/>
              <a:gd name="connsiteX7" fmla="*/ 0 w 1753592"/>
              <a:gd name="connsiteY7" fmla="*/ 115565 h 1021060"/>
              <a:gd name="connsiteX0" fmla="*/ 0 w 1753592"/>
              <a:gd name="connsiteY0" fmla="*/ 115565 h 1021060"/>
              <a:gd name="connsiteX1" fmla="*/ 1243062 w 1753592"/>
              <a:gd name="connsiteY1" fmla="*/ 255265 h 1021060"/>
              <a:gd name="connsiteX2" fmla="*/ 1243062 w 1753592"/>
              <a:gd name="connsiteY2" fmla="*/ 0 h 1021060"/>
              <a:gd name="connsiteX3" fmla="*/ 1753592 w 1753592"/>
              <a:gd name="connsiteY3" fmla="*/ 510530 h 1021060"/>
              <a:gd name="connsiteX4" fmla="*/ 1243062 w 1753592"/>
              <a:gd name="connsiteY4" fmla="*/ 1021060 h 1021060"/>
              <a:gd name="connsiteX5" fmla="*/ 1243062 w 1753592"/>
              <a:gd name="connsiteY5" fmla="*/ 765795 h 1021060"/>
              <a:gd name="connsiteX6" fmla="*/ 19050 w 1753592"/>
              <a:gd name="connsiteY6" fmla="*/ 892795 h 1021060"/>
              <a:gd name="connsiteX7" fmla="*/ 0 w 1753592"/>
              <a:gd name="connsiteY7" fmla="*/ 115565 h 1021060"/>
              <a:gd name="connsiteX0" fmla="*/ 0 w 1747242"/>
              <a:gd name="connsiteY0" fmla="*/ 115565 h 1021060"/>
              <a:gd name="connsiteX1" fmla="*/ 1236712 w 1747242"/>
              <a:gd name="connsiteY1" fmla="*/ 255265 h 1021060"/>
              <a:gd name="connsiteX2" fmla="*/ 1236712 w 1747242"/>
              <a:gd name="connsiteY2" fmla="*/ 0 h 1021060"/>
              <a:gd name="connsiteX3" fmla="*/ 1747242 w 1747242"/>
              <a:gd name="connsiteY3" fmla="*/ 510530 h 1021060"/>
              <a:gd name="connsiteX4" fmla="*/ 1236712 w 1747242"/>
              <a:gd name="connsiteY4" fmla="*/ 1021060 h 1021060"/>
              <a:gd name="connsiteX5" fmla="*/ 1236712 w 1747242"/>
              <a:gd name="connsiteY5" fmla="*/ 765795 h 1021060"/>
              <a:gd name="connsiteX6" fmla="*/ 12700 w 1747242"/>
              <a:gd name="connsiteY6" fmla="*/ 892795 h 1021060"/>
              <a:gd name="connsiteX7" fmla="*/ 0 w 1747242"/>
              <a:gd name="connsiteY7" fmla="*/ 115565 h 1021060"/>
              <a:gd name="connsiteX0" fmla="*/ 0 w 1747242"/>
              <a:gd name="connsiteY0" fmla="*/ 109215 h 1021060"/>
              <a:gd name="connsiteX1" fmla="*/ 1236712 w 1747242"/>
              <a:gd name="connsiteY1" fmla="*/ 255265 h 1021060"/>
              <a:gd name="connsiteX2" fmla="*/ 1236712 w 1747242"/>
              <a:gd name="connsiteY2" fmla="*/ 0 h 1021060"/>
              <a:gd name="connsiteX3" fmla="*/ 1747242 w 1747242"/>
              <a:gd name="connsiteY3" fmla="*/ 510530 h 1021060"/>
              <a:gd name="connsiteX4" fmla="*/ 1236712 w 1747242"/>
              <a:gd name="connsiteY4" fmla="*/ 1021060 h 1021060"/>
              <a:gd name="connsiteX5" fmla="*/ 1236712 w 1747242"/>
              <a:gd name="connsiteY5" fmla="*/ 765795 h 1021060"/>
              <a:gd name="connsiteX6" fmla="*/ 12700 w 1747242"/>
              <a:gd name="connsiteY6" fmla="*/ 892795 h 1021060"/>
              <a:gd name="connsiteX7" fmla="*/ 0 w 1747242"/>
              <a:gd name="connsiteY7" fmla="*/ 109215 h 1021060"/>
              <a:gd name="connsiteX0" fmla="*/ 6350 w 1753592"/>
              <a:gd name="connsiteY0" fmla="*/ 109215 h 1021060"/>
              <a:gd name="connsiteX1" fmla="*/ 1243062 w 1753592"/>
              <a:gd name="connsiteY1" fmla="*/ 255265 h 1021060"/>
              <a:gd name="connsiteX2" fmla="*/ 1243062 w 1753592"/>
              <a:gd name="connsiteY2" fmla="*/ 0 h 1021060"/>
              <a:gd name="connsiteX3" fmla="*/ 1753592 w 1753592"/>
              <a:gd name="connsiteY3" fmla="*/ 510530 h 1021060"/>
              <a:gd name="connsiteX4" fmla="*/ 1243062 w 1753592"/>
              <a:gd name="connsiteY4" fmla="*/ 1021060 h 1021060"/>
              <a:gd name="connsiteX5" fmla="*/ 1243062 w 1753592"/>
              <a:gd name="connsiteY5" fmla="*/ 765795 h 1021060"/>
              <a:gd name="connsiteX6" fmla="*/ 0 w 1753592"/>
              <a:gd name="connsiteY6" fmla="*/ 924545 h 1021060"/>
              <a:gd name="connsiteX7" fmla="*/ 6350 w 1753592"/>
              <a:gd name="connsiteY7" fmla="*/ 109215 h 1021060"/>
              <a:gd name="connsiteX0" fmla="*/ 137 w 1747379"/>
              <a:gd name="connsiteY0" fmla="*/ 109215 h 1021060"/>
              <a:gd name="connsiteX1" fmla="*/ 1236849 w 1747379"/>
              <a:gd name="connsiteY1" fmla="*/ 255265 h 1021060"/>
              <a:gd name="connsiteX2" fmla="*/ 1236849 w 1747379"/>
              <a:gd name="connsiteY2" fmla="*/ 0 h 1021060"/>
              <a:gd name="connsiteX3" fmla="*/ 1747379 w 1747379"/>
              <a:gd name="connsiteY3" fmla="*/ 510530 h 1021060"/>
              <a:gd name="connsiteX4" fmla="*/ 1236849 w 1747379"/>
              <a:gd name="connsiteY4" fmla="*/ 1021060 h 1021060"/>
              <a:gd name="connsiteX5" fmla="*/ 1236849 w 1747379"/>
              <a:gd name="connsiteY5" fmla="*/ 765795 h 1021060"/>
              <a:gd name="connsiteX6" fmla="*/ 19187 w 1747379"/>
              <a:gd name="connsiteY6" fmla="*/ 924545 h 1021060"/>
              <a:gd name="connsiteX7" fmla="*/ 137 w 1747379"/>
              <a:gd name="connsiteY7" fmla="*/ 109215 h 1021060"/>
              <a:gd name="connsiteX0" fmla="*/ 183 w 1747425"/>
              <a:gd name="connsiteY0" fmla="*/ 109215 h 1021060"/>
              <a:gd name="connsiteX1" fmla="*/ 1236895 w 1747425"/>
              <a:gd name="connsiteY1" fmla="*/ 255265 h 1021060"/>
              <a:gd name="connsiteX2" fmla="*/ 1236895 w 1747425"/>
              <a:gd name="connsiteY2" fmla="*/ 0 h 1021060"/>
              <a:gd name="connsiteX3" fmla="*/ 1747425 w 1747425"/>
              <a:gd name="connsiteY3" fmla="*/ 510530 h 1021060"/>
              <a:gd name="connsiteX4" fmla="*/ 1236895 w 1747425"/>
              <a:gd name="connsiteY4" fmla="*/ 1021060 h 1021060"/>
              <a:gd name="connsiteX5" fmla="*/ 1236895 w 1747425"/>
              <a:gd name="connsiteY5" fmla="*/ 765795 h 1021060"/>
              <a:gd name="connsiteX6" fmla="*/ 12883 w 1747425"/>
              <a:gd name="connsiteY6" fmla="*/ 924545 h 1021060"/>
              <a:gd name="connsiteX7" fmla="*/ 183 w 1747425"/>
              <a:gd name="connsiteY7" fmla="*/ 109215 h 1021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47425" h="1021060">
                <a:moveTo>
                  <a:pt x="183" y="109215"/>
                </a:moveTo>
                <a:lnTo>
                  <a:pt x="1236895" y="255265"/>
                </a:lnTo>
                <a:lnTo>
                  <a:pt x="1236895" y="0"/>
                </a:lnTo>
                <a:lnTo>
                  <a:pt x="1747425" y="510530"/>
                </a:lnTo>
                <a:lnTo>
                  <a:pt x="1236895" y="1021060"/>
                </a:lnTo>
                <a:lnTo>
                  <a:pt x="1236895" y="765795"/>
                </a:lnTo>
                <a:lnTo>
                  <a:pt x="12883" y="924545"/>
                </a:lnTo>
                <a:cubicBezTo>
                  <a:pt x="15000" y="652768"/>
                  <a:pt x="-1934" y="380992"/>
                  <a:pt x="183" y="109215"/>
                </a:cubicBez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E7BA17"/>
              </a:gs>
            </a:gsLst>
            <a:lin ang="108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Right" fov="5700000">
              <a:rot lat="20731345" lon="20161968" rev="1230245"/>
            </a:camera>
            <a:lightRig rig="soft" dir="t"/>
          </a:scene3d>
          <a:sp3d extrusionH="438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ysClr val="windowText" lastClr="000000"/>
              </a:solidFill>
            </a:endParaRPr>
          </a:p>
        </p:txBody>
      </p:sp>
      <p:sp>
        <p:nvSpPr>
          <p:cNvPr id="21" name="右箭头 3"/>
          <p:cNvSpPr/>
          <p:nvPr/>
        </p:nvSpPr>
        <p:spPr>
          <a:xfrm rot="15642753">
            <a:off x="3799025" y="2562759"/>
            <a:ext cx="1257916" cy="735029"/>
          </a:xfrm>
          <a:custGeom>
            <a:avLst/>
            <a:gdLst>
              <a:gd name="connsiteX0" fmla="*/ 0 w 1728192"/>
              <a:gd name="connsiteY0" fmla="*/ 255265 h 1021060"/>
              <a:gd name="connsiteX1" fmla="*/ 1217662 w 1728192"/>
              <a:gd name="connsiteY1" fmla="*/ 255265 h 1021060"/>
              <a:gd name="connsiteX2" fmla="*/ 1217662 w 1728192"/>
              <a:gd name="connsiteY2" fmla="*/ 0 h 1021060"/>
              <a:gd name="connsiteX3" fmla="*/ 1728192 w 1728192"/>
              <a:gd name="connsiteY3" fmla="*/ 510530 h 1021060"/>
              <a:gd name="connsiteX4" fmla="*/ 1217662 w 1728192"/>
              <a:gd name="connsiteY4" fmla="*/ 1021060 h 1021060"/>
              <a:gd name="connsiteX5" fmla="*/ 1217662 w 1728192"/>
              <a:gd name="connsiteY5" fmla="*/ 765795 h 1021060"/>
              <a:gd name="connsiteX6" fmla="*/ 0 w 1728192"/>
              <a:gd name="connsiteY6" fmla="*/ 765795 h 1021060"/>
              <a:gd name="connsiteX7" fmla="*/ 0 w 1728192"/>
              <a:gd name="connsiteY7" fmla="*/ 255265 h 1021060"/>
              <a:gd name="connsiteX0" fmla="*/ 0 w 1753592"/>
              <a:gd name="connsiteY0" fmla="*/ 102865 h 1021060"/>
              <a:gd name="connsiteX1" fmla="*/ 1243062 w 1753592"/>
              <a:gd name="connsiteY1" fmla="*/ 255265 h 1021060"/>
              <a:gd name="connsiteX2" fmla="*/ 1243062 w 1753592"/>
              <a:gd name="connsiteY2" fmla="*/ 0 h 1021060"/>
              <a:gd name="connsiteX3" fmla="*/ 1753592 w 1753592"/>
              <a:gd name="connsiteY3" fmla="*/ 510530 h 1021060"/>
              <a:gd name="connsiteX4" fmla="*/ 1243062 w 1753592"/>
              <a:gd name="connsiteY4" fmla="*/ 1021060 h 1021060"/>
              <a:gd name="connsiteX5" fmla="*/ 1243062 w 1753592"/>
              <a:gd name="connsiteY5" fmla="*/ 765795 h 1021060"/>
              <a:gd name="connsiteX6" fmla="*/ 25400 w 1753592"/>
              <a:gd name="connsiteY6" fmla="*/ 765795 h 1021060"/>
              <a:gd name="connsiteX7" fmla="*/ 0 w 1753592"/>
              <a:gd name="connsiteY7" fmla="*/ 102865 h 1021060"/>
              <a:gd name="connsiteX0" fmla="*/ 0 w 1740892"/>
              <a:gd name="connsiteY0" fmla="*/ 115565 h 1021060"/>
              <a:gd name="connsiteX1" fmla="*/ 1230362 w 1740892"/>
              <a:gd name="connsiteY1" fmla="*/ 255265 h 1021060"/>
              <a:gd name="connsiteX2" fmla="*/ 1230362 w 1740892"/>
              <a:gd name="connsiteY2" fmla="*/ 0 h 1021060"/>
              <a:gd name="connsiteX3" fmla="*/ 1740892 w 1740892"/>
              <a:gd name="connsiteY3" fmla="*/ 510530 h 1021060"/>
              <a:gd name="connsiteX4" fmla="*/ 1230362 w 1740892"/>
              <a:gd name="connsiteY4" fmla="*/ 1021060 h 1021060"/>
              <a:gd name="connsiteX5" fmla="*/ 1230362 w 1740892"/>
              <a:gd name="connsiteY5" fmla="*/ 765795 h 1021060"/>
              <a:gd name="connsiteX6" fmla="*/ 12700 w 1740892"/>
              <a:gd name="connsiteY6" fmla="*/ 765795 h 1021060"/>
              <a:gd name="connsiteX7" fmla="*/ 0 w 1740892"/>
              <a:gd name="connsiteY7" fmla="*/ 115565 h 1021060"/>
              <a:gd name="connsiteX0" fmla="*/ 0 w 1753592"/>
              <a:gd name="connsiteY0" fmla="*/ 115565 h 1021060"/>
              <a:gd name="connsiteX1" fmla="*/ 1243062 w 1753592"/>
              <a:gd name="connsiteY1" fmla="*/ 255265 h 1021060"/>
              <a:gd name="connsiteX2" fmla="*/ 1243062 w 1753592"/>
              <a:gd name="connsiteY2" fmla="*/ 0 h 1021060"/>
              <a:gd name="connsiteX3" fmla="*/ 1753592 w 1753592"/>
              <a:gd name="connsiteY3" fmla="*/ 510530 h 1021060"/>
              <a:gd name="connsiteX4" fmla="*/ 1243062 w 1753592"/>
              <a:gd name="connsiteY4" fmla="*/ 1021060 h 1021060"/>
              <a:gd name="connsiteX5" fmla="*/ 1243062 w 1753592"/>
              <a:gd name="connsiteY5" fmla="*/ 765795 h 1021060"/>
              <a:gd name="connsiteX6" fmla="*/ 25400 w 1753592"/>
              <a:gd name="connsiteY6" fmla="*/ 765795 h 1021060"/>
              <a:gd name="connsiteX7" fmla="*/ 0 w 1753592"/>
              <a:gd name="connsiteY7" fmla="*/ 115565 h 1021060"/>
              <a:gd name="connsiteX0" fmla="*/ 0 w 1753592"/>
              <a:gd name="connsiteY0" fmla="*/ 115565 h 1021060"/>
              <a:gd name="connsiteX1" fmla="*/ 1243062 w 1753592"/>
              <a:gd name="connsiteY1" fmla="*/ 255265 h 1021060"/>
              <a:gd name="connsiteX2" fmla="*/ 1243062 w 1753592"/>
              <a:gd name="connsiteY2" fmla="*/ 0 h 1021060"/>
              <a:gd name="connsiteX3" fmla="*/ 1753592 w 1753592"/>
              <a:gd name="connsiteY3" fmla="*/ 510530 h 1021060"/>
              <a:gd name="connsiteX4" fmla="*/ 1243062 w 1753592"/>
              <a:gd name="connsiteY4" fmla="*/ 1021060 h 1021060"/>
              <a:gd name="connsiteX5" fmla="*/ 1243062 w 1753592"/>
              <a:gd name="connsiteY5" fmla="*/ 765795 h 1021060"/>
              <a:gd name="connsiteX6" fmla="*/ 19050 w 1753592"/>
              <a:gd name="connsiteY6" fmla="*/ 892795 h 1021060"/>
              <a:gd name="connsiteX7" fmla="*/ 0 w 1753592"/>
              <a:gd name="connsiteY7" fmla="*/ 115565 h 1021060"/>
              <a:gd name="connsiteX0" fmla="*/ 0 w 1747242"/>
              <a:gd name="connsiteY0" fmla="*/ 115565 h 1021060"/>
              <a:gd name="connsiteX1" fmla="*/ 1236712 w 1747242"/>
              <a:gd name="connsiteY1" fmla="*/ 255265 h 1021060"/>
              <a:gd name="connsiteX2" fmla="*/ 1236712 w 1747242"/>
              <a:gd name="connsiteY2" fmla="*/ 0 h 1021060"/>
              <a:gd name="connsiteX3" fmla="*/ 1747242 w 1747242"/>
              <a:gd name="connsiteY3" fmla="*/ 510530 h 1021060"/>
              <a:gd name="connsiteX4" fmla="*/ 1236712 w 1747242"/>
              <a:gd name="connsiteY4" fmla="*/ 1021060 h 1021060"/>
              <a:gd name="connsiteX5" fmla="*/ 1236712 w 1747242"/>
              <a:gd name="connsiteY5" fmla="*/ 765795 h 1021060"/>
              <a:gd name="connsiteX6" fmla="*/ 12700 w 1747242"/>
              <a:gd name="connsiteY6" fmla="*/ 892795 h 1021060"/>
              <a:gd name="connsiteX7" fmla="*/ 0 w 1747242"/>
              <a:gd name="connsiteY7" fmla="*/ 115565 h 1021060"/>
              <a:gd name="connsiteX0" fmla="*/ 0 w 1747242"/>
              <a:gd name="connsiteY0" fmla="*/ 109215 h 1021060"/>
              <a:gd name="connsiteX1" fmla="*/ 1236712 w 1747242"/>
              <a:gd name="connsiteY1" fmla="*/ 255265 h 1021060"/>
              <a:gd name="connsiteX2" fmla="*/ 1236712 w 1747242"/>
              <a:gd name="connsiteY2" fmla="*/ 0 h 1021060"/>
              <a:gd name="connsiteX3" fmla="*/ 1747242 w 1747242"/>
              <a:gd name="connsiteY3" fmla="*/ 510530 h 1021060"/>
              <a:gd name="connsiteX4" fmla="*/ 1236712 w 1747242"/>
              <a:gd name="connsiteY4" fmla="*/ 1021060 h 1021060"/>
              <a:gd name="connsiteX5" fmla="*/ 1236712 w 1747242"/>
              <a:gd name="connsiteY5" fmla="*/ 765795 h 1021060"/>
              <a:gd name="connsiteX6" fmla="*/ 12700 w 1747242"/>
              <a:gd name="connsiteY6" fmla="*/ 892795 h 1021060"/>
              <a:gd name="connsiteX7" fmla="*/ 0 w 1747242"/>
              <a:gd name="connsiteY7" fmla="*/ 109215 h 1021060"/>
              <a:gd name="connsiteX0" fmla="*/ 6350 w 1753592"/>
              <a:gd name="connsiteY0" fmla="*/ 109215 h 1021060"/>
              <a:gd name="connsiteX1" fmla="*/ 1243062 w 1753592"/>
              <a:gd name="connsiteY1" fmla="*/ 255265 h 1021060"/>
              <a:gd name="connsiteX2" fmla="*/ 1243062 w 1753592"/>
              <a:gd name="connsiteY2" fmla="*/ 0 h 1021060"/>
              <a:gd name="connsiteX3" fmla="*/ 1753592 w 1753592"/>
              <a:gd name="connsiteY3" fmla="*/ 510530 h 1021060"/>
              <a:gd name="connsiteX4" fmla="*/ 1243062 w 1753592"/>
              <a:gd name="connsiteY4" fmla="*/ 1021060 h 1021060"/>
              <a:gd name="connsiteX5" fmla="*/ 1243062 w 1753592"/>
              <a:gd name="connsiteY5" fmla="*/ 765795 h 1021060"/>
              <a:gd name="connsiteX6" fmla="*/ 0 w 1753592"/>
              <a:gd name="connsiteY6" fmla="*/ 924545 h 1021060"/>
              <a:gd name="connsiteX7" fmla="*/ 6350 w 1753592"/>
              <a:gd name="connsiteY7" fmla="*/ 109215 h 1021060"/>
              <a:gd name="connsiteX0" fmla="*/ 137 w 1747379"/>
              <a:gd name="connsiteY0" fmla="*/ 109215 h 1021060"/>
              <a:gd name="connsiteX1" fmla="*/ 1236849 w 1747379"/>
              <a:gd name="connsiteY1" fmla="*/ 255265 h 1021060"/>
              <a:gd name="connsiteX2" fmla="*/ 1236849 w 1747379"/>
              <a:gd name="connsiteY2" fmla="*/ 0 h 1021060"/>
              <a:gd name="connsiteX3" fmla="*/ 1747379 w 1747379"/>
              <a:gd name="connsiteY3" fmla="*/ 510530 h 1021060"/>
              <a:gd name="connsiteX4" fmla="*/ 1236849 w 1747379"/>
              <a:gd name="connsiteY4" fmla="*/ 1021060 h 1021060"/>
              <a:gd name="connsiteX5" fmla="*/ 1236849 w 1747379"/>
              <a:gd name="connsiteY5" fmla="*/ 765795 h 1021060"/>
              <a:gd name="connsiteX6" fmla="*/ 19187 w 1747379"/>
              <a:gd name="connsiteY6" fmla="*/ 924545 h 1021060"/>
              <a:gd name="connsiteX7" fmla="*/ 137 w 1747379"/>
              <a:gd name="connsiteY7" fmla="*/ 109215 h 1021060"/>
              <a:gd name="connsiteX0" fmla="*/ 183 w 1747425"/>
              <a:gd name="connsiteY0" fmla="*/ 109215 h 1021060"/>
              <a:gd name="connsiteX1" fmla="*/ 1236895 w 1747425"/>
              <a:gd name="connsiteY1" fmla="*/ 255265 h 1021060"/>
              <a:gd name="connsiteX2" fmla="*/ 1236895 w 1747425"/>
              <a:gd name="connsiteY2" fmla="*/ 0 h 1021060"/>
              <a:gd name="connsiteX3" fmla="*/ 1747425 w 1747425"/>
              <a:gd name="connsiteY3" fmla="*/ 510530 h 1021060"/>
              <a:gd name="connsiteX4" fmla="*/ 1236895 w 1747425"/>
              <a:gd name="connsiteY4" fmla="*/ 1021060 h 1021060"/>
              <a:gd name="connsiteX5" fmla="*/ 1236895 w 1747425"/>
              <a:gd name="connsiteY5" fmla="*/ 765795 h 1021060"/>
              <a:gd name="connsiteX6" fmla="*/ 12883 w 1747425"/>
              <a:gd name="connsiteY6" fmla="*/ 924545 h 1021060"/>
              <a:gd name="connsiteX7" fmla="*/ 183 w 1747425"/>
              <a:gd name="connsiteY7" fmla="*/ 109215 h 1021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47425" h="1021060">
                <a:moveTo>
                  <a:pt x="183" y="109215"/>
                </a:moveTo>
                <a:lnTo>
                  <a:pt x="1236895" y="255265"/>
                </a:lnTo>
                <a:lnTo>
                  <a:pt x="1236895" y="0"/>
                </a:lnTo>
                <a:lnTo>
                  <a:pt x="1747425" y="510530"/>
                </a:lnTo>
                <a:lnTo>
                  <a:pt x="1236895" y="1021060"/>
                </a:lnTo>
                <a:lnTo>
                  <a:pt x="1236895" y="765795"/>
                </a:lnTo>
                <a:lnTo>
                  <a:pt x="12883" y="924545"/>
                </a:lnTo>
                <a:cubicBezTo>
                  <a:pt x="15000" y="652768"/>
                  <a:pt x="-1934" y="380992"/>
                  <a:pt x="183" y="109215"/>
                </a:cubicBez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E7BA17"/>
              </a:gs>
            </a:gsLst>
            <a:lin ang="108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Right" fov="5700000">
              <a:rot lat="20731345" lon="20161968" rev="1230245"/>
            </a:camera>
            <a:lightRig rig="soft" dir="t"/>
          </a:scene3d>
          <a:sp3d extrusionH="438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ysClr val="windowText" lastClr="000000"/>
              </a:solidFill>
            </a:endParaRPr>
          </a:p>
        </p:txBody>
      </p:sp>
      <p:sp>
        <p:nvSpPr>
          <p:cNvPr id="22" name="右箭头 3"/>
          <p:cNvSpPr/>
          <p:nvPr/>
        </p:nvSpPr>
        <p:spPr>
          <a:xfrm rot="13746655">
            <a:off x="5013894" y="2345181"/>
            <a:ext cx="1257916" cy="735029"/>
          </a:xfrm>
          <a:custGeom>
            <a:avLst/>
            <a:gdLst>
              <a:gd name="connsiteX0" fmla="*/ 0 w 1728192"/>
              <a:gd name="connsiteY0" fmla="*/ 255265 h 1021060"/>
              <a:gd name="connsiteX1" fmla="*/ 1217662 w 1728192"/>
              <a:gd name="connsiteY1" fmla="*/ 255265 h 1021060"/>
              <a:gd name="connsiteX2" fmla="*/ 1217662 w 1728192"/>
              <a:gd name="connsiteY2" fmla="*/ 0 h 1021060"/>
              <a:gd name="connsiteX3" fmla="*/ 1728192 w 1728192"/>
              <a:gd name="connsiteY3" fmla="*/ 510530 h 1021060"/>
              <a:gd name="connsiteX4" fmla="*/ 1217662 w 1728192"/>
              <a:gd name="connsiteY4" fmla="*/ 1021060 h 1021060"/>
              <a:gd name="connsiteX5" fmla="*/ 1217662 w 1728192"/>
              <a:gd name="connsiteY5" fmla="*/ 765795 h 1021060"/>
              <a:gd name="connsiteX6" fmla="*/ 0 w 1728192"/>
              <a:gd name="connsiteY6" fmla="*/ 765795 h 1021060"/>
              <a:gd name="connsiteX7" fmla="*/ 0 w 1728192"/>
              <a:gd name="connsiteY7" fmla="*/ 255265 h 1021060"/>
              <a:gd name="connsiteX0" fmla="*/ 0 w 1753592"/>
              <a:gd name="connsiteY0" fmla="*/ 102865 h 1021060"/>
              <a:gd name="connsiteX1" fmla="*/ 1243062 w 1753592"/>
              <a:gd name="connsiteY1" fmla="*/ 255265 h 1021060"/>
              <a:gd name="connsiteX2" fmla="*/ 1243062 w 1753592"/>
              <a:gd name="connsiteY2" fmla="*/ 0 h 1021060"/>
              <a:gd name="connsiteX3" fmla="*/ 1753592 w 1753592"/>
              <a:gd name="connsiteY3" fmla="*/ 510530 h 1021060"/>
              <a:gd name="connsiteX4" fmla="*/ 1243062 w 1753592"/>
              <a:gd name="connsiteY4" fmla="*/ 1021060 h 1021060"/>
              <a:gd name="connsiteX5" fmla="*/ 1243062 w 1753592"/>
              <a:gd name="connsiteY5" fmla="*/ 765795 h 1021060"/>
              <a:gd name="connsiteX6" fmla="*/ 25400 w 1753592"/>
              <a:gd name="connsiteY6" fmla="*/ 765795 h 1021060"/>
              <a:gd name="connsiteX7" fmla="*/ 0 w 1753592"/>
              <a:gd name="connsiteY7" fmla="*/ 102865 h 1021060"/>
              <a:gd name="connsiteX0" fmla="*/ 0 w 1740892"/>
              <a:gd name="connsiteY0" fmla="*/ 115565 h 1021060"/>
              <a:gd name="connsiteX1" fmla="*/ 1230362 w 1740892"/>
              <a:gd name="connsiteY1" fmla="*/ 255265 h 1021060"/>
              <a:gd name="connsiteX2" fmla="*/ 1230362 w 1740892"/>
              <a:gd name="connsiteY2" fmla="*/ 0 h 1021060"/>
              <a:gd name="connsiteX3" fmla="*/ 1740892 w 1740892"/>
              <a:gd name="connsiteY3" fmla="*/ 510530 h 1021060"/>
              <a:gd name="connsiteX4" fmla="*/ 1230362 w 1740892"/>
              <a:gd name="connsiteY4" fmla="*/ 1021060 h 1021060"/>
              <a:gd name="connsiteX5" fmla="*/ 1230362 w 1740892"/>
              <a:gd name="connsiteY5" fmla="*/ 765795 h 1021060"/>
              <a:gd name="connsiteX6" fmla="*/ 12700 w 1740892"/>
              <a:gd name="connsiteY6" fmla="*/ 765795 h 1021060"/>
              <a:gd name="connsiteX7" fmla="*/ 0 w 1740892"/>
              <a:gd name="connsiteY7" fmla="*/ 115565 h 1021060"/>
              <a:gd name="connsiteX0" fmla="*/ 0 w 1753592"/>
              <a:gd name="connsiteY0" fmla="*/ 115565 h 1021060"/>
              <a:gd name="connsiteX1" fmla="*/ 1243062 w 1753592"/>
              <a:gd name="connsiteY1" fmla="*/ 255265 h 1021060"/>
              <a:gd name="connsiteX2" fmla="*/ 1243062 w 1753592"/>
              <a:gd name="connsiteY2" fmla="*/ 0 h 1021060"/>
              <a:gd name="connsiteX3" fmla="*/ 1753592 w 1753592"/>
              <a:gd name="connsiteY3" fmla="*/ 510530 h 1021060"/>
              <a:gd name="connsiteX4" fmla="*/ 1243062 w 1753592"/>
              <a:gd name="connsiteY4" fmla="*/ 1021060 h 1021060"/>
              <a:gd name="connsiteX5" fmla="*/ 1243062 w 1753592"/>
              <a:gd name="connsiteY5" fmla="*/ 765795 h 1021060"/>
              <a:gd name="connsiteX6" fmla="*/ 25400 w 1753592"/>
              <a:gd name="connsiteY6" fmla="*/ 765795 h 1021060"/>
              <a:gd name="connsiteX7" fmla="*/ 0 w 1753592"/>
              <a:gd name="connsiteY7" fmla="*/ 115565 h 1021060"/>
              <a:gd name="connsiteX0" fmla="*/ 0 w 1753592"/>
              <a:gd name="connsiteY0" fmla="*/ 115565 h 1021060"/>
              <a:gd name="connsiteX1" fmla="*/ 1243062 w 1753592"/>
              <a:gd name="connsiteY1" fmla="*/ 255265 h 1021060"/>
              <a:gd name="connsiteX2" fmla="*/ 1243062 w 1753592"/>
              <a:gd name="connsiteY2" fmla="*/ 0 h 1021060"/>
              <a:gd name="connsiteX3" fmla="*/ 1753592 w 1753592"/>
              <a:gd name="connsiteY3" fmla="*/ 510530 h 1021060"/>
              <a:gd name="connsiteX4" fmla="*/ 1243062 w 1753592"/>
              <a:gd name="connsiteY4" fmla="*/ 1021060 h 1021060"/>
              <a:gd name="connsiteX5" fmla="*/ 1243062 w 1753592"/>
              <a:gd name="connsiteY5" fmla="*/ 765795 h 1021060"/>
              <a:gd name="connsiteX6" fmla="*/ 19050 w 1753592"/>
              <a:gd name="connsiteY6" fmla="*/ 892795 h 1021060"/>
              <a:gd name="connsiteX7" fmla="*/ 0 w 1753592"/>
              <a:gd name="connsiteY7" fmla="*/ 115565 h 1021060"/>
              <a:gd name="connsiteX0" fmla="*/ 0 w 1747242"/>
              <a:gd name="connsiteY0" fmla="*/ 115565 h 1021060"/>
              <a:gd name="connsiteX1" fmla="*/ 1236712 w 1747242"/>
              <a:gd name="connsiteY1" fmla="*/ 255265 h 1021060"/>
              <a:gd name="connsiteX2" fmla="*/ 1236712 w 1747242"/>
              <a:gd name="connsiteY2" fmla="*/ 0 h 1021060"/>
              <a:gd name="connsiteX3" fmla="*/ 1747242 w 1747242"/>
              <a:gd name="connsiteY3" fmla="*/ 510530 h 1021060"/>
              <a:gd name="connsiteX4" fmla="*/ 1236712 w 1747242"/>
              <a:gd name="connsiteY4" fmla="*/ 1021060 h 1021060"/>
              <a:gd name="connsiteX5" fmla="*/ 1236712 w 1747242"/>
              <a:gd name="connsiteY5" fmla="*/ 765795 h 1021060"/>
              <a:gd name="connsiteX6" fmla="*/ 12700 w 1747242"/>
              <a:gd name="connsiteY6" fmla="*/ 892795 h 1021060"/>
              <a:gd name="connsiteX7" fmla="*/ 0 w 1747242"/>
              <a:gd name="connsiteY7" fmla="*/ 115565 h 1021060"/>
              <a:gd name="connsiteX0" fmla="*/ 0 w 1747242"/>
              <a:gd name="connsiteY0" fmla="*/ 109215 h 1021060"/>
              <a:gd name="connsiteX1" fmla="*/ 1236712 w 1747242"/>
              <a:gd name="connsiteY1" fmla="*/ 255265 h 1021060"/>
              <a:gd name="connsiteX2" fmla="*/ 1236712 w 1747242"/>
              <a:gd name="connsiteY2" fmla="*/ 0 h 1021060"/>
              <a:gd name="connsiteX3" fmla="*/ 1747242 w 1747242"/>
              <a:gd name="connsiteY3" fmla="*/ 510530 h 1021060"/>
              <a:gd name="connsiteX4" fmla="*/ 1236712 w 1747242"/>
              <a:gd name="connsiteY4" fmla="*/ 1021060 h 1021060"/>
              <a:gd name="connsiteX5" fmla="*/ 1236712 w 1747242"/>
              <a:gd name="connsiteY5" fmla="*/ 765795 h 1021060"/>
              <a:gd name="connsiteX6" fmla="*/ 12700 w 1747242"/>
              <a:gd name="connsiteY6" fmla="*/ 892795 h 1021060"/>
              <a:gd name="connsiteX7" fmla="*/ 0 w 1747242"/>
              <a:gd name="connsiteY7" fmla="*/ 109215 h 1021060"/>
              <a:gd name="connsiteX0" fmla="*/ 6350 w 1753592"/>
              <a:gd name="connsiteY0" fmla="*/ 109215 h 1021060"/>
              <a:gd name="connsiteX1" fmla="*/ 1243062 w 1753592"/>
              <a:gd name="connsiteY1" fmla="*/ 255265 h 1021060"/>
              <a:gd name="connsiteX2" fmla="*/ 1243062 w 1753592"/>
              <a:gd name="connsiteY2" fmla="*/ 0 h 1021060"/>
              <a:gd name="connsiteX3" fmla="*/ 1753592 w 1753592"/>
              <a:gd name="connsiteY3" fmla="*/ 510530 h 1021060"/>
              <a:gd name="connsiteX4" fmla="*/ 1243062 w 1753592"/>
              <a:gd name="connsiteY4" fmla="*/ 1021060 h 1021060"/>
              <a:gd name="connsiteX5" fmla="*/ 1243062 w 1753592"/>
              <a:gd name="connsiteY5" fmla="*/ 765795 h 1021060"/>
              <a:gd name="connsiteX6" fmla="*/ 0 w 1753592"/>
              <a:gd name="connsiteY6" fmla="*/ 924545 h 1021060"/>
              <a:gd name="connsiteX7" fmla="*/ 6350 w 1753592"/>
              <a:gd name="connsiteY7" fmla="*/ 109215 h 1021060"/>
              <a:gd name="connsiteX0" fmla="*/ 137 w 1747379"/>
              <a:gd name="connsiteY0" fmla="*/ 109215 h 1021060"/>
              <a:gd name="connsiteX1" fmla="*/ 1236849 w 1747379"/>
              <a:gd name="connsiteY1" fmla="*/ 255265 h 1021060"/>
              <a:gd name="connsiteX2" fmla="*/ 1236849 w 1747379"/>
              <a:gd name="connsiteY2" fmla="*/ 0 h 1021060"/>
              <a:gd name="connsiteX3" fmla="*/ 1747379 w 1747379"/>
              <a:gd name="connsiteY3" fmla="*/ 510530 h 1021060"/>
              <a:gd name="connsiteX4" fmla="*/ 1236849 w 1747379"/>
              <a:gd name="connsiteY4" fmla="*/ 1021060 h 1021060"/>
              <a:gd name="connsiteX5" fmla="*/ 1236849 w 1747379"/>
              <a:gd name="connsiteY5" fmla="*/ 765795 h 1021060"/>
              <a:gd name="connsiteX6" fmla="*/ 19187 w 1747379"/>
              <a:gd name="connsiteY6" fmla="*/ 924545 h 1021060"/>
              <a:gd name="connsiteX7" fmla="*/ 137 w 1747379"/>
              <a:gd name="connsiteY7" fmla="*/ 109215 h 1021060"/>
              <a:gd name="connsiteX0" fmla="*/ 183 w 1747425"/>
              <a:gd name="connsiteY0" fmla="*/ 109215 h 1021060"/>
              <a:gd name="connsiteX1" fmla="*/ 1236895 w 1747425"/>
              <a:gd name="connsiteY1" fmla="*/ 255265 h 1021060"/>
              <a:gd name="connsiteX2" fmla="*/ 1236895 w 1747425"/>
              <a:gd name="connsiteY2" fmla="*/ 0 h 1021060"/>
              <a:gd name="connsiteX3" fmla="*/ 1747425 w 1747425"/>
              <a:gd name="connsiteY3" fmla="*/ 510530 h 1021060"/>
              <a:gd name="connsiteX4" fmla="*/ 1236895 w 1747425"/>
              <a:gd name="connsiteY4" fmla="*/ 1021060 h 1021060"/>
              <a:gd name="connsiteX5" fmla="*/ 1236895 w 1747425"/>
              <a:gd name="connsiteY5" fmla="*/ 765795 h 1021060"/>
              <a:gd name="connsiteX6" fmla="*/ 12883 w 1747425"/>
              <a:gd name="connsiteY6" fmla="*/ 924545 h 1021060"/>
              <a:gd name="connsiteX7" fmla="*/ 183 w 1747425"/>
              <a:gd name="connsiteY7" fmla="*/ 109215 h 1021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47425" h="1021060">
                <a:moveTo>
                  <a:pt x="183" y="109215"/>
                </a:moveTo>
                <a:lnTo>
                  <a:pt x="1236895" y="255265"/>
                </a:lnTo>
                <a:lnTo>
                  <a:pt x="1236895" y="0"/>
                </a:lnTo>
                <a:lnTo>
                  <a:pt x="1747425" y="510530"/>
                </a:lnTo>
                <a:lnTo>
                  <a:pt x="1236895" y="1021060"/>
                </a:lnTo>
                <a:lnTo>
                  <a:pt x="1236895" y="765795"/>
                </a:lnTo>
                <a:lnTo>
                  <a:pt x="12883" y="924545"/>
                </a:lnTo>
                <a:cubicBezTo>
                  <a:pt x="15000" y="652768"/>
                  <a:pt x="-1934" y="380992"/>
                  <a:pt x="183" y="109215"/>
                </a:cubicBez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E7BA17"/>
              </a:gs>
            </a:gsLst>
            <a:lin ang="108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Right" fov="5700000">
              <a:rot lat="20731345" lon="20161968" rev="1230245"/>
            </a:camera>
            <a:lightRig rig="soft" dir="t"/>
          </a:scene3d>
          <a:sp3d extrusionH="438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ysClr val="windowText" lastClr="000000"/>
              </a:solidFill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06438" y="3395663"/>
            <a:ext cx="1397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2" charset="-122"/>
                <a:ea typeface="微软雅黑" pitchFamily="2" charset="-122"/>
              </a:rPr>
              <a:t>诉诸最高权威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19363" y="3656013"/>
            <a:ext cx="14398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2" charset="-122"/>
                <a:ea typeface="微软雅黑" pitchFamily="2" charset="-122"/>
              </a:rPr>
              <a:t>避免对抗性谈判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349750" y="3811588"/>
            <a:ext cx="13684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2" charset="-122"/>
                <a:ea typeface="微软雅黑" pitchFamily="2" charset="-122"/>
              </a:rPr>
              <a:t>永远不要折中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227763" y="3527425"/>
            <a:ext cx="15843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2" charset="-122"/>
                <a:ea typeface="微软雅黑" pitchFamily="2" charset="-122"/>
              </a:rPr>
              <a:t>一定要索取回报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53" grpId="0"/>
      <p:bldP spid="53" grpId="1"/>
      <p:bldP spid="2" grpId="0"/>
      <p:bldP spid="3" grpId="0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471488" y="844550"/>
            <a:ext cx="6958012" cy="655638"/>
            <a:chOff x="471485" y="843961"/>
            <a:chExt cx="6958035" cy="656213"/>
          </a:xfrm>
        </p:grpSpPr>
        <p:grpSp>
          <p:nvGrpSpPr>
            <p:cNvPr id="50205" name="组合 11"/>
            <p:cNvGrpSpPr>
              <a:grpSpLocks/>
            </p:cNvGrpSpPr>
            <p:nvPr/>
          </p:nvGrpSpPr>
          <p:grpSpPr bwMode="auto">
            <a:xfrm>
              <a:off x="471485" y="843961"/>
              <a:ext cx="6958035" cy="642942"/>
              <a:chOff x="571472" y="857232"/>
              <a:chExt cx="6958035" cy="642942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571472" y="857232"/>
                <a:ext cx="6958035" cy="643501"/>
              </a:xfrm>
              <a:prstGeom prst="rect">
                <a:avLst/>
              </a:prstGeom>
              <a:solidFill>
                <a:schemeClr val="accent3">
                  <a:lumMod val="75000"/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36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 rot="5400000">
                <a:off x="2347631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rot="5400000">
                <a:off x="5062265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206" name="TextBox 9"/>
            <p:cNvSpPr txBox="1">
              <a:spLocks noChangeArrowheads="1"/>
            </p:cNvSpPr>
            <p:nvPr/>
          </p:nvSpPr>
          <p:spPr bwMode="auto">
            <a:xfrm>
              <a:off x="471485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开场策略</a:t>
              </a:r>
            </a:p>
          </p:txBody>
        </p:sp>
        <p:sp>
          <p:nvSpPr>
            <p:cNvPr id="50207" name="TextBox 10"/>
            <p:cNvSpPr txBox="1">
              <a:spLocks noChangeArrowheads="1"/>
            </p:cNvSpPr>
            <p:nvPr/>
          </p:nvSpPr>
          <p:spPr bwMode="auto">
            <a:xfrm>
              <a:off x="2828939" y="91539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磋商策略</a:t>
              </a:r>
            </a:p>
          </p:txBody>
        </p:sp>
        <p:sp>
          <p:nvSpPr>
            <p:cNvPr id="50208" name="TextBox 11"/>
            <p:cNvSpPr txBox="1">
              <a:spLocks noChangeArrowheads="1"/>
            </p:cNvSpPr>
            <p:nvPr/>
          </p:nvSpPr>
          <p:spPr bwMode="auto">
            <a:xfrm>
              <a:off x="5329269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谈判各阶段策略运用</a:t>
            </a:r>
          </a:p>
        </p:txBody>
      </p:sp>
      <p:sp>
        <p:nvSpPr>
          <p:cNvPr id="6" name="矩形 5"/>
          <p:cNvSpPr/>
          <p:nvPr/>
        </p:nvSpPr>
        <p:spPr>
          <a:xfrm>
            <a:off x="500063" y="857250"/>
            <a:ext cx="2033587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17466" y="142852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44763" y="885825"/>
            <a:ext cx="2713037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7285038" y="214313"/>
            <a:ext cx="2181225" cy="647700"/>
            <a:chOff x="7285426" y="214290"/>
            <a:chExt cx="2180504" cy="647699"/>
          </a:xfrm>
        </p:grpSpPr>
        <p:sp>
          <p:nvSpPr>
            <p:cNvPr id="17" name="矩形 16"/>
            <p:cNvSpPr/>
            <p:nvPr/>
          </p:nvSpPr>
          <p:spPr>
            <a:xfrm>
              <a:off x="7429840" y="214290"/>
              <a:ext cx="1713933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204" name="TextBox 17"/>
            <p:cNvSpPr txBox="1">
              <a:spLocks noChangeArrowheads="1"/>
            </p:cNvSpPr>
            <p:nvPr/>
          </p:nvSpPr>
          <p:spPr bwMode="auto">
            <a:xfrm>
              <a:off x="7285426" y="274151"/>
              <a:ext cx="2180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终场策略</a:t>
              </a:r>
            </a:p>
          </p:txBody>
        </p:sp>
      </p:grpSp>
      <p:sp>
        <p:nvSpPr>
          <p:cNvPr id="50183" name="灯片编号占位符 5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6083831-8146-4BCC-8E62-DF074FEEB85E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19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5349875" y="915988"/>
            <a:ext cx="2000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rPr>
              <a:t>终场策略</a:t>
            </a:r>
          </a:p>
        </p:txBody>
      </p: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400050" y="1700213"/>
            <a:ext cx="2451100" cy="1512887"/>
            <a:chOff x="400052" y="1700808"/>
            <a:chExt cx="2450652" cy="1512168"/>
          </a:xfrm>
        </p:grpSpPr>
        <p:pic>
          <p:nvPicPr>
            <p:cNvPr id="20" name="Picture 11" descr="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0052" y="1700808"/>
              <a:ext cx="2428431" cy="151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0202" name="TextBox 1"/>
            <p:cNvSpPr txBox="1">
              <a:spLocks noChangeArrowheads="1"/>
            </p:cNvSpPr>
            <p:nvPr/>
          </p:nvSpPr>
          <p:spPr bwMode="auto">
            <a:xfrm>
              <a:off x="1063089" y="2067839"/>
              <a:ext cx="178761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白脸</a:t>
              </a:r>
              <a:endParaRPr lang="en-US" altLang="zh-CN" sz="2400" b="1">
                <a:latin typeface="微软雅黑" pitchFamily="2" charset="-122"/>
                <a:ea typeface="微软雅黑" pitchFamily="2" charset="-122"/>
              </a:endParaRPr>
            </a:p>
            <a:p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黑脸</a:t>
              </a: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2738438" y="1700213"/>
            <a:ext cx="2428875" cy="1512887"/>
            <a:chOff x="2737644" y="1700808"/>
            <a:chExt cx="2428887" cy="1512168"/>
          </a:xfrm>
        </p:grpSpPr>
        <p:pic>
          <p:nvPicPr>
            <p:cNvPr id="22" name="Picture 11" descr="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37644" y="1700808"/>
              <a:ext cx="2428887" cy="151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0200" name="TextBox 2"/>
            <p:cNvSpPr txBox="1">
              <a:spLocks noChangeArrowheads="1"/>
            </p:cNvSpPr>
            <p:nvPr/>
          </p:nvSpPr>
          <p:spPr bwMode="auto">
            <a:xfrm>
              <a:off x="3563888" y="2067840"/>
              <a:ext cx="93610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蚕食策略</a:t>
              </a: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5064125" y="1727200"/>
            <a:ext cx="2428875" cy="1512888"/>
            <a:chOff x="5063506" y="1727255"/>
            <a:chExt cx="2428887" cy="1512168"/>
          </a:xfrm>
        </p:grpSpPr>
        <p:pic>
          <p:nvPicPr>
            <p:cNvPr id="23" name="Picture 11" descr="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63506" y="1727255"/>
              <a:ext cx="2428887" cy="151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0198" name="TextBox 26"/>
            <p:cNvSpPr txBox="1">
              <a:spLocks noChangeArrowheads="1"/>
            </p:cNvSpPr>
            <p:nvPr/>
          </p:nvSpPr>
          <p:spPr bwMode="auto">
            <a:xfrm>
              <a:off x="5704302" y="2067840"/>
              <a:ext cx="108012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让步模式</a:t>
              </a: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403225" y="3644900"/>
            <a:ext cx="2428875" cy="1512888"/>
            <a:chOff x="403480" y="3645024"/>
            <a:chExt cx="2428887" cy="1512168"/>
          </a:xfrm>
        </p:grpSpPr>
        <p:pic>
          <p:nvPicPr>
            <p:cNvPr id="24" name="Picture 11" descr="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480" y="3645024"/>
              <a:ext cx="2428887" cy="151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0196" name="TextBox 27"/>
            <p:cNvSpPr txBox="1">
              <a:spLocks noChangeArrowheads="1"/>
            </p:cNvSpPr>
            <p:nvPr/>
          </p:nvSpPr>
          <p:spPr bwMode="auto">
            <a:xfrm>
              <a:off x="1111734" y="4033399"/>
              <a:ext cx="932412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收回报价</a:t>
              </a:r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2817813" y="3644900"/>
            <a:ext cx="2428875" cy="1512888"/>
            <a:chOff x="2817619" y="3645024"/>
            <a:chExt cx="2428887" cy="1512168"/>
          </a:xfrm>
        </p:grpSpPr>
        <p:pic>
          <p:nvPicPr>
            <p:cNvPr id="25" name="Picture 11" descr="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17619" y="3645024"/>
              <a:ext cx="2428887" cy="151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0194" name="TextBox 28"/>
            <p:cNvSpPr txBox="1">
              <a:spLocks noChangeArrowheads="1"/>
            </p:cNvSpPr>
            <p:nvPr/>
          </p:nvSpPr>
          <p:spPr bwMode="auto">
            <a:xfrm>
              <a:off x="3563888" y="4049386"/>
              <a:ext cx="93610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欣然接受</a:t>
              </a:r>
            </a:p>
          </p:txBody>
        </p: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5167313" y="3638550"/>
            <a:ext cx="2428875" cy="1512888"/>
            <a:chOff x="5166531" y="3638975"/>
            <a:chExt cx="2428887" cy="1512168"/>
          </a:xfrm>
        </p:grpSpPr>
        <p:pic>
          <p:nvPicPr>
            <p:cNvPr id="26" name="Picture 11" descr="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66531" y="3638975"/>
              <a:ext cx="2428887" cy="151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0192" name="TextBox 29"/>
            <p:cNvSpPr txBox="1">
              <a:spLocks noChangeArrowheads="1"/>
            </p:cNvSpPr>
            <p:nvPr/>
          </p:nvSpPr>
          <p:spPr bwMode="auto">
            <a:xfrm>
              <a:off x="5822227" y="4049386"/>
              <a:ext cx="84427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起草协议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3" presetClass="entr" presetSubtype="3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3" presetClass="entr" presetSubtype="3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3" presetClass="entr" presetSubtype="3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23" presetClass="entr" presetSubtype="3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3" presetClass="entr" presetSubtype="3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53" grpId="0"/>
      <p:bldP spid="5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831850" y="5448300"/>
            <a:ext cx="69548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谈判地点与议程安排</a:t>
            </a:r>
          </a:p>
        </p:txBody>
      </p:sp>
      <p:sp>
        <p:nvSpPr>
          <p:cNvPr id="23" name="椭圆 22"/>
          <p:cNvSpPr/>
          <p:nvPr/>
        </p:nvSpPr>
        <p:spPr>
          <a:xfrm>
            <a:off x="4226150" y="3071810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31850" y="1773238"/>
            <a:ext cx="6929438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谈判目标与谈判底线</a:t>
            </a:r>
          </a:p>
        </p:txBody>
      </p:sp>
      <p:sp>
        <p:nvSpPr>
          <p:cNvPr id="18" name="矩形 17"/>
          <p:cNvSpPr/>
          <p:nvPr/>
        </p:nvSpPr>
        <p:spPr>
          <a:xfrm>
            <a:off x="857250" y="2636838"/>
            <a:ext cx="6954838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双方背景与优劣分析</a:t>
            </a:r>
          </a:p>
        </p:txBody>
      </p:sp>
      <p:sp>
        <p:nvSpPr>
          <p:cNvPr id="19" name="矩形 18"/>
          <p:cNvSpPr/>
          <p:nvPr/>
        </p:nvSpPr>
        <p:spPr>
          <a:xfrm>
            <a:off x="857250" y="3536950"/>
            <a:ext cx="69548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谈判各阶段策略运用</a:t>
            </a:r>
          </a:p>
        </p:txBody>
      </p:sp>
      <p:sp>
        <p:nvSpPr>
          <p:cNvPr id="20" name="矩形 19"/>
          <p:cNvSpPr/>
          <p:nvPr/>
        </p:nvSpPr>
        <p:spPr>
          <a:xfrm>
            <a:off x="842963" y="44434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紧急预案与法律资料</a:t>
            </a:r>
          </a:p>
        </p:txBody>
      </p:sp>
      <p:sp>
        <p:nvSpPr>
          <p:cNvPr id="16" name="矩形 15"/>
          <p:cNvSpPr/>
          <p:nvPr/>
        </p:nvSpPr>
        <p:spPr>
          <a:xfrm>
            <a:off x="831850" y="901700"/>
            <a:ext cx="69294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谈判主题与团队介绍</a:t>
            </a:r>
          </a:p>
        </p:txBody>
      </p:sp>
      <p:sp>
        <p:nvSpPr>
          <p:cNvPr id="10" name="椭圆 9"/>
          <p:cNvSpPr/>
          <p:nvPr/>
        </p:nvSpPr>
        <p:spPr>
          <a:xfrm>
            <a:off x="4214810" y="3071810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214810" y="3071810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214810" y="3071810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214810" y="3071810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214810" y="3071810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214810" y="3071810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400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800" b="1">
                <a:latin typeface="微软雅黑" pitchFamily="2" charset="-122"/>
                <a:ea typeface="微软雅黑" pitchFamily="2" charset="-122"/>
              </a:rPr>
              <a:t>目录</a:t>
            </a:r>
          </a:p>
        </p:txBody>
      </p:sp>
      <p:sp>
        <p:nvSpPr>
          <p:cNvPr id="16401" name="灯片编号占位符 20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9FD8F5B-22C8-4430-B0F2-44299B7DAB92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2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6531E-6 L -0.40538 -0.3302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00" y="-16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59259E-6 L -0.42118 -0.20463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59" y="-1023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59259E-6 L -0.40538 -0.0787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78" y="-393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59259E-6 L -0.40538 0.05787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78" y="289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59259E-6 L -0.41337 0.1838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77" y="919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59259E-6 L -0.41458 0.33102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29" y="1655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7" grpId="0" animBg="1"/>
      <p:bldP spid="18" grpId="0" animBg="1"/>
      <p:bldP spid="18" grpId="1" animBg="1"/>
      <p:bldP spid="19" grpId="0" animBg="1"/>
      <p:bldP spid="19" grpId="1" animBg="1"/>
      <p:bldP spid="20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831850" y="5448300"/>
            <a:ext cx="69548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谈判地点与议程安排</a:t>
            </a:r>
          </a:p>
        </p:txBody>
      </p:sp>
      <p:sp>
        <p:nvSpPr>
          <p:cNvPr id="24" name="矩形 23"/>
          <p:cNvSpPr/>
          <p:nvPr/>
        </p:nvSpPr>
        <p:spPr>
          <a:xfrm>
            <a:off x="842963" y="44434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紧急预案与法律资料</a:t>
            </a:r>
          </a:p>
        </p:txBody>
      </p:sp>
      <p:sp>
        <p:nvSpPr>
          <p:cNvPr id="23" name="矩形 22"/>
          <p:cNvSpPr/>
          <p:nvPr/>
        </p:nvSpPr>
        <p:spPr>
          <a:xfrm>
            <a:off x="857250" y="3536950"/>
            <a:ext cx="69548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谈判各阶段策略运用</a:t>
            </a:r>
          </a:p>
        </p:txBody>
      </p:sp>
      <p:sp>
        <p:nvSpPr>
          <p:cNvPr id="22" name="矩形 21"/>
          <p:cNvSpPr/>
          <p:nvPr/>
        </p:nvSpPr>
        <p:spPr>
          <a:xfrm>
            <a:off x="857250" y="2636838"/>
            <a:ext cx="6954838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双方背景与优劣分析</a:t>
            </a:r>
          </a:p>
        </p:txBody>
      </p:sp>
      <p:sp>
        <p:nvSpPr>
          <p:cNvPr id="21" name="矩形 20"/>
          <p:cNvSpPr/>
          <p:nvPr/>
        </p:nvSpPr>
        <p:spPr>
          <a:xfrm>
            <a:off x="831850" y="1773238"/>
            <a:ext cx="6929438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谈判目标与谈判底线</a:t>
            </a:r>
          </a:p>
        </p:txBody>
      </p:sp>
      <p:sp>
        <p:nvSpPr>
          <p:cNvPr id="25" name="矩形 24"/>
          <p:cNvSpPr/>
          <p:nvPr/>
        </p:nvSpPr>
        <p:spPr>
          <a:xfrm>
            <a:off x="831850" y="901700"/>
            <a:ext cx="69294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谈判主题与团队介绍</a:t>
            </a:r>
          </a:p>
        </p:txBody>
      </p:sp>
      <p:sp>
        <p:nvSpPr>
          <p:cNvPr id="10" name="椭圆 9"/>
          <p:cNvSpPr/>
          <p:nvPr/>
        </p:nvSpPr>
        <p:spPr>
          <a:xfrm>
            <a:off x="438937" y="4443445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38937" y="3471898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38937" y="2565474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72650" y="1701378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00034" y="785794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236" name="灯片编号占位符 1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828D178-CB11-4048-82EE-214032B3A852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20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27" name="椭圆 26"/>
          <p:cNvSpPr/>
          <p:nvPr/>
        </p:nvSpPr>
        <p:spPr>
          <a:xfrm>
            <a:off x="438937" y="5333791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1018 L -0.00677 0.5176 " pathEditMode="relative" rAng="0" ptsTypes="AA">
                                      <p:cBhvr>
                                        <p:cTn id="22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38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96296E-6 L -0.00035 0.3831 " pathEditMode="relative" rAng="0" ptsTypes="AA">
                                      <p:cBhvr>
                                        <p:cTn id="29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91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0046 L -1.38889E-6 0.2581 " pathEditMode="relative" rAng="0" ptsTypes="AA">
                                      <p:cBhvr>
                                        <p:cTn id="3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287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2.5E-6 0.12592 " pathEditMode="relative" rAng="0" ptsTypes="AA">
                                      <p:cBhvr>
                                        <p:cTn id="43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9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0.02014 L -1.38889E-6 -0.14561 " pathEditMode="relative" rAng="0" ptsTypes="AA">
                                      <p:cBhvr>
                                        <p:cTn id="50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273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0.01574 L -0.03177 -0.64074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7" y="-3125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07407E-6 L -0.05903 -0.62524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1" y="-3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4" grpId="0" animBg="1"/>
      <p:bldP spid="23" grpId="0" animBg="1"/>
      <p:bldP spid="22" grpId="0" animBg="1"/>
      <p:bldP spid="21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71488" y="844550"/>
            <a:ext cx="6958012" cy="655638"/>
            <a:chOff x="471485" y="843961"/>
            <a:chExt cx="6958035" cy="656213"/>
          </a:xfrm>
        </p:grpSpPr>
        <p:grpSp>
          <p:nvGrpSpPr>
            <p:cNvPr id="54293" name="组合 11"/>
            <p:cNvGrpSpPr>
              <a:grpSpLocks/>
            </p:cNvGrpSpPr>
            <p:nvPr/>
          </p:nvGrpSpPr>
          <p:grpSpPr bwMode="auto">
            <a:xfrm>
              <a:off x="471485" y="843961"/>
              <a:ext cx="6958035" cy="642942"/>
              <a:chOff x="571472" y="857232"/>
              <a:chExt cx="6958035" cy="642942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71472" y="857232"/>
                <a:ext cx="6958035" cy="643501"/>
              </a:xfrm>
              <a:prstGeom prst="rect">
                <a:avLst/>
              </a:prstGeom>
              <a:solidFill>
                <a:schemeClr val="accent3">
                  <a:lumMod val="75000"/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36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rot="5400000">
                <a:off x="2347631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>
                <a:off x="5062265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294" name="TextBox 7"/>
            <p:cNvSpPr txBox="1">
              <a:spLocks noChangeArrowheads="1"/>
            </p:cNvSpPr>
            <p:nvPr/>
          </p:nvSpPr>
          <p:spPr bwMode="auto">
            <a:xfrm>
              <a:off x="471485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紧急预案</a:t>
              </a:r>
            </a:p>
          </p:txBody>
        </p:sp>
        <p:sp>
          <p:nvSpPr>
            <p:cNvPr id="54295" name="TextBox 8"/>
            <p:cNvSpPr txBox="1">
              <a:spLocks noChangeArrowheads="1"/>
            </p:cNvSpPr>
            <p:nvPr/>
          </p:nvSpPr>
          <p:spPr bwMode="auto">
            <a:xfrm>
              <a:off x="2828939" y="91539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法律资料</a:t>
              </a:r>
            </a:p>
          </p:txBody>
        </p:sp>
        <p:sp>
          <p:nvSpPr>
            <p:cNvPr id="54296" name="TextBox 9"/>
            <p:cNvSpPr txBox="1">
              <a:spLocks noChangeArrowheads="1"/>
            </p:cNvSpPr>
            <p:nvPr/>
          </p:nvSpPr>
          <p:spPr bwMode="auto">
            <a:xfrm>
              <a:off x="5329269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紧急预案与法律资料</a:t>
            </a:r>
          </a:p>
        </p:txBody>
      </p:sp>
      <p:sp>
        <p:nvSpPr>
          <p:cNvPr id="15" name="矩形 14"/>
          <p:cNvSpPr/>
          <p:nvPr/>
        </p:nvSpPr>
        <p:spPr>
          <a:xfrm>
            <a:off x="2549525" y="857250"/>
            <a:ext cx="4879975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7429500" y="214313"/>
            <a:ext cx="1714500" cy="647700"/>
            <a:chOff x="7500958" y="260350"/>
            <a:chExt cx="1643042" cy="647699"/>
          </a:xfrm>
        </p:grpSpPr>
        <p:sp>
          <p:nvSpPr>
            <p:cNvPr id="17" name="矩形 16"/>
            <p:cNvSpPr/>
            <p:nvPr/>
          </p:nvSpPr>
          <p:spPr>
            <a:xfrm>
              <a:off x="7500958" y="260350"/>
              <a:ext cx="1643042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292" name="TextBox 17"/>
            <p:cNvSpPr txBox="1">
              <a:spLocks noChangeArrowheads="1"/>
            </p:cNvSpPr>
            <p:nvPr/>
          </p:nvSpPr>
          <p:spPr bwMode="auto">
            <a:xfrm>
              <a:off x="7572396" y="285728"/>
              <a:ext cx="15716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紧急预案</a:t>
              </a:r>
            </a:p>
          </p:txBody>
        </p:sp>
      </p:grpSp>
      <p:sp>
        <p:nvSpPr>
          <p:cNvPr id="54277" name="灯片编号占位符 1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6E1A371-42F8-474E-A9FD-7B26B0C430B5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21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19" name="椭圆 18"/>
          <p:cNvSpPr/>
          <p:nvPr/>
        </p:nvSpPr>
        <p:spPr>
          <a:xfrm>
            <a:off x="71406" y="142852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30"/>
          <p:cNvGrpSpPr>
            <a:grpSpLocks/>
          </p:cNvGrpSpPr>
          <p:nvPr/>
        </p:nvGrpSpPr>
        <p:grpSpPr bwMode="auto">
          <a:xfrm>
            <a:off x="1282700" y="2127250"/>
            <a:ext cx="2700338" cy="1000125"/>
            <a:chOff x="971550" y="4572008"/>
            <a:chExt cx="2700306" cy="1000132"/>
          </a:xfrm>
        </p:grpSpPr>
        <p:sp>
          <p:nvSpPr>
            <p:cNvPr id="54288" name="Text Box 7"/>
            <p:cNvSpPr txBox="1">
              <a:spLocks noChangeArrowheads="1"/>
            </p:cNvSpPr>
            <p:nvPr/>
          </p:nvSpPr>
          <p:spPr bwMode="auto">
            <a:xfrm>
              <a:off x="1214414" y="4572008"/>
              <a:ext cx="245744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400" b="1">
                  <a:solidFill>
                    <a:srgbClr val="CC0000"/>
                  </a:solidFill>
                  <a:ea typeface="黑体" pitchFamily="2" charset="-122"/>
                </a:rPr>
                <a:t>参与控股</a:t>
              </a:r>
            </a:p>
          </p:txBody>
        </p:sp>
        <p:sp>
          <p:nvSpPr>
            <p:cNvPr id="54289" name="Rectangle 15"/>
            <p:cNvSpPr>
              <a:spLocks noChangeArrowheads="1"/>
            </p:cNvSpPr>
            <p:nvPr/>
          </p:nvSpPr>
          <p:spPr bwMode="auto">
            <a:xfrm>
              <a:off x="1116013" y="5314964"/>
              <a:ext cx="2527293" cy="144463"/>
            </a:xfrm>
            <a:prstGeom prst="rect">
              <a:avLst/>
            </a:prstGeom>
            <a:solidFill>
              <a:srgbClr val="00305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290" name="Oval 18"/>
            <p:cNvSpPr>
              <a:spLocks noChangeArrowheads="1"/>
            </p:cNvSpPr>
            <p:nvPr/>
          </p:nvSpPr>
          <p:spPr bwMode="auto">
            <a:xfrm>
              <a:off x="971550" y="5211777"/>
              <a:ext cx="360363" cy="360363"/>
            </a:xfrm>
            <a:prstGeom prst="ellipse">
              <a:avLst/>
            </a:prstGeom>
            <a:solidFill>
              <a:srgbClr val="003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25" name="组合 31"/>
          <p:cNvGrpSpPr>
            <a:grpSpLocks/>
          </p:cNvGrpSpPr>
          <p:nvPr/>
        </p:nvGrpSpPr>
        <p:grpSpPr bwMode="auto">
          <a:xfrm>
            <a:off x="3038475" y="3127375"/>
            <a:ext cx="3387725" cy="973138"/>
            <a:chOff x="2327275" y="2928934"/>
            <a:chExt cx="3387733" cy="973142"/>
          </a:xfrm>
        </p:grpSpPr>
        <p:sp>
          <p:nvSpPr>
            <p:cNvPr id="54285" name="Text Box 8"/>
            <p:cNvSpPr txBox="1">
              <a:spLocks noChangeArrowheads="1"/>
            </p:cNvSpPr>
            <p:nvPr/>
          </p:nvSpPr>
          <p:spPr bwMode="auto">
            <a:xfrm>
              <a:off x="2517776" y="2928934"/>
              <a:ext cx="319723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400" b="1">
                  <a:solidFill>
                    <a:srgbClr val="CC0000"/>
                  </a:solidFill>
                  <a:ea typeface="黑体" pitchFamily="2" charset="-122"/>
                </a:rPr>
                <a:t>管理财务</a:t>
              </a:r>
            </a:p>
          </p:txBody>
        </p:sp>
        <p:sp>
          <p:nvSpPr>
            <p:cNvPr id="54286" name="Rectangle 16"/>
            <p:cNvSpPr>
              <a:spLocks noChangeArrowheads="1"/>
            </p:cNvSpPr>
            <p:nvPr/>
          </p:nvSpPr>
          <p:spPr bwMode="auto">
            <a:xfrm>
              <a:off x="2447924" y="3644900"/>
              <a:ext cx="2409828" cy="144463"/>
            </a:xfrm>
            <a:prstGeom prst="rect">
              <a:avLst/>
            </a:prstGeom>
            <a:solidFill>
              <a:srgbClr val="CC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287" name="Oval 19"/>
            <p:cNvSpPr>
              <a:spLocks noChangeArrowheads="1"/>
            </p:cNvSpPr>
            <p:nvPr/>
          </p:nvSpPr>
          <p:spPr bwMode="auto">
            <a:xfrm>
              <a:off x="2327275" y="3541713"/>
              <a:ext cx="371372" cy="360363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29" name="组合 32"/>
          <p:cNvGrpSpPr>
            <a:grpSpLocks/>
          </p:cNvGrpSpPr>
          <p:nvPr/>
        </p:nvGrpSpPr>
        <p:grpSpPr bwMode="auto">
          <a:xfrm>
            <a:off x="4572000" y="4056063"/>
            <a:ext cx="3563938" cy="1000125"/>
            <a:chOff x="4384683" y="4857760"/>
            <a:chExt cx="3563161" cy="1000132"/>
          </a:xfrm>
        </p:grpSpPr>
        <p:sp>
          <p:nvSpPr>
            <p:cNvPr id="54282" name="Text Box 9"/>
            <p:cNvSpPr txBox="1">
              <a:spLocks noChangeArrowheads="1"/>
            </p:cNvSpPr>
            <p:nvPr/>
          </p:nvSpPr>
          <p:spPr bwMode="auto">
            <a:xfrm>
              <a:off x="4690302" y="4857760"/>
              <a:ext cx="325754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400" b="1">
                  <a:solidFill>
                    <a:srgbClr val="CC0000"/>
                  </a:solidFill>
                  <a:ea typeface="黑体" pitchFamily="2" charset="-122"/>
                </a:rPr>
                <a:t>削减投资</a:t>
              </a:r>
            </a:p>
          </p:txBody>
        </p:sp>
        <p:sp>
          <p:nvSpPr>
            <p:cNvPr id="54283" name="Rectangle 17"/>
            <p:cNvSpPr>
              <a:spLocks noChangeArrowheads="1"/>
            </p:cNvSpPr>
            <p:nvPr/>
          </p:nvSpPr>
          <p:spPr bwMode="auto">
            <a:xfrm>
              <a:off x="4481521" y="5600716"/>
              <a:ext cx="2876561" cy="144463"/>
            </a:xfrm>
            <a:prstGeom prst="rect">
              <a:avLst/>
            </a:prstGeom>
            <a:solidFill>
              <a:srgbClr val="8663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284" name="Oval 20"/>
            <p:cNvSpPr>
              <a:spLocks noChangeArrowheads="1"/>
            </p:cNvSpPr>
            <p:nvPr/>
          </p:nvSpPr>
          <p:spPr bwMode="auto">
            <a:xfrm>
              <a:off x="4384683" y="5497529"/>
              <a:ext cx="360363" cy="360363"/>
            </a:xfrm>
            <a:prstGeom prst="ellipse">
              <a:avLst/>
            </a:prstGeom>
            <a:solidFill>
              <a:srgbClr val="8663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3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1" name="组合 13"/>
          <p:cNvGrpSpPr>
            <a:grpSpLocks/>
          </p:cNvGrpSpPr>
          <p:nvPr/>
        </p:nvGrpSpPr>
        <p:grpSpPr bwMode="auto">
          <a:xfrm>
            <a:off x="471488" y="844550"/>
            <a:ext cx="6958012" cy="655638"/>
            <a:chOff x="471485" y="843961"/>
            <a:chExt cx="6958035" cy="656213"/>
          </a:xfrm>
        </p:grpSpPr>
        <p:grpSp>
          <p:nvGrpSpPr>
            <p:cNvPr id="56341" name="组合 11"/>
            <p:cNvGrpSpPr>
              <a:grpSpLocks/>
            </p:cNvGrpSpPr>
            <p:nvPr/>
          </p:nvGrpSpPr>
          <p:grpSpPr bwMode="auto">
            <a:xfrm>
              <a:off x="471485" y="843961"/>
              <a:ext cx="6958035" cy="642942"/>
              <a:chOff x="571472" y="857232"/>
              <a:chExt cx="6958035" cy="642942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71472" y="857232"/>
                <a:ext cx="6958035" cy="643501"/>
              </a:xfrm>
              <a:prstGeom prst="rect">
                <a:avLst/>
              </a:prstGeom>
              <a:solidFill>
                <a:schemeClr val="accent3">
                  <a:lumMod val="75000"/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36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rot="5400000">
                <a:off x="2347631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>
                <a:off x="5062265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342" name="TextBox 7"/>
            <p:cNvSpPr txBox="1">
              <a:spLocks noChangeArrowheads="1"/>
            </p:cNvSpPr>
            <p:nvPr/>
          </p:nvSpPr>
          <p:spPr bwMode="auto">
            <a:xfrm>
              <a:off x="471485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紧急预案</a:t>
              </a:r>
            </a:p>
          </p:txBody>
        </p:sp>
        <p:sp>
          <p:nvSpPr>
            <p:cNvPr id="56343" name="TextBox 8"/>
            <p:cNvSpPr txBox="1">
              <a:spLocks noChangeArrowheads="1"/>
            </p:cNvSpPr>
            <p:nvPr/>
          </p:nvSpPr>
          <p:spPr bwMode="auto">
            <a:xfrm>
              <a:off x="2828939" y="91539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法律资料</a:t>
              </a:r>
            </a:p>
          </p:txBody>
        </p:sp>
        <p:sp>
          <p:nvSpPr>
            <p:cNvPr id="56344" name="TextBox 9"/>
            <p:cNvSpPr txBox="1">
              <a:spLocks noChangeArrowheads="1"/>
            </p:cNvSpPr>
            <p:nvPr/>
          </p:nvSpPr>
          <p:spPr bwMode="auto">
            <a:xfrm>
              <a:off x="5329269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紧急预案与法律资料</a:t>
            </a:r>
          </a:p>
        </p:txBody>
      </p:sp>
      <p:sp>
        <p:nvSpPr>
          <p:cNvPr id="15" name="矩形 14"/>
          <p:cNvSpPr/>
          <p:nvPr/>
        </p:nvSpPr>
        <p:spPr>
          <a:xfrm>
            <a:off x="2549525" y="857250"/>
            <a:ext cx="4879975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56324" name="组合 19"/>
          <p:cNvGrpSpPr>
            <a:grpSpLocks/>
          </p:cNvGrpSpPr>
          <p:nvPr/>
        </p:nvGrpSpPr>
        <p:grpSpPr bwMode="auto">
          <a:xfrm>
            <a:off x="7429500" y="214313"/>
            <a:ext cx="1714500" cy="647700"/>
            <a:chOff x="7500958" y="260350"/>
            <a:chExt cx="1643042" cy="647699"/>
          </a:xfrm>
        </p:grpSpPr>
        <p:sp>
          <p:nvSpPr>
            <p:cNvPr id="17" name="矩形 16"/>
            <p:cNvSpPr/>
            <p:nvPr/>
          </p:nvSpPr>
          <p:spPr>
            <a:xfrm>
              <a:off x="7500958" y="260350"/>
              <a:ext cx="1643042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340" name="TextBox 17"/>
            <p:cNvSpPr txBox="1">
              <a:spLocks noChangeArrowheads="1"/>
            </p:cNvSpPr>
            <p:nvPr/>
          </p:nvSpPr>
          <p:spPr bwMode="auto">
            <a:xfrm>
              <a:off x="7572396" y="285728"/>
              <a:ext cx="15716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紧急预案</a:t>
              </a:r>
            </a:p>
          </p:txBody>
        </p:sp>
      </p:grpSp>
      <p:sp>
        <p:nvSpPr>
          <p:cNvPr id="56325" name="灯片编号占位符 1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D56D059-E7F6-43BB-96FD-C07A118999AD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22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19" name="椭圆 18"/>
          <p:cNvSpPr/>
          <p:nvPr/>
        </p:nvSpPr>
        <p:spPr>
          <a:xfrm>
            <a:off x="71406" y="142852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3038475" y="3128963"/>
            <a:ext cx="3387725" cy="973137"/>
            <a:chOff x="2327275" y="2928934"/>
            <a:chExt cx="3387733" cy="973142"/>
          </a:xfrm>
        </p:grpSpPr>
        <p:sp>
          <p:nvSpPr>
            <p:cNvPr id="56336" name="Text Box 8"/>
            <p:cNvSpPr txBox="1">
              <a:spLocks noChangeArrowheads="1"/>
            </p:cNvSpPr>
            <p:nvPr/>
          </p:nvSpPr>
          <p:spPr bwMode="auto">
            <a:xfrm>
              <a:off x="2517776" y="2928934"/>
              <a:ext cx="319723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400" b="1">
                  <a:solidFill>
                    <a:srgbClr val="CC0000"/>
                  </a:solidFill>
                  <a:ea typeface="黑体" pitchFamily="2" charset="-122"/>
                </a:rPr>
                <a:t>管理财务</a:t>
              </a:r>
            </a:p>
          </p:txBody>
        </p:sp>
        <p:sp>
          <p:nvSpPr>
            <p:cNvPr id="56337" name="Rectangle 16"/>
            <p:cNvSpPr>
              <a:spLocks noChangeArrowheads="1"/>
            </p:cNvSpPr>
            <p:nvPr/>
          </p:nvSpPr>
          <p:spPr bwMode="auto">
            <a:xfrm>
              <a:off x="2447924" y="3644900"/>
              <a:ext cx="2409828" cy="144463"/>
            </a:xfrm>
            <a:prstGeom prst="rect">
              <a:avLst/>
            </a:prstGeom>
            <a:solidFill>
              <a:srgbClr val="CC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6338" name="Oval 19"/>
            <p:cNvSpPr>
              <a:spLocks noChangeArrowheads="1"/>
            </p:cNvSpPr>
            <p:nvPr/>
          </p:nvSpPr>
          <p:spPr bwMode="auto">
            <a:xfrm>
              <a:off x="2327275" y="3541713"/>
              <a:ext cx="371372" cy="360363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4572000" y="4087813"/>
            <a:ext cx="3514725" cy="969962"/>
            <a:chOff x="4384683" y="4888650"/>
            <a:chExt cx="3514744" cy="969242"/>
          </a:xfrm>
        </p:grpSpPr>
        <p:sp>
          <p:nvSpPr>
            <p:cNvPr id="56333" name="Text Box 9"/>
            <p:cNvSpPr txBox="1">
              <a:spLocks noChangeArrowheads="1"/>
            </p:cNvSpPr>
            <p:nvPr/>
          </p:nvSpPr>
          <p:spPr bwMode="auto">
            <a:xfrm>
              <a:off x="4641885" y="4888650"/>
              <a:ext cx="325754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400" b="1">
                  <a:solidFill>
                    <a:srgbClr val="CC0000"/>
                  </a:solidFill>
                  <a:ea typeface="黑体" pitchFamily="2" charset="-122"/>
                </a:rPr>
                <a:t>削减投资</a:t>
              </a:r>
            </a:p>
          </p:txBody>
        </p:sp>
        <p:sp>
          <p:nvSpPr>
            <p:cNvPr id="56334" name="Rectangle 17"/>
            <p:cNvSpPr>
              <a:spLocks noChangeArrowheads="1"/>
            </p:cNvSpPr>
            <p:nvPr/>
          </p:nvSpPr>
          <p:spPr bwMode="auto">
            <a:xfrm>
              <a:off x="4481521" y="5600716"/>
              <a:ext cx="2876561" cy="144463"/>
            </a:xfrm>
            <a:prstGeom prst="rect">
              <a:avLst/>
            </a:prstGeom>
            <a:solidFill>
              <a:srgbClr val="8663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6335" name="Oval 20"/>
            <p:cNvSpPr>
              <a:spLocks noChangeArrowheads="1"/>
            </p:cNvSpPr>
            <p:nvPr/>
          </p:nvSpPr>
          <p:spPr bwMode="auto">
            <a:xfrm>
              <a:off x="4384683" y="5497529"/>
              <a:ext cx="360363" cy="360363"/>
            </a:xfrm>
            <a:prstGeom prst="ellipse">
              <a:avLst/>
            </a:prstGeom>
            <a:solidFill>
              <a:srgbClr val="8663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56329" name="Group 17"/>
          <p:cNvGrpSpPr>
            <a:grpSpLocks/>
          </p:cNvGrpSpPr>
          <p:nvPr/>
        </p:nvGrpSpPr>
        <p:grpSpPr bwMode="auto">
          <a:xfrm>
            <a:off x="1281113" y="2127250"/>
            <a:ext cx="2700337" cy="1096963"/>
            <a:chOff x="0" y="0"/>
            <a:chExt cx="2700306" cy="867809"/>
          </a:xfrm>
        </p:grpSpPr>
        <p:sp>
          <p:nvSpPr>
            <p:cNvPr id="56330" name="Text Box 7"/>
            <p:cNvSpPr txBox="1">
              <a:spLocks noChangeArrowheads="1"/>
            </p:cNvSpPr>
            <p:nvPr/>
          </p:nvSpPr>
          <p:spPr bwMode="auto">
            <a:xfrm>
              <a:off x="242864" y="0"/>
              <a:ext cx="2457442" cy="609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400" b="1">
                  <a:solidFill>
                    <a:srgbClr val="CC0000"/>
                  </a:solidFill>
                  <a:ea typeface="黑体" pitchFamily="2" charset="-122"/>
                </a:rPr>
                <a:t>参与控股</a:t>
              </a:r>
            </a:p>
          </p:txBody>
        </p:sp>
        <p:sp>
          <p:nvSpPr>
            <p:cNvPr id="56331" name="Rectangle 15"/>
            <p:cNvSpPr>
              <a:spLocks noChangeArrowheads="1"/>
            </p:cNvSpPr>
            <p:nvPr/>
          </p:nvSpPr>
          <p:spPr bwMode="auto">
            <a:xfrm>
              <a:off x="144463" y="587226"/>
              <a:ext cx="2527293" cy="144463"/>
            </a:xfrm>
            <a:prstGeom prst="rect">
              <a:avLst/>
            </a:prstGeom>
            <a:solidFill>
              <a:srgbClr val="00305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6332" name="Oval 18"/>
            <p:cNvSpPr>
              <a:spLocks noChangeArrowheads="1"/>
            </p:cNvSpPr>
            <p:nvPr/>
          </p:nvSpPr>
          <p:spPr bwMode="auto">
            <a:xfrm>
              <a:off x="0" y="507446"/>
              <a:ext cx="360363" cy="360363"/>
            </a:xfrm>
            <a:prstGeom prst="ellipse">
              <a:avLst/>
            </a:prstGeom>
            <a:solidFill>
              <a:srgbClr val="003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1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71676E-6 L -0.32292 2.71676E-6 " pathEditMode="relative" ptsTypes="AA">
                                      <p:cBhvr>
                                        <p:cTn id="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6 -2.42775E-6 L -0.41737 -2.42775E-6 " pathEditMode="relative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69" name="组合 13"/>
          <p:cNvGrpSpPr>
            <a:grpSpLocks/>
          </p:cNvGrpSpPr>
          <p:nvPr/>
        </p:nvGrpSpPr>
        <p:grpSpPr bwMode="auto">
          <a:xfrm>
            <a:off x="471488" y="844550"/>
            <a:ext cx="6958012" cy="655638"/>
            <a:chOff x="471485" y="843961"/>
            <a:chExt cx="6958035" cy="656213"/>
          </a:xfrm>
        </p:grpSpPr>
        <p:grpSp>
          <p:nvGrpSpPr>
            <p:cNvPr id="58383" name="组合 11"/>
            <p:cNvGrpSpPr>
              <a:grpSpLocks/>
            </p:cNvGrpSpPr>
            <p:nvPr/>
          </p:nvGrpSpPr>
          <p:grpSpPr bwMode="auto">
            <a:xfrm>
              <a:off x="471485" y="843961"/>
              <a:ext cx="6958035" cy="642942"/>
              <a:chOff x="571472" y="857232"/>
              <a:chExt cx="6958035" cy="642942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71472" y="857232"/>
                <a:ext cx="6958035" cy="643501"/>
              </a:xfrm>
              <a:prstGeom prst="rect">
                <a:avLst/>
              </a:prstGeom>
              <a:solidFill>
                <a:schemeClr val="accent3">
                  <a:lumMod val="75000"/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36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rot="5400000">
                <a:off x="2347631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>
                <a:off x="5062265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384" name="TextBox 7"/>
            <p:cNvSpPr txBox="1">
              <a:spLocks noChangeArrowheads="1"/>
            </p:cNvSpPr>
            <p:nvPr/>
          </p:nvSpPr>
          <p:spPr bwMode="auto">
            <a:xfrm>
              <a:off x="471485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紧急预案</a:t>
              </a:r>
            </a:p>
          </p:txBody>
        </p:sp>
        <p:sp>
          <p:nvSpPr>
            <p:cNvPr id="58385" name="TextBox 8"/>
            <p:cNvSpPr txBox="1">
              <a:spLocks noChangeArrowheads="1"/>
            </p:cNvSpPr>
            <p:nvPr/>
          </p:nvSpPr>
          <p:spPr bwMode="auto">
            <a:xfrm>
              <a:off x="2828939" y="91539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法律资料</a:t>
              </a:r>
            </a:p>
          </p:txBody>
        </p:sp>
        <p:sp>
          <p:nvSpPr>
            <p:cNvPr id="58386" name="TextBox 9"/>
            <p:cNvSpPr txBox="1">
              <a:spLocks noChangeArrowheads="1"/>
            </p:cNvSpPr>
            <p:nvPr/>
          </p:nvSpPr>
          <p:spPr bwMode="auto">
            <a:xfrm>
              <a:off x="5329269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紧急预案与法律资料</a:t>
            </a:r>
          </a:p>
        </p:txBody>
      </p:sp>
      <p:sp>
        <p:nvSpPr>
          <p:cNvPr id="15" name="矩形 14"/>
          <p:cNvSpPr/>
          <p:nvPr/>
        </p:nvSpPr>
        <p:spPr>
          <a:xfrm>
            <a:off x="2549525" y="857250"/>
            <a:ext cx="4879975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58372" name="组合 19"/>
          <p:cNvGrpSpPr>
            <a:grpSpLocks/>
          </p:cNvGrpSpPr>
          <p:nvPr/>
        </p:nvGrpSpPr>
        <p:grpSpPr bwMode="auto">
          <a:xfrm>
            <a:off x="7429500" y="214313"/>
            <a:ext cx="1714500" cy="647700"/>
            <a:chOff x="7500958" y="260350"/>
            <a:chExt cx="1643042" cy="647699"/>
          </a:xfrm>
        </p:grpSpPr>
        <p:sp>
          <p:nvSpPr>
            <p:cNvPr id="17" name="矩形 16"/>
            <p:cNvSpPr/>
            <p:nvPr/>
          </p:nvSpPr>
          <p:spPr>
            <a:xfrm>
              <a:off x="7500958" y="260350"/>
              <a:ext cx="1643042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382" name="TextBox 17"/>
            <p:cNvSpPr txBox="1">
              <a:spLocks noChangeArrowheads="1"/>
            </p:cNvSpPr>
            <p:nvPr/>
          </p:nvSpPr>
          <p:spPr bwMode="auto">
            <a:xfrm>
              <a:off x="7572396" y="285728"/>
              <a:ext cx="15716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紧急预案</a:t>
              </a:r>
            </a:p>
          </p:txBody>
        </p:sp>
      </p:grpSp>
      <p:sp>
        <p:nvSpPr>
          <p:cNvPr id="58373" name="灯片编号占位符 1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372B58B-F75B-4037-A681-2C0AD2A2BE7C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23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19" name="椭圆 18"/>
          <p:cNvSpPr/>
          <p:nvPr/>
        </p:nvSpPr>
        <p:spPr>
          <a:xfrm>
            <a:off x="71406" y="142852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8375" name="组合 20"/>
          <p:cNvGrpSpPr>
            <a:grpSpLocks/>
          </p:cNvGrpSpPr>
          <p:nvPr/>
        </p:nvGrpSpPr>
        <p:grpSpPr bwMode="auto">
          <a:xfrm>
            <a:off x="1281113" y="2127250"/>
            <a:ext cx="2700337" cy="1000125"/>
            <a:chOff x="971550" y="4572008"/>
            <a:chExt cx="2700306" cy="1000132"/>
          </a:xfrm>
        </p:grpSpPr>
        <p:sp>
          <p:nvSpPr>
            <p:cNvPr id="58378" name="Text Box 7"/>
            <p:cNvSpPr txBox="1">
              <a:spLocks noChangeArrowheads="1"/>
            </p:cNvSpPr>
            <p:nvPr/>
          </p:nvSpPr>
          <p:spPr bwMode="auto">
            <a:xfrm>
              <a:off x="1214414" y="4572008"/>
              <a:ext cx="245744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400" b="1">
                  <a:solidFill>
                    <a:srgbClr val="CC0000"/>
                  </a:solidFill>
                  <a:ea typeface="黑体" pitchFamily="2" charset="-122"/>
                </a:rPr>
                <a:t>参与控股</a:t>
              </a:r>
            </a:p>
          </p:txBody>
        </p:sp>
        <p:sp>
          <p:nvSpPr>
            <p:cNvPr id="58379" name="Rectangle 15"/>
            <p:cNvSpPr>
              <a:spLocks noChangeArrowheads="1"/>
            </p:cNvSpPr>
            <p:nvPr/>
          </p:nvSpPr>
          <p:spPr bwMode="auto">
            <a:xfrm>
              <a:off x="1116013" y="5314964"/>
              <a:ext cx="2527293" cy="144463"/>
            </a:xfrm>
            <a:prstGeom prst="rect">
              <a:avLst/>
            </a:prstGeom>
            <a:solidFill>
              <a:srgbClr val="00305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8380" name="Oval 18"/>
            <p:cNvSpPr>
              <a:spLocks noChangeArrowheads="1"/>
            </p:cNvSpPr>
            <p:nvPr/>
          </p:nvSpPr>
          <p:spPr bwMode="auto">
            <a:xfrm>
              <a:off x="971550" y="5211777"/>
              <a:ext cx="360363" cy="360363"/>
            </a:xfrm>
            <a:prstGeom prst="ellipse">
              <a:avLst/>
            </a:prstGeom>
            <a:solidFill>
              <a:srgbClr val="003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1</a:t>
              </a:r>
            </a:p>
          </p:txBody>
        </p:sp>
      </p:grpSp>
      <p:cxnSp>
        <p:nvCxnSpPr>
          <p:cNvPr id="25" name="直接连接符 24"/>
          <p:cNvCxnSpPr/>
          <p:nvPr/>
        </p:nvCxnSpPr>
        <p:spPr>
          <a:xfrm rot="5400000">
            <a:off x="1188244" y="4060032"/>
            <a:ext cx="5667375" cy="1587"/>
          </a:xfrm>
          <a:prstGeom prst="line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4427538" y="1773238"/>
            <a:ext cx="43211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400">
                <a:latin typeface="微软雅黑" pitchFamily="2" charset="-122"/>
                <a:ea typeface="微软雅黑" pitchFamily="2" charset="-122"/>
              </a:rPr>
              <a:t>“白脸”据理力争，运用</a:t>
            </a:r>
            <a:r>
              <a:rPr kumimoji="1" lang="zh-CN" altLang="en-US" sz="2400" b="1">
                <a:solidFill>
                  <a:srgbClr val="FFC000"/>
                </a:solidFill>
                <a:latin typeface="微软雅黑" pitchFamily="2" charset="-122"/>
                <a:ea typeface="微软雅黑" pitchFamily="2" charset="-122"/>
              </a:rPr>
              <a:t>诉诸最高权威策略</a:t>
            </a:r>
            <a:r>
              <a:rPr kumimoji="1" lang="zh-CN" altLang="en-US" sz="2400">
                <a:latin typeface="微软雅黑" pitchFamily="2" charset="-122"/>
                <a:ea typeface="微软雅黑" pitchFamily="2" charset="-122"/>
              </a:rPr>
              <a:t>，“红脸”再以暗示的方式揭露对方的权限策略；或就对方所报股份进行谈判，运用让步策略，可以</a:t>
            </a:r>
            <a:r>
              <a:rPr kumimoji="1" lang="zh-CN" altLang="en-US" sz="2400" b="1">
                <a:solidFill>
                  <a:srgbClr val="FFC000"/>
                </a:solidFill>
                <a:latin typeface="微软雅黑" pitchFamily="2" charset="-122"/>
                <a:ea typeface="微软雅黑" pitchFamily="2" charset="-122"/>
              </a:rPr>
              <a:t>适时放弃保险计入成本</a:t>
            </a:r>
            <a:r>
              <a:rPr kumimoji="1" lang="zh-CN" altLang="en-US" sz="2400">
                <a:latin typeface="微软雅黑" pitchFamily="2" charset="-122"/>
                <a:ea typeface="微软雅黑" pitchFamily="2" charset="-122"/>
              </a:rPr>
              <a:t>，并在适当时候甚至可以许诺对方我方可以提供比较可观的</a:t>
            </a:r>
            <a:r>
              <a:rPr kumimoji="1" lang="zh-CN" altLang="en-US" sz="2400" b="1">
                <a:solidFill>
                  <a:srgbClr val="FFC000"/>
                </a:solidFill>
                <a:latin typeface="微软雅黑" pitchFamily="2" charset="-122"/>
                <a:ea typeface="微软雅黑" pitchFamily="2" charset="-122"/>
              </a:rPr>
              <a:t>利润额度</a:t>
            </a:r>
            <a:r>
              <a:rPr kumimoji="1" lang="zh-CN" altLang="en-US" sz="2400">
                <a:latin typeface="微软雅黑" pitchFamily="2" charset="-122"/>
                <a:ea typeface="微软雅黑" pitchFamily="2" charset="-122"/>
              </a:rPr>
              <a:t>。</a:t>
            </a:r>
            <a:endParaRPr kumimoji="1" lang="en-US" altLang="zh-CN" sz="2400">
              <a:latin typeface="微软雅黑" pitchFamily="2" charset="-122"/>
              <a:ea typeface="微软雅黑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7" name="组合 13"/>
          <p:cNvGrpSpPr>
            <a:grpSpLocks/>
          </p:cNvGrpSpPr>
          <p:nvPr/>
        </p:nvGrpSpPr>
        <p:grpSpPr bwMode="auto">
          <a:xfrm>
            <a:off x="471488" y="844550"/>
            <a:ext cx="6958012" cy="655638"/>
            <a:chOff x="471485" y="843961"/>
            <a:chExt cx="6958035" cy="656213"/>
          </a:xfrm>
        </p:grpSpPr>
        <p:grpSp>
          <p:nvGrpSpPr>
            <p:cNvPr id="60437" name="组合 11"/>
            <p:cNvGrpSpPr>
              <a:grpSpLocks/>
            </p:cNvGrpSpPr>
            <p:nvPr/>
          </p:nvGrpSpPr>
          <p:grpSpPr bwMode="auto">
            <a:xfrm>
              <a:off x="471485" y="843961"/>
              <a:ext cx="6958035" cy="642942"/>
              <a:chOff x="571472" y="857232"/>
              <a:chExt cx="6958035" cy="642942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71472" y="857232"/>
                <a:ext cx="6958035" cy="643501"/>
              </a:xfrm>
              <a:prstGeom prst="rect">
                <a:avLst/>
              </a:prstGeom>
              <a:solidFill>
                <a:schemeClr val="accent3">
                  <a:lumMod val="75000"/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36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rot="5400000">
                <a:off x="2347631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>
                <a:off x="5062265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438" name="TextBox 7"/>
            <p:cNvSpPr txBox="1">
              <a:spLocks noChangeArrowheads="1"/>
            </p:cNvSpPr>
            <p:nvPr/>
          </p:nvSpPr>
          <p:spPr bwMode="auto">
            <a:xfrm>
              <a:off x="471485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紧急预案</a:t>
              </a:r>
            </a:p>
          </p:txBody>
        </p:sp>
        <p:sp>
          <p:nvSpPr>
            <p:cNvPr id="60439" name="TextBox 8"/>
            <p:cNvSpPr txBox="1">
              <a:spLocks noChangeArrowheads="1"/>
            </p:cNvSpPr>
            <p:nvPr/>
          </p:nvSpPr>
          <p:spPr bwMode="auto">
            <a:xfrm>
              <a:off x="2828939" y="91539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法律资料</a:t>
              </a:r>
            </a:p>
          </p:txBody>
        </p:sp>
        <p:sp>
          <p:nvSpPr>
            <p:cNvPr id="60440" name="TextBox 9"/>
            <p:cNvSpPr txBox="1">
              <a:spLocks noChangeArrowheads="1"/>
            </p:cNvSpPr>
            <p:nvPr/>
          </p:nvSpPr>
          <p:spPr bwMode="auto">
            <a:xfrm>
              <a:off x="5329269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紧急预案与法律资料</a:t>
            </a:r>
          </a:p>
        </p:txBody>
      </p:sp>
      <p:sp>
        <p:nvSpPr>
          <p:cNvPr id="15" name="矩形 14"/>
          <p:cNvSpPr/>
          <p:nvPr/>
        </p:nvSpPr>
        <p:spPr>
          <a:xfrm>
            <a:off x="2549525" y="857250"/>
            <a:ext cx="4879975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60420" name="组合 19"/>
          <p:cNvGrpSpPr>
            <a:grpSpLocks/>
          </p:cNvGrpSpPr>
          <p:nvPr/>
        </p:nvGrpSpPr>
        <p:grpSpPr bwMode="auto">
          <a:xfrm>
            <a:off x="7429500" y="214313"/>
            <a:ext cx="1714500" cy="647700"/>
            <a:chOff x="7500958" y="260350"/>
            <a:chExt cx="1643042" cy="647699"/>
          </a:xfrm>
        </p:grpSpPr>
        <p:sp>
          <p:nvSpPr>
            <p:cNvPr id="17" name="矩形 16"/>
            <p:cNvSpPr/>
            <p:nvPr/>
          </p:nvSpPr>
          <p:spPr>
            <a:xfrm>
              <a:off x="7500958" y="260350"/>
              <a:ext cx="1643042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436" name="TextBox 17"/>
            <p:cNvSpPr txBox="1">
              <a:spLocks noChangeArrowheads="1"/>
            </p:cNvSpPr>
            <p:nvPr/>
          </p:nvSpPr>
          <p:spPr bwMode="auto">
            <a:xfrm>
              <a:off x="7572396" y="285728"/>
              <a:ext cx="15716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紧急预案</a:t>
              </a:r>
            </a:p>
          </p:txBody>
        </p:sp>
      </p:grpSp>
      <p:sp>
        <p:nvSpPr>
          <p:cNvPr id="60421" name="灯片编号占位符 1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FEB56F7-C672-4413-894F-911A6A94C665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24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19" name="椭圆 18"/>
          <p:cNvSpPr/>
          <p:nvPr/>
        </p:nvSpPr>
        <p:spPr>
          <a:xfrm>
            <a:off x="71406" y="142852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30"/>
          <p:cNvGrpSpPr>
            <a:grpSpLocks/>
          </p:cNvGrpSpPr>
          <p:nvPr/>
        </p:nvGrpSpPr>
        <p:grpSpPr bwMode="auto">
          <a:xfrm>
            <a:off x="1281113" y="2127250"/>
            <a:ext cx="2700337" cy="1000125"/>
            <a:chOff x="971550" y="4572008"/>
            <a:chExt cx="2700306" cy="1000132"/>
          </a:xfrm>
        </p:grpSpPr>
        <p:sp>
          <p:nvSpPr>
            <p:cNvPr id="60432" name="Text Box 7"/>
            <p:cNvSpPr txBox="1">
              <a:spLocks noChangeArrowheads="1"/>
            </p:cNvSpPr>
            <p:nvPr/>
          </p:nvSpPr>
          <p:spPr bwMode="auto">
            <a:xfrm>
              <a:off x="1214414" y="4572008"/>
              <a:ext cx="245744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400" b="1">
                  <a:solidFill>
                    <a:srgbClr val="CC0000"/>
                  </a:solidFill>
                  <a:ea typeface="黑体" pitchFamily="2" charset="-122"/>
                </a:rPr>
                <a:t>参与控股</a:t>
              </a:r>
            </a:p>
          </p:txBody>
        </p:sp>
        <p:sp>
          <p:nvSpPr>
            <p:cNvPr id="60433" name="Rectangle 15"/>
            <p:cNvSpPr>
              <a:spLocks noChangeArrowheads="1"/>
            </p:cNvSpPr>
            <p:nvPr/>
          </p:nvSpPr>
          <p:spPr bwMode="auto">
            <a:xfrm>
              <a:off x="1116013" y="5314964"/>
              <a:ext cx="2527293" cy="144463"/>
            </a:xfrm>
            <a:prstGeom prst="rect">
              <a:avLst/>
            </a:prstGeom>
            <a:solidFill>
              <a:srgbClr val="00305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0434" name="Oval 18"/>
            <p:cNvSpPr>
              <a:spLocks noChangeArrowheads="1"/>
            </p:cNvSpPr>
            <p:nvPr/>
          </p:nvSpPr>
          <p:spPr bwMode="auto">
            <a:xfrm>
              <a:off x="971550" y="5211777"/>
              <a:ext cx="360363" cy="360363"/>
            </a:xfrm>
            <a:prstGeom prst="ellipse">
              <a:avLst/>
            </a:prstGeom>
            <a:solidFill>
              <a:srgbClr val="003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25" name="组合 31"/>
          <p:cNvGrpSpPr>
            <a:grpSpLocks/>
          </p:cNvGrpSpPr>
          <p:nvPr/>
        </p:nvGrpSpPr>
        <p:grpSpPr bwMode="auto">
          <a:xfrm>
            <a:off x="3038475" y="3128963"/>
            <a:ext cx="3387725" cy="973137"/>
            <a:chOff x="2327275" y="2928934"/>
            <a:chExt cx="3387733" cy="973142"/>
          </a:xfrm>
        </p:grpSpPr>
        <p:sp>
          <p:nvSpPr>
            <p:cNvPr id="60429" name="Text Box 8"/>
            <p:cNvSpPr txBox="1">
              <a:spLocks noChangeArrowheads="1"/>
            </p:cNvSpPr>
            <p:nvPr/>
          </p:nvSpPr>
          <p:spPr bwMode="auto">
            <a:xfrm>
              <a:off x="2517776" y="2928934"/>
              <a:ext cx="319723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400" b="1">
                  <a:solidFill>
                    <a:srgbClr val="CC0000"/>
                  </a:solidFill>
                  <a:ea typeface="黑体" pitchFamily="2" charset="-122"/>
                </a:rPr>
                <a:t>管理财务</a:t>
              </a:r>
            </a:p>
          </p:txBody>
        </p:sp>
        <p:sp>
          <p:nvSpPr>
            <p:cNvPr id="60430" name="Rectangle 16"/>
            <p:cNvSpPr>
              <a:spLocks noChangeArrowheads="1"/>
            </p:cNvSpPr>
            <p:nvPr/>
          </p:nvSpPr>
          <p:spPr bwMode="auto">
            <a:xfrm>
              <a:off x="2447924" y="3644900"/>
              <a:ext cx="2409828" cy="144463"/>
            </a:xfrm>
            <a:prstGeom prst="rect">
              <a:avLst/>
            </a:prstGeom>
            <a:solidFill>
              <a:srgbClr val="CC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0431" name="Oval 19"/>
            <p:cNvSpPr>
              <a:spLocks noChangeArrowheads="1"/>
            </p:cNvSpPr>
            <p:nvPr/>
          </p:nvSpPr>
          <p:spPr bwMode="auto">
            <a:xfrm>
              <a:off x="2327275" y="3541713"/>
              <a:ext cx="371372" cy="360363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29" name="组合 32"/>
          <p:cNvGrpSpPr>
            <a:grpSpLocks/>
          </p:cNvGrpSpPr>
          <p:nvPr/>
        </p:nvGrpSpPr>
        <p:grpSpPr bwMode="auto">
          <a:xfrm>
            <a:off x="4572000" y="4043363"/>
            <a:ext cx="3490913" cy="1014412"/>
            <a:chOff x="4384683" y="4844405"/>
            <a:chExt cx="3490489" cy="1013487"/>
          </a:xfrm>
        </p:grpSpPr>
        <p:sp>
          <p:nvSpPr>
            <p:cNvPr id="60426" name="Text Box 9"/>
            <p:cNvSpPr txBox="1">
              <a:spLocks noChangeArrowheads="1"/>
            </p:cNvSpPr>
            <p:nvPr/>
          </p:nvSpPr>
          <p:spPr bwMode="auto">
            <a:xfrm>
              <a:off x="4617630" y="4844405"/>
              <a:ext cx="325754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400" b="1">
                  <a:solidFill>
                    <a:srgbClr val="CC0000"/>
                  </a:solidFill>
                  <a:ea typeface="黑体" pitchFamily="2" charset="-122"/>
                </a:rPr>
                <a:t>削减投资</a:t>
              </a:r>
            </a:p>
          </p:txBody>
        </p:sp>
        <p:sp>
          <p:nvSpPr>
            <p:cNvPr id="60427" name="Rectangle 17"/>
            <p:cNvSpPr>
              <a:spLocks noChangeArrowheads="1"/>
            </p:cNvSpPr>
            <p:nvPr/>
          </p:nvSpPr>
          <p:spPr bwMode="auto">
            <a:xfrm>
              <a:off x="4481521" y="5600716"/>
              <a:ext cx="2876561" cy="144463"/>
            </a:xfrm>
            <a:prstGeom prst="rect">
              <a:avLst/>
            </a:prstGeom>
            <a:solidFill>
              <a:srgbClr val="8663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0428" name="Oval 20"/>
            <p:cNvSpPr>
              <a:spLocks noChangeArrowheads="1"/>
            </p:cNvSpPr>
            <p:nvPr/>
          </p:nvSpPr>
          <p:spPr bwMode="auto">
            <a:xfrm>
              <a:off x="4384683" y="5497529"/>
              <a:ext cx="360363" cy="360363"/>
            </a:xfrm>
            <a:prstGeom prst="ellipse">
              <a:avLst/>
            </a:prstGeom>
            <a:solidFill>
              <a:srgbClr val="8663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3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33526E-6 L -0.33073 4.33526E-6 " pathEditMode="relative" ptsTypes="AA">
                                      <p:cBhvr>
                                        <p:cTn id="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6 -2.42775E-6 L -0.41737 -2.42775E-6 " pathEditMode="relative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33333E-6 L -0.25381 0.00209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91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5" name="组合 13"/>
          <p:cNvGrpSpPr>
            <a:grpSpLocks/>
          </p:cNvGrpSpPr>
          <p:nvPr/>
        </p:nvGrpSpPr>
        <p:grpSpPr bwMode="auto">
          <a:xfrm>
            <a:off x="471488" y="844550"/>
            <a:ext cx="6958012" cy="655638"/>
            <a:chOff x="471485" y="843961"/>
            <a:chExt cx="6958035" cy="656213"/>
          </a:xfrm>
        </p:grpSpPr>
        <p:grpSp>
          <p:nvGrpSpPr>
            <p:cNvPr id="62480" name="组合 11"/>
            <p:cNvGrpSpPr>
              <a:grpSpLocks/>
            </p:cNvGrpSpPr>
            <p:nvPr/>
          </p:nvGrpSpPr>
          <p:grpSpPr bwMode="auto">
            <a:xfrm>
              <a:off x="471485" y="843961"/>
              <a:ext cx="6958035" cy="642942"/>
              <a:chOff x="571472" y="857232"/>
              <a:chExt cx="6958035" cy="642942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71472" y="857232"/>
                <a:ext cx="6958035" cy="643501"/>
              </a:xfrm>
              <a:prstGeom prst="rect">
                <a:avLst/>
              </a:prstGeom>
              <a:solidFill>
                <a:schemeClr val="accent3">
                  <a:lumMod val="75000"/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36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rot="5400000">
                <a:off x="2347631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>
                <a:off x="5062265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481" name="TextBox 7"/>
            <p:cNvSpPr txBox="1">
              <a:spLocks noChangeArrowheads="1"/>
            </p:cNvSpPr>
            <p:nvPr/>
          </p:nvSpPr>
          <p:spPr bwMode="auto">
            <a:xfrm>
              <a:off x="471485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紧急预案</a:t>
              </a:r>
            </a:p>
          </p:txBody>
        </p:sp>
        <p:sp>
          <p:nvSpPr>
            <p:cNvPr id="62482" name="TextBox 8"/>
            <p:cNvSpPr txBox="1">
              <a:spLocks noChangeArrowheads="1"/>
            </p:cNvSpPr>
            <p:nvPr/>
          </p:nvSpPr>
          <p:spPr bwMode="auto">
            <a:xfrm>
              <a:off x="2828939" y="91539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法律资料</a:t>
              </a:r>
            </a:p>
          </p:txBody>
        </p:sp>
        <p:sp>
          <p:nvSpPr>
            <p:cNvPr id="62483" name="TextBox 9"/>
            <p:cNvSpPr txBox="1">
              <a:spLocks noChangeArrowheads="1"/>
            </p:cNvSpPr>
            <p:nvPr/>
          </p:nvSpPr>
          <p:spPr bwMode="auto">
            <a:xfrm>
              <a:off x="5329269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紧急预案与法律资料</a:t>
            </a:r>
          </a:p>
        </p:txBody>
      </p:sp>
      <p:sp>
        <p:nvSpPr>
          <p:cNvPr id="15" name="矩形 14"/>
          <p:cNvSpPr/>
          <p:nvPr/>
        </p:nvSpPr>
        <p:spPr>
          <a:xfrm>
            <a:off x="2543175" y="857250"/>
            <a:ext cx="2706688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62468" name="组合 19"/>
          <p:cNvGrpSpPr>
            <a:grpSpLocks/>
          </p:cNvGrpSpPr>
          <p:nvPr/>
        </p:nvGrpSpPr>
        <p:grpSpPr bwMode="auto">
          <a:xfrm>
            <a:off x="7429500" y="214313"/>
            <a:ext cx="1714500" cy="647700"/>
            <a:chOff x="7500958" y="260350"/>
            <a:chExt cx="1643042" cy="647699"/>
          </a:xfrm>
        </p:grpSpPr>
        <p:sp>
          <p:nvSpPr>
            <p:cNvPr id="17" name="矩形 16"/>
            <p:cNvSpPr/>
            <p:nvPr/>
          </p:nvSpPr>
          <p:spPr>
            <a:xfrm>
              <a:off x="7500958" y="260350"/>
              <a:ext cx="1643042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479" name="TextBox 17"/>
            <p:cNvSpPr txBox="1">
              <a:spLocks noChangeArrowheads="1"/>
            </p:cNvSpPr>
            <p:nvPr/>
          </p:nvSpPr>
          <p:spPr bwMode="auto">
            <a:xfrm>
              <a:off x="7572396" y="285728"/>
              <a:ext cx="15716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紧急预案</a:t>
              </a:r>
            </a:p>
          </p:txBody>
        </p:sp>
      </p:grpSp>
      <p:sp>
        <p:nvSpPr>
          <p:cNvPr id="62469" name="灯片编号占位符 1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50D9406-9A1B-4416-BD8A-63A294A88339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25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19" name="椭圆 18"/>
          <p:cNvSpPr/>
          <p:nvPr/>
        </p:nvSpPr>
        <p:spPr>
          <a:xfrm>
            <a:off x="71406" y="142852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249863" y="836613"/>
            <a:ext cx="2179637" cy="642937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62472" name="组合 31"/>
          <p:cNvGrpSpPr>
            <a:grpSpLocks/>
          </p:cNvGrpSpPr>
          <p:nvPr/>
        </p:nvGrpSpPr>
        <p:grpSpPr bwMode="auto">
          <a:xfrm>
            <a:off x="757238" y="3128963"/>
            <a:ext cx="3387725" cy="973137"/>
            <a:chOff x="2327275" y="2928934"/>
            <a:chExt cx="3387733" cy="973142"/>
          </a:xfrm>
        </p:grpSpPr>
        <p:sp>
          <p:nvSpPr>
            <p:cNvPr id="62475" name="Text Box 8"/>
            <p:cNvSpPr txBox="1">
              <a:spLocks noChangeArrowheads="1"/>
            </p:cNvSpPr>
            <p:nvPr/>
          </p:nvSpPr>
          <p:spPr bwMode="auto">
            <a:xfrm>
              <a:off x="2517776" y="2928934"/>
              <a:ext cx="319723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400" b="1">
                  <a:solidFill>
                    <a:srgbClr val="CC0000"/>
                  </a:solidFill>
                  <a:ea typeface="黑体" pitchFamily="2" charset="-122"/>
                </a:rPr>
                <a:t>管理财务</a:t>
              </a:r>
            </a:p>
          </p:txBody>
        </p:sp>
        <p:sp>
          <p:nvSpPr>
            <p:cNvPr id="62476" name="Rectangle 16"/>
            <p:cNvSpPr>
              <a:spLocks noChangeArrowheads="1"/>
            </p:cNvSpPr>
            <p:nvPr/>
          </p:nvSpPr>
          <p:spPr bwMode="auto">
            <a:xfrm>
              <a:off x="2447924" y="3644900"/>
              <a:ext cx="2409828" cy="144463"/>
            </a:xfrm>
            <a:prstGeom prst="rect">
              <a:avLst/>
            </a:prstGeom>
            <a:solidFill>
              <a:srgbClr val="CC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2477" name="Oval 19"/>
            <p:cNvSpPr>
              <a:spLocks noChangeArrowheads="1"/>
            </p:cNvSpPr>
            <p:nvPr/>
          </p:nvSpPr>
          <p:spPr bwMode="auto">
            <a:xfrm>
              <a:off x="2327275" y="3541713"/>
              <a:ext cx="371372" cy="360363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2</a:t>
              </a:r>
            </a:p>
          </p:txBody>
        </p:sp>
      </p:grpSp>
      <p:cxnSp>
        <p:nvCxnSpPr>
          <p:cNvPr id="26" name="直接连接符 25"/>
          <p:cNvCxnSpPr/>
          <p:nvPr/>
        </p:nvCxnSpPr>
        <p:spPr>
          <a:xfrm rot="5400000">
            <a:off x="450850" y="3690938"/>
            <a:ext cx="5668963" cy="1587"/>
          </a:xfrm>
          <a:prstGeom prst="line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3341688" y="1851025"/>
            <a:ext cx="580231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3200">
                <a:latin typeface="微软雅黑" pitchFamily="2" charset="-122"/>
                <a:ea typeface="微软雅黑" pitchFamily="2" charset="-122"/>
              </a:rPr>
              <a:t>在要求参与对方财务管理的底线上要求，适当给予让步，并趁机要求其</a:t>
            </a:r>
            <a:r>
              <a:rPr kumimoji="1" lang="zh-CN" altLang="en-US" sz="3200" b="1">
                <a:solidFill>
                  <a:srgbClr val="FFC000"/>
                </a:solidFill>
                <a:latin typeface="微软雅黑" pitchFamily="2" charset="-122"/>
                <a:ea typeface="微软雅黑" pitchFamily="2" charset="-122"/>
              </a:rPr>
              <a:t>减少</a:t>
            </a:r>
            <a:r>
              <a:rPr kumimoji="1" lang="en-US" altLang="zh-CN" sz="3200" b="1">
                <a:solidFill>
                  <a:srgbClr val="FFC000"/>
                </a:solidFill>
                <a:latin typeface="微软雅黑" pitchFamily="2" charset="-122"/>
                <a:ea typeface="微软雅黑" pitchFamily="2" charset="-122"/>
              </a:rPr>
              <a:t>2%~3%</a:t>
            </a:r>
            <a:r>
              <a:rPr kumimoji="1" lang="zh-CN" altLang="en-US" sz="3200" b="1">
                <a:solidFill>
                  <a:srgbClr val="FFC000"/>
                </a:solidFill>
                <a:latin typeface="微软雅黑" pitchFamily="2" charset="-122"/>
                <a:ea typeface="微软雅黑" pitchFamily="2" charset="-122"/>
              </a:rPr>
              <a:t>的股份占有率或者</a:t>
            </a:r>
            <a:r>
              <a:rPr kumimoji="1" lang="en-US" altLang="zh-CN" sz="3200" b="1">
                <a:solidFill>
                  <a:srgbClr val="FFC000"/>
                </a:solidFill>
                <a:latin typeface="微软雅黑" pitchFamily="2" charset="-122"/>
                <a:ea typeface="微软雅黑" pitchFamily="2" charset="-122"/>
              </a:rPr>
              <a:t>5%~10%</a:t>
            </a:r>
            <a:r>
              <a:rPr kumimoji="1" lang="zh-CN" altLang="en-US" sz="3200" b="1">
                <a:solidFill>
                  <a:srgbClr val="FFC000"/>
                </a:solidFill>
                <a:latin typeface="微软雅黑" pitchFamily="2" charset="-122"/>
                <a:ea typeface="微软雅黑" pitchFamily="2" charset="-122"/>
              </a:rPr>
              <a:t>的利润额</a:t>
            </a:r>
            <a:r>
              <a:rPr kumimoji="1" lang="zh-CN" altLang="en-US" sz="3200">
                <a:latin typeface="微软雅黑" pitchFamily="2" charset="-122"/>
                <a:ea typeface="微软雅黑" pitchFamily="2" charset="-122"/>
              </a:rPr>
              <a:t>。</a:t>
            </a:r>
            <a:endParaRPr kumimoji="1" lang="zh-CN" altLang="en-US" sz="3200">
              <a:solidFill>
                <a:srgbClr val="C00000"/>
              </a:solidFill>
              <a:latin typeface="微软雅黑" pitchFamily="2" charset="-122"/>
              <a:ea typeface="微软雅黑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3" name="组合 13"/>
          <p:cNvGrpSpPr>
            <a:grpSpLocks/>
          </p:cNvGrpSpPr>
          <p:nvPr/>
        </p:nvGrpSpPr>
        <p:grpSpPr bwMode="auto">
          <a:xfrm>
            <a:off x="471488" y="844550"/>
            <a:ext cx="6958012" cy="655638"/>
            <a:chOff x="471485" y="843961"/>
            <a:chExt cx="6958035" cy="656213"/>
          </a:xfrm>
        </p:grpSpPr>
        <p:grpSp>
          <p:nvGrpSpPr>
            <p:cNvPr id="64534" name="组合 11"/>
            <p:cNvGrpSpPr>
              <a:grpSpLocks/>
            </p:cNvGrpSpPr>
            <p:nvPr/>
          </p:nvGrpSpPr>
          <p:grpSpPr bwMode="auto">
            <a:xfrm>
              <a:off x="471485" y="843961"/>
              <a:ext cx="6958035" cy="642942"/>
              <a:chOff x="571472" y="857232"/>
              <a:chExt cx="6958035" cy="642942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71472" y="857232"/>
                <a:ext cx="6958035" cy="643501"/>
              </a:xfrm>
              <a:prstGeom prst="rect">
                <a:avLst/>
              </a:prstGeom>
              <a:solidFill>
                <a:schemeClr val="accent3">
                  <a:lumMod val="75000"/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36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rot="5400000">
                <a:off x="2347631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>
                <a:off x="5062265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535" name="TextBox 7"/>
            <p:cNvSpPr txBox="1">
              <a:spLocks noChangeArrowheads="1"/>
            </p:cNvSpPr>
            <p:nvPr/>
          </p:nvSpPr>
          <p:spPr bwMode="auto">
            <a:xfrm>
              <a:off x="471485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紧急预案</a:t>
              </a:r>
            </a:p>
          </p:txBody>
        </p:sp>
        <p:sp>
          <p:nvSpPr>
            <p:cNvPr id="64536" name="TextBox 8"/>
            <p:cNvSpPr txBox="1">
              <a:spLocks noChangeArrowheads="1"/>
            </p:cNvSpPr>
            <p:nvPr/>
          </p:nvSpPr>
          <p:spPr bwMode="auto">
            <a:xfrm>
              <a:off x="2828939" y="91539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法律资料</a:t>
              </a:r>
            </a:p>
          </p:txBody>
        </p:sp>
        <p:sp>
          <p:nvSpPr>
            <p:cNvPr id="64537" name="TextBox 9"/>
            <p:cNvSpPr txBox="1">
              <a:spLocks noChangeArrowheads="1"/>
            </p:cNvSpPr>
            <p:nvPr/>
          </p:nvSpPr>
          <p:spPr bwMode="auto">
            <a:xfrm>
              <a:off x="5329269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紧急预案与法律资料</a:t>
            </a:r>
          </a:p>
        </p:txBody>
      </p:sp>
      <p:sp>
        <p:nvSpPr>
          <p:cNvPr id="15" name="矩形 14"/>
          <p:cNvSpPr/>
          <p:nvPr/>
        </p:nvSpPr>
        <p:spPr>
          <a:xfrm>
            <a:off x="2516188" y="785813"/>
            <a:ext cx="2733675" cy="642937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64516" name="组合 19"/>
          <p:cNvGrpSpPr>
            <a:grpSpLocks/>
          </p:cNvGrpSpPr>
          <p:nvPr/>
        </p:nvGrpSpPr>
        <p:grpSpPr bwMode="auto">
          <a:xfrm>
            <a:off x="7429500" y="214313"/>
            <a:ext cx="1714500" cy="647700"/>
            <a:chOff x="7500958" y="260350"/>
            <a:chExt cx="1643042" cy="647699"/>
          </a:xfrm>
        </p:grpSpPr>
        <p:sp>
          <p:nvSpPr>
            <p:cNvPr id="17" name="矩形 16"/>
            <p:cNvSpPr/>
            <p:nvPr/>
          </p:nvSpPr>
          <p:spPr>
            <a:xfrm>
              <a:off x="7500958" y="260350"/>
              <a:ext cx="1643042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533" name="TextBox 17"/>
            <p:cNvSpPr txBox="1">
              <a:spLocks noChangeArrowheads="1"/>
            </p:cNvSpPr>
            <p:nvPr/>
          </p:nvSpPr>
          <p:spPr bwMode="auto">
            <a:xfrm>
              <a:off x="7572396" y="285728"/>
              <a:ext cx="15716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紧急预案</a:t>
              </a:r>
            </a:p>
          </p:txBody>
        </p:sp>
      </p:grpSp>
      <p:sp>
        <p:nvSpPr>
          <p:cNvPr id="64517" name="灯片编号占位符 1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2DAAB1C-FD59-448F-B720-1FD2083F69F6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26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19" name="椭圆 18"/>
          <p:cNvSpPr/>
          <p:nvPr/>
        </p:nvSpPr>
        <p:spPr>
          <a:xfrm>
            <a:off x="71406" y="142852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249863" y="836613"/>
            <a:ext cx="2179637" cy="642937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2" name="组合 30"/>
          <p:cNvGrpSpPr>
            <a:grpSpLocks/>
          </p:cNvGrpSpPr>
          <p:nvPr/>
        </p:nvGrpSpPr>
        <p:grpSpPr bwMode="auto">
          <a:xfrm>
            <a:off x="1281113" y="2127250"/>
            <a:ext cx="2700337" cy="1000125"/>
            <a:chOff x="971550" y="4572008"/>
            <a:chExt cx="2700306" cy="1000132"/>
          </a:xfrm>
        </p:grpSpPr>
        <p:sp>
          <p:nvSpPr>
            <p:cNvPr id="64529" name="Text Box 7"/>
            <p:cNvSpPr txBox="1">
              <a:spLocks noChangeArrowheads="1"/>
            </p:cNvSpPr>
            <p:nvPr/>
          </p:nvSpPr>
          <p:spPr bwMode="auto">
            <a:xfrm>
              <a:off x="1214414" y="4572008"/>
              <a:ext cx="245744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400" b="1">
                  <a:solidFill>
                    <a:srgbClr val="CC0000"/>
                  </a:solidFill>
                  <a:ea typeface="黑体" pitchFamily="2" charset="-122"/>
                </a:rPr>
                <a:t>参与控股</a:t>
              </a:r>
            </a:p>
          </p:txBody>
        </p:sp>
        <p:sp>
          <p:nvSpPr>
            <p:cNvPr id="64530" name="Rectangle 15"/>
            <p:cNvSpPr>
              <a:spLocks noChangeArrowheads="1"/>
            </p:cNvSpPr>
            <p:nvPr/>
          </p:nvSpPr>
          <p:spPr bwMode="auto">
            <a:xfrm>
              <a:off x="1116013" y="5314964"/>
              <a:ext cx="2527293" cy="144463"/>
            </a:xfrm>
            <a:prstGeom prst="rect">
              <a:avLst/>
            </a:prstGeom>
            <a:solidFill>
              <a:srgbClr val="00305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31" name="Oval 18"/>
            <p:cNvSpPr>
              <a:spLocks noChangeArrowheads="1"/>
            </p:cNvSpPr>
            <p:nvPr/>
          </p:nvSpPr>
          <p:spPr bwMode="auto">
            <a:xfrm>
              <a:off x="971550" y="5211777"/>
              <a:ext cx="360363" cy="360363"/>
            </a:xfrm>
            <a:prstGeom prst="ellipse">
              <a:avLst/>
            </a:prstGeom>
            <a:solidFill>
              <a:srgbClr val="003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26" name="组合 31"/>
          <p:cNvGrpSpPr>
            <a:grpSpLocks/>
          </p:cNvGrpSpPr>
          <p:nvPr/>
        </p:nvGrpSpPr>
        <p:grpSpPr bwMode="auto">
          <a:xfrm>
            <a:off x="3038475" y="3128963"/>
            <a:ext cx="3387725" cy="973137"/>
            <a:chOff x="2327275" y="2928934"/>
            <a:chExt cx="3387733" cy="973142"/>
          </a:xfrm>
        </p:grpSpPr>
        <p:sp>
          <p:nvSpPr>
            <p:cNvPr id="64526" name="Text Box 8"/>
            <p:cNvSpPr txBox="1">
              <a:spLocks noChangeArrowheads="1"/>
            </p:cNvSpPr>
            <p:nvPr/>
          </p:nvSpPr>
          <p:spPr bwMode="auto">
            <a:xfrm>
              <a:off x="2517776" y="2928934"/>
              <a:ext cx="319723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400" b="1">
                  <a:solidFill>
                    <a:srgbClr val="CC0000"/>
                  </a:solidFill>
                  <a:ea typeface="黑体" pitchFamily="2" charset="-122"/>
                </a:rPr>
                <a:t>管理财务</a:t>
              </a:r>
            </a:p>
          </p:txBody>
        </p:sp>
        <p:sp>
          <p:nvSpPr>
            <p:cNvPr id="64527" name="Rectangle 16"/>
            <p:cNvSpPr>
              <a:spLocks noChangeArrowheads="1"/>
            </p:cNvSpPr>
            <p:nvPr/>
          </p:nvSpPr>
          <p:spPr bwMode="auto">
            <a:xfrm>
              <a:off x="2447924" y="3644900"/>
              <a:ext cx="2409828" cy="144463"/>
            </a:xfrm>
            <a:prstGeom prst="rect">
              <a:avLst/>
            </a:prstGeom>
            <a:solidFill>
              <a:srgbClr val="CC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28" name="Oval 19"/>
            <p:cNvSpPr>
              <a:spLocks noChangeArrowheads="1"/>
            </p:cNvSpPr>
            <p:nvPr/>
          </p:nvSpPr>
          <p:spPr bwMode="auto">
            <a:xfrm>
              <a:off x="2327275" y="3541713"/>
              <a:ext cx="371372" cy="360363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30" name="组合 32"/>
          <p:cNvGrpSpPr>
            <a:grpSpLocks/>
          </p:cNvGrpSpPr>
          <p:nvPr/>
        </p:nvGrpSpPr>
        <p:grpSpPr bwMode="auto">
          <a:xfrm>
            <a:off x="4572000" y="4073525"/>
            <a:ext cx="3543300" cy="984250"/>
            <a:chOff x="4384683" y="4873999"/>
            <a:chExt cx="3542596" cy="983893"/>
          </a:xfrm>
        </p:grpSpPr>
        <p:sp>
          <p:nvSpPr>
            <p:cNvPr id="64523" name="Text Box 9"/>
            <p:cNvSpPr txBox="1">
              <a:spLocks noChangeArrowheads="1"/>
            </p:cNvSpPr>
            <p:nvPr/>
          </p:nvSpPr>
          <p:spPr bwMode="auto">
            <a:xfrm>
              <a:off x="4669737" y="4873999"/>
              <a:ext cx="325754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400" b="1">
                  <a:solidFill>
                    <a:srgbClr val="CC0000"/>
                  </a:solidFill>
                  <a:ea typeface="黑体" pitchFamily="2" charset="-122"/>
                </a:rPr>
                <a:t>削减投资</a:t>
              </a:r>
            </a:p>
          </p:txBody>
        </p:sp>
        <p:sp>
          <p:nvSpPr>
            <p:cNvPr id="64524" name="Rectangle 17"/>
            <p:cNvSpPr>
              <a:spLocks noChangeArrowheads="1"/>
            </p:cNvSpPr>
            <p:nvPr/>
          </p:nvSpPr>
          <p:spPr bwMode="auto">
            <a:xfrm>
              <a:off x="4481521" y="5600716"/>
              <a:ext cx="2876561" cy="144463"/>
            </a:xfrm>
            <a:prstGeom prst="rect">
              <a:avLst/>
            </a:prstGeom>
            <a:solidFill>
              <a:srgbClr val="8663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25" name="Oval 20"/>
            <p:cNvSpPr>
              <a:spLocks noChangeArrowheads="1"/>
            </p:cNvSpPr>
            <p:nvPr/>
          </p:nvSpPr>
          <p:spPr bwMode="auto">
            <a:xfrm>
              <a:off x="4384683" y="5497529"/>
              <a:ext cx="360363" cy="360363"/>
            </a:xfrm>
            <a:prstGeom prst="ellipse">
              <a:avLst/>
            </a:prstGeom>
            <a:solidFill>
              <a:srgbClr val="8663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3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33526E-6 L -0.33073 4.33526E-6 " pathEditMode="relative" ptsTypes="AA">
                                      <p:cBhvr>
                                        <p:cTn id="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71676E-6 L -0.34653 2.71676E-6 " pathEditMode="relative" ptsTypes="AA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33333E-6 L -0.43941 0.0007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79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1" name="组合 13"/>
          <p:cNvGrpSpPr>
            <a:grpSpLocks/>
          </p:cNvGrpSpPr>
          <p:nvPr/>
        </p:nvGrpSpPr>
        <p:grpSpPr bwMode="auto">
          <a:xfrm>
            <a:off x="471488" y="844550"/>
            <a:ext cx="6958012" cy="655638"/>
            <a:chOff x="471485" y="843961"/>
            <a:chExt cx="6958035" cy="656213"/>
          </a:xfrm>
        </p:grpSpPr>
        <p:grpSp>
          <p:nvGrpSpPr>
            <p:cNvPr id="66576" name="组合 11"/>
            <p:cNvGrpSpPr>
              <a:grpSpLocks/>
            </p:cNvGrpSpPr>
            <p:nvPr/>
          </p:nvGrpSpPr>
          <p:grpSpPr bwMode="auto">
            <a:xfrm>
              <a:off x="471485" y="843961"/>
              <a:ext cx="6958035" cy="642942"/>
              <a:chOff x="571472" y="857232"/>
              <a:chExt cx="6958035" cy="642942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71472" y="857232"/>
                <a:ext cx="6958035" cy="643501"/>
              </a:xfrm>
              <a:prstGeom prst="rect">
                <a:avLst/>
              </a:prstGeom>
              <a:solidFill>
                <a:schemeClr val="accent3">
                  <a:lumMod val="75000"/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36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rot="5400000">
                <a:off x="2347631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>
                <a:off x="5062265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577" name="TextBox 7"/>
            <p:cNvSpPr txBox="1">
              <a:spLocks noChangeArrowheads="1"/>
            </p:cNvSpPr>
            <p:nvPr/>
          </p:nvSpPr>
          <p:spPr bwMode="auto">
            <a:xfrm>
              <a:off x="471485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紧急预案</a:t>
              </a:r>
            </a:p>
          </p:txBody>
        </p:sp>
        <p:sp>
          <p:nvSpPr>
            <p:cNvPr id="66578" name="TextBox 8"/>
            <p:cNvSpPr txBox="1">
              <a:spLocks noChangeArrowheads="1"/>
            </p:cNvSpPr>
            <p:nvPr/>
          </p:nvSpPr>
          <p:spPr bwMode="auto">
            <a:xfrm>
              <a:off x="2828939" y="91539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法律资料</a:t>
              </a:r>
            </a:p>
          </p:txBody>
        </p:sp>
        <p:sp>
          <p:nvSpPr>
            <p:cNvPr id="66579" name="TextBox 9"/>
            <p:cNvSpPr txBox="1">
              <a:spLocks noChangeArrowheads="1"/>
            </p:cNvSpPr>
            <p:nvPr/>
          </p:nvSpPr>
          <p:spPr bwMode="auto">
            <a:xfrm>
              <a:off x="5329269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紧急预案与法律资料</a:t>
            </a:r>
          </a:p>
        </p:txBody>
      </p:sp>
      <p:sp>
        <p:nvSpPr>
          <p:cNvPr id="15" name="矩形 14"/>
          <p:cNvSpPr/>
          <p:nvPr/>
        </p:nvSpPr>
        <p:spPr>
          <a:xfrm>
            <a:off x="2568575" y="827088"/>
            <a:ext cx="2717800" cy="642937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66564" name="组合 19"/>
          <p:cNvGrpSpPr>
            <a:grpSpLocks/>
          </p:cNvGrpSpPr>
          <p:nvPr/>
        </p:nvGrpSpPr>
        <p:grpSpPr bwMode="auto">
          <a:xfrm>
            <a:off x="7429500" y="214313"/>
            <a:ext cx="1714500" cy="647700"/>
            <a:chOff x="7500958" y="260350"/>
            <a:chExt cx="1643042" cy="647699"/>
          </a:xfrm>
        </p:grpSpPr>
        <p:sp>
          <p:nvSpPr>
            <p:cNvPr id="17" name="矩形 16"/>
            <p:cNvSpPr/>
            <p:nvPr/>
          </p:nvSpPr>
          <p:spPr>
            <a:xfrm>
              <a:off x="7500958" y="260350"/>
              <a:ext cx="1643042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575" name="TextBox 17"/>
            <p:cNvSpPr txBox="1">
              <a:spLocks noChangeArrowheads="1"/>
            </p:cNvSpPr>
            <p:nvPr/>
          </p:nvSpPr>
          <p:spPr bwMode="auto">
            <a:xfrm>
              <a:off x="7572396" y="285728"/>
              <a:ext cx="15716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紧急预案</a:t>
              </a:r>
            </a:p>
          </p:txBody>
        </p:sp>
      </p:grpSp>
      <p:sp>
        <p:nvSpPr>
          <p:cNvPr id="66565" name="灯片编号占位符 1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AA871DE-12AE-497E-B227-1578CCE542FA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27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19" name="椭圆 18"/>
          <p:cNvSpPr/>
          <p:nvPr/>
        </p:nvSpPr>
        <p:spPr>
          <a:xfrm>
            <a:off x="71406" y="142852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249863" y="836613"/>
            <a:ext cx="2179637" cy="642937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66568" name="组合 32"/>
          <p:cNvGrpSpPr>
            <a:grpSpLocks/>
          </p:cNvGrpSpPr>
          <p:nvPr/>
        </p:nvGrpSpPr>
        <p:grpSpPr bwMode="auto">
          <a:xfrm>
            <a:off x="574675" y="4057650"/>
            <a:ext cx="3436938" cy="1000125"/>
            <a:chOff x="4384683" y="4857760"/>
            <a:chExt cx="3437723" cy="1000132"/>
          </a:xfrm>
        </p:grpSpPr>
        <p:sp>
          <p:nvSpPr>
            <p:cNvPr id="66571" name="Text Box 9"/>
            <p:cNvSpPr txBox="1">
              <a:spLocks noChangeArrowheads="1"/>
            </p:cNvSpPr>
            <p:nvPr/>
          </p:nvSpPr>
          <p:spPr bwMode="auto">
            <a:xfrm>
              <a:off x="4564864" y="4857760"/>
              <a:ext cx="325754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400" b="1">
                  <a:solidFill>
                    <a:srgbClr val="CC0000"/>
                  </a:solidFill>
                  <a:ea typeface="黑体" pitchFamily="2" charset="-122"/>
                </a:rPr>
                <a:t>削减投资</a:t>
              </a:r>
            </a:p>
          </p:txBody>
        </p:sp>
        <p:sp>
          <p:nvSpPr>
            <p:cNvPr id="66572" name="Rectangle 17"/>
            <p:cNvSpPr>
              <a:spLocks noChangeArrowheads="1"/>
            </p:cNvSpPr>
            <p:nvPr/>
          </p:nvSpPr>
          <p:spPr bwMode="auto">
            <a:xfrm>
              <a:off x="4481521" y="5600716"/>
              <a:ext cx="2876561" cy="144463"/>
            </a:xfrm>
            <a:prstGeom prst="rect">
              <a:avLst/>
            </a:prstGeom>
            <a:solidFill>
              <a:srgbClr val="8663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6573" name="Oval 20"/>
            <p:cNvSpPr>
              <a:spLocks noChangeArrowheads="1"/>
            </p:cNvSpPr>
            <p:nvPr/>
          </p:nvSpPr>
          <p:spPr bwMode="auto">
            <a:xfrm>
              <a:off x="4384683" y="5497529"/>
              <a:ext cx="360363" cy="360363"/>
            </a:xfrm>
            <a:prstGeom prst="ellipse">
              <a:avLst/>
            </a:prstGeom>
            <a:solidFill>
              <a:srgbClr val="8663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3</a:t>
              </a:r>
            </a:p>
          </p:txBody>
        </p:sp>
      </p:grpSp>
      <p:cxnSp>
        <p:nvCxnSpPr>
          <p:cNvPr id="26" name="直接连接符 25"/>
          <p:cNvCxnSpPr/>
          <p:nvPr/>
        </p:nvCxnSpPr>
        <p:spPr>
          <a:xfrm rot="5400000">
            <a:off x="736600" y="3690938"/>
            <a:ext cx="5668963" cy="1587"/>
          </a:xfrm>
          <a:prstGeom prst="line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3952875" y="1844675"/>
            <a:ext cx="4824413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>
                <a:latin typeface="微软雅黑" pitchFamily="2" charset="-122"/>
                <a:ea typeface="微软雅黑" pitchFamily="2" charset="-122"/>
              </a:rPr>
              <a:t>说明我方先期投资的理由，并将投资形式再阐述一遍，使得对方了解我方，</a:t>
            </a:r>
            <a:r>
              <a:rPr kumimoji="1" lang="zh-CN" altLang="en-US" sz="2800" b="1">
                <a:solidFill>
                  <a:srgbClr val="00B0F0"/>
                </a:solidFill>
                <a:latin typeface="微软雅黑" pitchFamily="2" charset="-122"/>
                <a:ea typeface="微软雅黑" pitchFamily="2" charset="-122"/>
              </a:rPr>
              <a:t>我方可适当增加投资，但必须要求对方减少</a:t>
            </a:r>
            <a:r>
              <a:rPr kumimoji="1" lang="en-US" altLang="zh-CN" sz="2800" b="1">
                <a:solidFill>
                  <a:srgbClr val="00B0F0"/>
                </a:solidFill>
                <a:latin typeface="微软雅黑" pitchFamily="2" charset="-122"/>
                <a:ea typeface="微软雅黑" pitchFamily="2" charset="-122"/>
              </a:rPr>
              <a:t>1%~2%</a:t>
            </a:r>
            <a:r>
              <a:rPr kumimoji="1" lang="zh-CN" altLang="en-US" sz="2800" b="1">
                <a:solidFill>
                  <a:srgbClr val="00B0F0"/>
                </a:solidFill>
                <a:latin typeface="微软雅黑" pitchFamily="2" charset="-122"/>
                <a:ea typeface="微软雅黑" pitchFamily="2" charset="-122"/>
              </a:rPr>
              <a:t>的股份占有率或者要求对方减少</a:t>
            </a:r>
            <a:r>
              <a:rPr kumimoji="1" lang="en-US" altLang="zh-CN" sz="2800" b="1">
                <a:solidFill>
                  <a:srgbClr val="00B0F0"/>
                </a:solidFill>
                <a:latin typeface="微软雅黑" pitchFamily="2" charset="-122"/>
                <a:ea typeface="微软雅黑" pitchFamily="2" charset="-122"/>
              </a:rPr>
              <a:t>5%~8%</a:t>
            </a:r>
            <a:r>
              <a:rPr kumimoji="1" lang="zh-CN" altLang="en-US" sz="2800" b="1">
                <a:solidFill>
                  <a:srgbClr val="00B0F0"/>
                </a:solidFill>
                <a:latin typeface="微软雅黑" pitchFamily="2" charset="-122"/>
                <a:ea typeface="微软雅黑" pitchFamily="2" charset="-122"/>
              </a:rPr>
              <a:t>的利润额</a:t>
            </a:r>
            <a:r>
              <a:rPr kumimoji="1" lang="zh-CN" altLang="en-US" sz="2800">
                <a:latin typeface="微软雅黑" pitchFamily="2" charset="-122"/>
                <a:ea typeface="微软雅黑" pitchFamily="2" charset="-122"/>
              </a:rPr>
              <a:t>。</a:t>
            </a:r>
            <a:endParaRPr kumimoji="1" lang="zh-CN" altLang="en-US" sz="2800">
              <a:solidFill>
                <a:srgbClr val="C00000"/>
              </a:solidFill>
              <a:latin typeface="微软雅黑" pitchFamily="2" charset="-122"/>
              <a:ea typeface="微软雅黑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71488" y="844550"/>
            <a:ext cx="6958012" cy="655638"/>
            <a:chOff x="471485" y="843961"/>
            <a:chExt cx="6958035" cy="656213"/>
          </a:xfrm>
        </p:grpSpPr>
        <p:grpSp>
          <p:nvGrpSpPr>
            <p:cNvPr id="68625" name="组合 11"/>
            <p:cNvGrpSpPr>
              <a:grpSpLocks/>
            </p:cNvGrpSpPr>
            <p:nvPr/>
          </p:nvGrpSpPr>
          <p:grpSpPr bwMode="auto">
            <a:xfrm>
              <a:off x="471485" y="843961"/>
              <a:ext cx="6958035" cy="642942"/>
              <a:chOff x="571472" y="857232"/>
              <a:chExt cx="6958035" cy="642942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71472" y="857232"/>
                <a:ext cx="6958035" cy="643501"/>
              </a:xfrm>
              <a:prstGeom prst="rect">
                <a:avLst/>
              </a:prstGeom>
              <a:solidFill>
                <a:schemeClr val="accent3">
                  <a:lumMod val="75000"/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36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rot="5400000">
                <a:off x="2347631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>
                <a:off x="5062265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626" name="TextBox 7"/>
            <p:cNvSpPr txBox="1">
              <a:spLocks noChangeArrowheads="1"/>
            </p:cNvSpPr>
            <p:nvPr/>
          </p:nvSpPr>
          <p:spPr bwMode="auto">
            <a:xfrm>
              <a:off x="471485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紧急预案</a:t>
              </a:r>
            </a:p>
          </p:txBody>
        </p:sp>
        <p:sp>
          <p:nvSpPr>
            <p:cNvPr id="68627" name="TextBox 8"/>
            <p:cNvSpPr txBox="1">
              <a:spLocks noChangeArrowheads="1"/>
            </p:cNvSpPr>
            <p:nvPr/>
          </p:nvSpPr>
          <p:spPr bwMode="auto">
            <a:xfrm>
              <a:off x="2828939" y="91539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法律资料</a:t>
              </a:r>
            </a:p>
          </p:txBody>
        </p:sp>
        <p:sp>
          <p:nvSpPr>
            <p:cNvPr id="68628" name="TextBox 9"/>
            <p:cNvSpPr txBox="1">
              <a:spLocks noChangeArrowheads="1"/>
            </p:cNvSpPr>
            <p:nvPr/>
          </p:nvSpPr>
          <p:spPr bwMode="auto">
            <a:xfrm>
              <a:off x="5329269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紧急预案与法律资料</a:t>
            </a:r>
          </a:p>
        </p:txBody>
      </p:sp>
      <p:sp>
        <p:nvSpPr>
          <p:cNvPr id="15" name="矩形 14"/>
          <p:cNvSpPr/>
          <p:nvPr/>
        </p:nvSpPr>
        <p:spPr>
          <a:xfrm>
            <a:off x="474663" y="842963"/>
            <a:ext cx="2070100" cy="642937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7429500" y="214313"/>
            <a:ext cx="1714500" cy="647700"/>
            <a:chOff x="7500958" y="260350"/>
            <a:chExt cx="1643042" cy="647699"/>
          </a:xfrm>
        </p:grpSpPr>
        <p:sp>
          <p:nvSpPr>
            <p:cNvPr id="17" name="矩形 16"/>
            <p:cNvSpPr/>
            <p:nvPr/>
          </p:nvSpPr>
          <p:spPr>
            <a:xfrm>
              <a:off x="7500958" y="260350"/>
              <a:ext cx="1643042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624" name="TextBox 17"/>
            <p:cNvSpPr txBox="1">
              <a:spLocks noChangeArrowheads="1"/>
            </p:cNvSpPr>
            <p:nvPr/>
          </p:nvSpPr>
          <p:spPr bwMode="auto">
            <a:xfrm>
              <a:off x="7572396" y="285728"/>
              <a:ext cx="15716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法律资料</a:t>
              </a:r>
            </a:p>
          </p:txBody>
        </p:sp>
      </p:grpSp>
      <p:sp>
        <p:nvSpPr>
          <p:cNvPr id="68613" name="灯片编号占位符 1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98BBAC-B78A-48B7-9AB0-46F11C914CCF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28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19" name="椭圆 18"/>
          <p:cNvSpPr/>
          <p:nvPr/>
        </p:nvSpPr>
        <p:spPr>
          <a:xfrm>
            <a:off x="71406" y="142852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281613" y="862013"/>
            <a:ext cx="2147887" cy="642937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4" name="Picture 2" descr="C:\Documents and Settings\薛琨\桌面\参考资料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3" y="1773238"/>
            <a:ext cx="3714750" cy="418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3895725" y="4364038"/>
            <a:ext cx="4865688" cy="1263650"/>
            <a:chOff x="3896158" y="4364685"/>
            <a:chExt cx="4864809" cy="1262303"/>
          </a:xfrm>
        </p:grpSpPr>
        <p:sp>
          <p:nvSpPr>
            <p:cNvPr id="68621" name="TextBox 2"/>
            <p:cNvSpPr txBox="1">
              <a:spLocks noChangeArrowheads="1"/>
            </p:cNvSpPr>
            <p:nvPr/>
          </p:nvSpPr>
          <p:spPr bwMode="auto">
            <a:xfrm>
              <a:off x="4248465" y="4365104"/>
              <a:ext cx="4512502" cy="126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1" lang="zh-CN" altLang="zh-CN" sz="2400">
                  <a:latin typeface="微软雅黑" pitchFamily="2" charset="-122"/>
                  <a:ea typeface="微软雅黑" pitchFamily="2" charset="-122"/>
                </a:rPr>
                <a:t>合同范</a:t>
              </a:r>
              <a:r>
                <a:rPr kumimoji="1" lang="zh-CN" altLang="en-US" sz="2400">
                  <a:latin typeface="微软雅黑" pitchFamily="2" charset="-122"/>
                  <a:ea typeface="微软雅黑" pitchFamily="2" charset="-122"/>
                </a:rPr>
                <a:t>文</a:t>
              </a:r>
              <a:r>
                <a:rPr kumimoji="1" lang="zh-CN" altLang="zh-CN" sz="2400">
                  <a:latin typeface="微软雅黑" pitchFamily="2" charset="-122"/>
                  <a:ea typeface="微软雅黑" pitchFamily="2" charset="-122"/>
                </a:rPr>
                <a:t>、背景资料</a:t>
              </a:r>
              <a:r>
                <a:rPr kumimoji="1" lang="zh-CN" altLang="en-US" sz="2400">
                  <a:latin typeface="微软雅黑" pitchFamily="2" charset="-122"/>
                  <a:ea typeface="微软雅黑" pitchFamily="2" charset="-122"/>
                </a:rPr>
                <a:t>、</a:t>
              </a:r>
              <a:r>
                <a:rPr kumimoji="1" lang="zh-CN" altLang="zh-CN" sz="2400">
                  <a:latin typeface="微软雅黑" pitchFamily="2" charset="-122"/>
                  <a:ea typeface="微软雅黑" pitchFamily="2" charset="-122"/>
                </a:rPr>
                <a:t>对方信息资料、技术资料、财务资料</a:t>
              </a:r>
            </a:p>
            <a:p>
              <a:endParaRPr kumimoji="1" lang="zh-CN" altLang="en-US" sz="2800">
                <a:latin typeface="微软雅黑" pitchFamily="2" charset="-122"/>
                <a:ea typeface="微软雅黑" pitchFamily="2" charset="-122"/>
              </a:endParaRPr>
            </a:p>
          </p:txBody>
        </p:sp>
        <p:sp>
          <p:nvSpPr>
            <p:cNvPr id="68622" name="TextBox 4"/>
            <p:cNvSpPr txBox="1">
              <a:spLocks noChangeArrowheads="1"/>
            </p:cNvSpPr>
            <p:nvPr/>
          </p:nvSpPr>
          <p:spPr bwMode="auto">
            <a:xfrm>
              <a:off x="3896158" y="4364685"/>
              <a:ext cx="43323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微软雅黑" pitchFamily="2" charset="-122"/>
                  <a:ea typeface="微软雅黑" pitchFamily="2" charset="-122"/>
                </a:rPr>
                <a:t>2</a:t>
              </a:r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、</a:t>
              </a: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3597275" y="2260600"/>
            <a:ext cx="5146675" cy="1200150"/>
            <a:chOff x="3597725" y="2261190"/>
            <a:chExt cx="5145883" cy="1200329"/>
          </a:xfrm>
        </p:grpSpPr>
        <p:sp>
          <p:nvSpPr>
            <p:cNvPr id="68619" name="TextBox 1"/>
            <p:cNvSpPr txBox="1">
              <a:spLocks noChangeArrowheads="1"/>
            </p:cNvSpPr>
            <p:nvPr/>
          </p:nvSpPr>
          <p:spPr bwMode="auto">
            <a:xfrm>
              <a:off x="3991080" y="2261190"/>
              <a:ext cx="4752528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1" lang="zh-CN" altLang="zh-CN" sz="2400">
                  <a:latin typeface="微软雅黑" pitchFamily="2" charset="-122"/>
                  <a:ea typeface="微软雅黑" pitchFamily="2" charset="-122"/>
                </a:rPr>
                <a:t>相关法律、法规文件。包括《中华人民共和国合同法》、《经济合同法》以及其他相关法律法规</a:t>
              </a:r>
              <a:r>
                <a:rPr lang="zh-CN" altLang="zh-CN" sz="1600"/>
                <a:t>。</a:t>
              </a:r>
              <a:endParaRPr lang="zh-CN" altLang="en-US" sz="1600"/>
            </a:p>
          </p:txBody>
        </p:sp>
        <p:sp>
          <p:nvSpPr>
            <p:cNvPr id="68620" name="TextBox 21"/>
            <p:cNvSpPr txBox="1">
              <a:spLocks noChangeArrowheads="1"/>
            </p:cNvSpPr>
            <p:nvPr/>
          </p:nvSpPr>
          <p:spPr bwMode="auto">
            <a:xfrm>
              <a:off x="3597725" y="2265688"/>
              <a:ext cx="43323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微软雅黑" pitchFamily="2" charset="-122"/>
                  <a:ea typeface="微软雅黑" pitchFamily="2" charset="-122"/>
                </a:rPr>
                <a:t>1</a:t>
              </a:r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、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33" grpId="0" animBg="1"/>
      <p:bldP spid="33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831850" y="5448300"/>
            <a:ext cx="69548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谈判地点与议程安排</a:t>
            </a:r>
          </a:p>
        </p:txBody>
      </p:sp>
      <p:sp>
        <p:nvSpPr>
          <p:cNvPr id="24" name="矩形 23"/>
          <p:cNvSpPr/>
          <p:nvPr/>
        </p:nvSpPr>
        <p:spPr>
          <a:xfrm>
            <a:off x="842963" y="44434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紧急预案与法律资料</a:t>
            </a:r>
          </a:p>
        </p:txBody>
      </p:sp>
      <p:sp>
        <p:nvSpPr>
          <p:cNvPr id="23" name="矩形 22"/>
          <p:cNvSpPr/>
          <p:nvPr/>
        </p:nvSpPr>
        <p:spPr>
          <a:xfrm>
            <a:off x="857250" y="3536950"/>
            <a:ext cx="69548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谈判各阶段策略运用</a:t>
            </a:r>
          </a:p>
        </p:txBody>
      </p:sp>
      <p:sp>
        <p:nvSpPr>
          <p:cNvPr id="22" name="矩形 21"/>
          <p:cNvSpPr/>
          <p:nvPr/>
        </p:nvSpPr>
        <p:spPr>
          <a:xfrm>
            <a:off x="857250" y="2636838"/>
            <a:ext cx="6954838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双方背景与优劣分析</a:t>
            </a:r>
          </a:p>
        </p:txBody>
      </p:sp>
      <p:sp>
        <p:nvSpPr>
          <p:cNvPr id="21" name="矩形 20"/>
          <p:cNvSpPr/>
          <p:nvPr/>
        </p:nvSpPr>
        <p:spPr>
          <a:xfrm>
            <a:off x="831850" y="1773238"/>
            <a:ext cx="6929438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谈判目标与谈判底线</a:t>
            </a:r>
          </a:p>
        </p:txBody>
      </p:sp>
      <p:sp>
        <p:nvSpPr>
          <p:cNvPr id="25" name="矩形 24"/>
          <p:cNvSpPr/>
          <p:nvPr/>
        </p:nvSpPr>
        <p:spPr>
          <a:xfrm>
            <a:off x="831850" y="901700"/>
            <a:ext cx="69294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谈判主题与团队介绍</a:t>
            </a:r>
          </a:p>
        </p:txBody>
      </p:sp>
      <p:sp>
        <p:nvSpPr>
          <p:cNvPr id="10" name="椭圆 9"/>
          <p:cNvSpPr/>
          <p:nvPr/>
        </p:nvSpPr>
        <p:spPr>
          <a:xfrm>
            <a:off x="438937" y="4443445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38937" y="3471898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38937" y="2565474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72650" y="1701378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00034" y="785794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668" name="灯片编号占位符 1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7099AAE-AA2C-4396-90A2-F4779F0558E3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29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27" name="椭圆 26"/>
          <p:cNvSpPr/>
          <p:nvPr/>
        </p:nvSpPr>
        <p:spPr>
          <a:xfrm>
            <a:off x="438937" y="5333791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07407E-6 L 1.38889E-6 0.66389 " pathEditMode="relative" rAng="0" ptsTypes="AA">
                                      <p:cBhvr>
                                        <p:cTn id="22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19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0625 L -0.00382 0.51389 " pathEditMode="relative" rAng="0" ptsTypes="AA">
                                      <p:cBhvr>
                                        <p:cTn id="29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5995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3 -0.01644 L 5E-6 0.38796 " pathEditMode="relative" rAng="0" ptsTypes="AA">
                                      <p:cBhvr>
                                        <p:cTn id="3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020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01689 L -1.38889E-6 0.25579 " pathEditMode="relative" rAng="0" ptsTypes="AA">
                                      <p:cBhvr>
                                        <p:cTn id="43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363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2.5E-6 0.12592 " pathEditMode="relative" rAng="0" ptsTypes="AA">
                                      <p:cBhvr>
                                        <p:cTn id="50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96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7 0.00069 L -0.03281 -0.77523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-38796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6 L -0.05781 -0.78217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9" y="-39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4" grpId="0" animBg="1"/>
      <p:bldP spid="23" grpId="0" animBg="1"/>
      <p:bldP spid="22" grpId="0" animBg="1"/>
      <p:bldP spid="21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831850" y="5448300"/>
            <a:ext cx="69548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谈判地点与议程安排</a:t>
            </a:r>
          </a:p>
        </p:txBody>
      </p:sp>
      <p:sp>
        <p:nvSpPr>
          <p:cNvPr id="24" name="矩形 23"/>
          <p:cNvSpPr/>
          <p:nvPr/>
        </p:nvSpPr>
        <p:spPr>
          <a:xfrm>
            <a:off x="842963" y="44434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紧急预案与法律资料</a:t>
            </a:r>
          </a:p>
        </p:txBody>
      </p:sp>
      <p:sp>
        <p:nvSpPr>
          <p:cNvPr id="23" name="矩形 22"/>
          <p:cNvSpPr/>
          <p:nvPr/>
        </p:nvSpPr>
        <p:spPr>
          <a:xfrm>
            <a:off x="857250" y="3536950"/>
            <a:ext cx="69548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谈判各阶段策略运用</a:t>
            </a:r>
          </a:p>
        </p:txBody>
      </p:sp>
      <p:sp>
        <p:nvSpPr>
          <p:cNvPr id="22" name="矩形 21"/>
          <p:cNvSpPr/>
          <p:nvPr/>
        </p:nvSpPr>
        <p:spPr>
          <a:xfrm>
            <a:off x="857250" y="2636838"/>
            <a:ext cx="6954838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双方背景与优劣分析</a:t>
            </a:r>
          </a:p>
        </p:txBody>
      </p:sp>
      <p:sp>
        <p:nvSpPr>
          <p:cNvPr id="21" name="矩形 20"/>
          <p:cNvSpPr/>
          <p:nvPr/>
        </p:nvSpPr>
        <p:spPr>
          <a:xfrm>
            <a:off x="831850" y="1773238"/>
            <a:ext cx="6929438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谈判目标与谈判底线</a:t>
            </a:r>
          </a:p>
        </p:txBody>
      </p:sp>
      <p:sp>
        <p:nvSpPr>
          <p:cNvPr id="25" name="矩形 24"/>
          <p:cNvSpPr/>
          <p:nvPr/>
        </p:nvSpPr>
        <p:spPr>
          <a:xfrm>
            <a:off x="831850" y="901700"/>
            <a:ext cx="69294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谈判主题与团队介绍</a:t>
            </a:r>
          </a:p>
        </p:txBody>
      </p:sp>
      <p:sp>
        <p:nvSpPr>
          <p:cNvPr id="10" name="椭圆 9"/>
          <p:cNvSpPr/>
          <p:nvPr/>
        </p:nvSpPr>
        <p:spPr>
          <a:xfrm>
            <a:off x="438937" y="4443445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38937" y="3471898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38937" y="2565474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72650" y="1701378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00034" y="785794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4" name="灯片编号占位符 1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16516A4-46D8-4F75-BAAF-963B8E510777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3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27" name="椭圆 26"/>
          <p:cNvSpPr/>
          <p:nvPr/>
        </p:nvSpPr>
        <p:spPr>
          <a:xfrm>
            <a:off x="438937" y="5333791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5.48566E-6 L -1.94444E-6 -0.15725 " pathEditMode="relative" ptsTypes="AA">
                                      <p:cBhvr>
                                        <p:cTn id="22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7 -0.00278 L 0.00677 -0.25949 " pathEditMode="relative" rAng="0" ptsTypes="AA">
                                      <p:cBhvr>
                                        <p:cTn id="29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847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7 -0.00277 L 0.00677 -0.39166 " pathEditMode="relative" rAng="0" ptsTypes="AA">
                                      <p:cBhvr>
                                        <p:cTn id="36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7 0.00764 L 0.00677 -0.53333 " pathEditMode="relative" rAng="0" ptsTypes="AA">
                                      <p:cBhvr>
                                        <p:cTn id="4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06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7 0.00764 L 0.00677 -0.66319 " pathEditMode="relative" rAng="0" ptsTypes="AA">
                                      <p:cBhvr>
                                        <p:cTn id="50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542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00"/>
                            </p:stCondLst>
                            <p:childTnLst>
                              <p:par>
                                <p:cTn id="5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722 -0.09436 " pathEditMode="relative" ptsTypes="AA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722 -0.09436 " pathEditMode="relative" ptsTypes="AA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4" grpId="0" animBg="1"/>
      <p:bldP spid="23" grpId="0" animBg="1"/>
      <p:bldP spid="22" grpId="0" animBg="1"/>
      <p:bldP spid="21" grpId="0" animBg="1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谈判地点与议程安排</a:t>
            </a:r>
          </a:p>
        </p:txBody>
      </p:sp>
      <p:sp>
        <p:nvSpPr>
          <p:cNvPr id="10" name="椭圆 9"/>
          <p:cNvSpPr/>
          <p:nvPr/>
        </p:nvSpPr>
        <p:spPr>
          <a:xfrm>
            <a:off x="117466" y="142852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707" name="灯片编号占位符 10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6190C08-1DD2-4B8C-9340-AAA8FB83F75C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30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90538" y="1123950"/>
            <a:ext cx="5610225" cy="1878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4000" dirty="0">
                <a:solidFill>
                  <a:srgbClr val="00B0F0"/>
                </a:solidFill>
                <a:latin typeface="+mj-ea"/>
                <a:ea typeface="+mj-ea"/>
              </a:rPr>
              <a:t>谈判地点：</a:t>
            </a:r>
            <a:endParaRPr lang="en-US" altLang="zh-CN" sz="4000" dirty="0">
              <a:solidFill>
                <a:srgbClr val="00B0F0"/>
              </a:solidFill>
              <a:latin typeface="+mj-ea"/>
              <a:ea typeface="+mj-ea"/>
            </a:endParaRPr>
          </a:p>
          <a:p>
            <a:pPr>
              <a:lnSpc>
                <a:spcPct val="200000"/>
              </a:lnSpc>
              <a:defRPr/>
            </a:pPr>
            <a:r>
              <a:rPr lang="en-US" altLang="zh-CN" dirty="0">
                <a:latin typeface="+mj-ea"/>
                <a:ea typeface="+mj-ea"/>
              </a:rPr>
              <a:t>                                </a:t>
            </a:r>
            <a:r>
              <a:rPr lang="zh-CN" altLang="en-US" dirty="0">
                <a:latin typeface="+mj-ea"/>
                <a:ea typeface="+mj-ea"/>
              </a:rPr>
              <a:t>己方公司附近大酒店</a:t>
            </a:r>
          </a:p>
        </p:txBody>
      </p:sp>
      <p:grpSp>
        <p:nvGrpSpPr>
          <p:cNvPr id="72709" name="组合 11"/>
          <p:cNvGrpSpPr>
            <a:grpSpLocks/>
          </p:cNvGrpSpPr>
          <p:nvPr/>
        </p:nvGrpSpPr>
        <p:grpSpPr bwMode="auto">
          <a:xfrm>
            <a:off x="2487613" y="3241675"/>
            <a:ext cx="6116637" cy="471488"/>
            <a:chOff x="2111294" y="1503322"/>
            <a:chExt cx="5961136" cy="471646"/>
          </a:xfrm>
        </p:grpSpPr>
        <p:sp>
          <p:nvSpPr>
            <p:cNvPr id="72720" name="TextBox 12"/>
            <p:cNvSpPr txBox="1">
              <a:spLocks noChangeArrowheads="1"/>
            </p:cNvSpPr>
            <p:nvPr/>
          </p:nvSpPr>
          <p:spPr bwMode="auto">
            <a:xfrm>
              <a:off x="2111294" y="1513303"/>
              <a:ext cx="292895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400" b="1">
                  <a:latin typeface="微软雅黑" pitchFamily="2" charset="-122"/>
                  <a:ea typeface="微软雅黑" pitchFamily="2" charset="-122"/>
                </a:rPr>
                <a:t>2011</a:t>
              </a:r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年</a:t>
              </a:r>
              <a:r>
                <a:rPr lang="en-US" altLang="zh-CN" sz="2400" b="1">
                  <a:latin typeface="微软雅黑" pitchFamily="2" charset="-122"/>
                  <a:ea typeface="微软雅黑" pitchFamily="2" charset="-122"/>
                </a:rPr>
                <a:t>11</a:t>
              </a:r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月</a:t>
              </a:r>
              <a:r>
                <a:rPr lang="en-US" altLang="zh-CN" sz="2400" b="1">
                  <a:latin typeface="微软雅黑" pitchFamily="2" charset="-122"/>
                  <a:ea typeface="微软雅黑" pitchFamily="2" charset="-122"/>
                </a:rPr>
                <a:t>11</a:t>
              </a:r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日</a:t>
              </a:r>
            </a:p>
          </p:txBody>
        </p:sp>
        <p:sp>
          <p:nvSpPr>
            <p:cNvPr id="72721" name="TextBox 13"/>
            <p:cNvSpPr txBox="1">
              <a:spLocks noChangeArrowheads="1"/>
            </p:cNvSpPr>
            <p:nvPr/>
          </p:nvSpPr>
          <p:spPr bwMode="auto">
            <a:xfrm>
              <a:off x="5419821" y="1503322"/>
              <a:ext cx="265260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400" b="1">
                  <a:latin typeface="微软雅黑" pitchFamily="2" charset="-122"/>
                  <a:ea typeface="微软雅黑" pitchFamily="2" charset="-122"/>
                </a:rPr>
                <a:t>2011</a:t>
              </a:r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年</a:t>
              </a:r>
              <a:r>
                <a:rPr lang="en-US" altLang="zh-CN" sz="2400" b="1">
                  <a:latin typeface="微软雅黑" pitchFamily="2" charset="-122"/>
                  <a:ea typeface="微软雅黑" pitchFamily="2" charset="-122"/>
                </a:rPr>
                <a:t>11</a:t>
              </a:r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月</a:t>
              </a:r>
              <a:r>
                <a:rPr lang="en-US" altLang="zh-CN" sz="2400" b="1">
                  <a:latin typeface="微软雅黑" pitchFamily="2" charset="-122"/>
                  <a:ea typeface="微软雅黑" pitchFamily="2" charset="-122"/>
                </a:rPr>
                <a:t>20</a:t>
              </a:r>
              <a:r>
                <a:rPr lang="zh-CN" altLang="en-US" sz="2400" b="1">
                  <a:latin typeface="微软雅黑" pitchFamily="2" charset="-122"/>
                  <a:ea typeface="微软雅黑" pitchFamily="2" charset="-122"/>
                </a:rPr>
                <a:t>日</a:t>
              </a:r>
            </a:p>
          </p:txBody>
        </p:sp>
      </p:grp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379413" y="3933825"/>
          <a:ext cx="8764996" cy="2219336"/>
        </p:xfrm>
        <a:graphic>
          <a:graphicData uri="http://schemas.openxmlformats.org/drawingml/2006/table">
            <a:tbl>
              <a:tblPr/>
              <a:tblGrid>
                <a:gridCol w="2104208"/>
                <a:gridCol w="3114283"/>
                <a:gridCol w="3546505"/>
              </a:tblGrid>
              <a:tr h="22193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30000"/>
                        </a:spcBef>
                        <a:spcAft>
                          <a:spcPct val="20000"/>
                        </a:spcAft>
                        <a:buClr>
                          <a:srgbClr val="339933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30000"/>
                        </a:spcBef>
                        <a:spcAft>
                          <a:spcPct val="20000"/>
                        </a:spcAft>
                        <a:buClr>
                          <a:srgbClr val="339933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微软雅黑" pitchFamily="34" charset="-122"/>
                          <a:ea typeface="微软雅黑" pitchFamily="34" charset="-122"/>
                        </a:rPr>
                        <a:t>议程内容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30000"/>
                        </a:spcBef>
                        <a:spcAft>
                          <a:spcPct val="20000"/>
                        </a:spcAft>
                        <a:buClr>
                          <a:srgbClr val="339933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dist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30000"/>
                        </a:spcBef>
                        <a:spcAft>
                          <a:spcPct val="20000"/>
                        </a:spcAft>
                        <a:buClr>
                          <a:srgbClr val="339933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微软雅黑" pitchFamily="34" charset="-122"/>
                          <a:ea typeface="微软雅黑" pitchFamily="34" charset="-122"/>
                        </a:rPr>
                        <a:t>投资金融</a:t>
                      </a: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dist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30000"/>
                        </a:spcBef>
                        <a:spcAft>
                          <a:spcPct val="20000"/>
                        </a:spcAft>
                        <a:buClr>
                          <a:srgbClr val="339933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微软雅黑" pitchFamily="34" charset="-122"/>
                          <a:ea typeface="微软雅黑" pitchFamily="34" charset="-122"/>
                        </a:rPr>
                        <a:t>责任义务分配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30000"/>
                        </a:spcBef>
                        <a:spcAft>
                          <a:spcPct val="20000"/>
                        </a:spcAft>
                        <a:buClr>
                          <a:srgbClr val="339933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dist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30000"/>
                        </a:spcBef>
                        <a:spcAft>
                          <a:spcPct val="20000"/>
                        </a:spcAft>
                        <a:buClr>
                          <a:srgbClr val="339933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微软雅黑" pitchFamily="34" charset="-122"/>
                          <a:ea typeface="微软雅黑" pitchFamily="34" charset="-122"/>
                        </a:rPr>
                        <a:t>风险承担</a:t>
                      </a: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dist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30000"/>
                        </a:spcBef>
                        <a:spcAft>
                          <a:spcPct val="20000"/>
                        </a:spcAft>
                        <a:buClr>
                          <a:srgbClr val="339933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微软雅黑" pitchFamily="34" charset="-122"/>
                          <a:ea typeface="微软雅黑" pitchFamily="34" charset="-122"/>
                        </a:rPr>
                        <a:t>利润分配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WordArt 4"/>
          <p:cNvSpPr>
            <a:spLocks noChangeArrowheads="1" noChangeShapeType="1" noTextEdit="1"/>
          </p:cNvSpPr>
          <p:nvPr/>
        </p:nvSpPr>
        <p:spPr bwMode="auto">
          <a:xfrm>
            <a:off x="684213" y="3289300"/>
            <a:ext cx="2794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黑体"/>
                <a:ea typeface="黑体"/>
              </a:rPr>
              <a:t>谢谢观赏！</a:t>
            </a:r>
          </a:p>
        </p:txBody>
      </p:sp>
      <p:sp>
        <p:nvSpPr>
          <p:cNvPr id="73730" name="WordArt 5"/>
          <p:cNvSpPr>
            <a:spLocks noChangeArrowheads="1" noChangeShapeType="1" noTextEdit="1"/>
          </p:cNvSpPr>
          <p:nvPr/>
        </p:nvSpPr>
        <p:spPr bwMode="auto">
          <a:xfrm>
            <a:off x="1162050" y="4003675"/>
            <a:ext cx="1728788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Arial"/>
                <a:cs typeface="Arial"/>
              </a:rPr>
              <a:t>Thanks!</a:t>
            </a:r>
            <a:endParaRPr lang="zh-CN" altLang="en-US" sz="3600" b="1" kern="10">
              <a:ln w="12700">
                <a:solidFill>
                  <a:schemeClr val="bg1"/>
                </a:solidFill>
                <a:round/>
                <a:headEnd/>
                <a:tailEnd/>
              </a:ln>
              <a:effectLst>
                <a:outerShdw dist="17961" dir="2700000" algn="ctr" rotWithShape="0">
                  <a:schemeClr val="bg1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571500" y="857250"/>
            <a:ext cx="6958013" cy="655638"/>
            <a:chOff x="571472" y="857232"/>
            <a:chExt cx="6958035" cy="656213"/>
          </a:xfrm>
        </p:grpSpPr>
        <p:grpSp>
          <p:nvGrpSpPr>
            <p:cNvPr id="20494" name="组合 11"/>
            <p:cNvGrpSpPr>
              <a:grpSpLocks/>
            </p:cNvGrpSpPr>
            <p:nvPr/>
          </p:nvGrpSpPr>
          <p:grpSpPr bwMode="auto">
            <a:xfrm>
              <a:off x="571472" y="857232"/>
              <a:ext cx="6958035" cy="642942"/>
              <a:chOff x="571472" y="857232"/>
              <a:chExt cx="6958035" cy="64294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571472" y="857232"/>
                <a:ext cx="6958035" cy="643501"/>
              </a:xfrm>
              <a:prstGeom prst="rect">
                <a:avLst/>
              </a:prstGeom>
              <a:solidFill>
                <a:schemeClr val="accent3">
                  <a:lumMod val="75000"/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36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 rot="5400000">
                <a:off x="2347632" y="1203611"/>
                <a:ext cx="592657" cy="1587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495" name="TextBox 12"/>
            <p:cNvSpPr txBox="1">
              <a:spLocks noChangeArrowheads="1"/>
            </p:cNvSpPr>
            <p:nvPr/>
          </p:nvSpPr>
          <p:spPr bwMode="auto">
            <a:xfrm>
              <a:off x="571472" y="908050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主题</a:t>
              </a:r>
            </a:p>
          </p:txBody>
        </p:sp>
        <p:sp>
          <p:nvSpPr>
            <p:cNvPr id="20496" name="TextBox 13"/>
            <p:cNvSpPr txBox="1">
              <a:spLocks noChangeArrowheads="1"/>
            </p:cNvSpPr>
            <p:nvPr/>
          </p:nvSpPr>
          <p:spPr bwMode="auto">
            <a:xfrm>
              <a:off x="2928926" y="928670"/>
              <a:ext cx="358729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团    队   介    绍</a:t>
              </a:r>
            </a:p>
          </p:txBody>
        </p:sp>
      </p:grpSp>
      <p:sp>
        <p:nvSpPr>
          <p:cNvPr id="26" name="矩形 25"/>
          <p:cNvSpPr/>
          <p:nvPr/>
        </p:nvSpPr>
        <p:spPr>
          <a:xfrm>
            <a:off x="2643188" y="857250"/>
            <a:ext cx="4857750" cy="647700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1500" y="265113"/>
            <a:ext cx="6954838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谈判主题及团队介绍</a:t>
            </a:r>
          </a:p>
        </p:txBody>
      </p:sp>
      <p:sp>
        <p:nvSpPr>
          <p:cNvPr id="5" name="椭圆 4"/>
          <p:cNvSpPr/>
          <p:nvPr/>
        </p:nvSpPr>
        <p:spPr>
          <a:xfrm>
            <a:off x="71406" y="142852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7500938" y="260350"/>
            <a:ext cx="1643062" cy="647700"/>
            <a:chOff x="7426273" y="260350"/>
            <a:chExt cx="1643042" cy="647699"/>
          </a:xfrm>
        </p:grpSpPr>
        <p:sp>
          <p:nvSpPr>
            <p:cNvPr id="23" name="矩形 22"/>
            <p:cNvSpPr/>
            <p:nvPr/>
          </p:nvSpPr>
          <p:spPr>
            <a:xfrm>
              <a:off x="7426273" y="260350"/>
              <a:ext cx="1643042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493" name="TextBox 28"/>
            <p:cNvSpPr txBox="1">
              <a:spLocks noChangeArrowheads="1"/>
            </p:cNvSpPr>
            <p:nvPr/>
          </p:nvSpPr>
          <p:spPr bwMode="auto">
            <a:xfrm>
              <a:off x="7572396" y="285728"/>
              <a:ext cx="1282637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主题</a:t>
              </a:r>
            </a:p>
          </p:txBody>
        </p:sp>
      </p:grpSp>
      <p:sp>
        <p:nvSpPr>
          <p:cNvPr id="51" name="矩形 50"/>
          <p:cNvSpPr/>
          <p:nvPr/>
        </p:nvSpPr>
        <p:spPr>
          <a:xfrm>
            <a:off x="195263" y="1844675"/>
            <a:ext cx="8358187" cy="19510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487" name="灯片编号占位符 39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2329B23-C25C-4CE9-84B9-AB9390FE40B4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4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36613" y="2205038"/>
            <a:ext cx="7431087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600" b="1">
                <a:solidFill>
                  <a:srgbClr val="FF0000"/>
                </a:solidFill>
                <a:latin typeface="微软雅黑" pitchFamily="2" charset="-122"/>
                <a:ea typeface="微软雅黑" pitchFamily="2" charset="-122"/>
              </a:rPr>
              <a:t>解决</a:t>
            </a:r>
            <a:r>
              <a:rPr lang="zh-CN" altLang="en-US" sz="3600" b="1">
                <a:solidFill>
                  <a:srgbClr val="FF0000"/>
                </a:solidFill>
                <a:latin typeface="微软雅黑" pitchFamily="2" charset="-122"/>
                <a:ea typeface="微软雅黑" pitchFamily="2" charset="-122"/>
              </a:rPr>
              <a:t>融资</a:t>
            </a:r>
            <a:r>
              <a:rPr lang="zh-CN" altLang="zh-CN" sz="3600" b="1">
                <a:solidFill>
                  <a:srgbClr val="FF0000"/>
                </a:solidFill>
                <a:latin typeface="微软雅黑" pitchFamily="2" charset="-122"/>
                <a:ea typeface="微软雅黑" pitchFamily="2" charset="-122"/>
              </a:rPr>
              <a:t>问题，从而来扩大公司的生产规模和增强产品的宣传力度</a:t>
            </a:r>
            <a:r>
              <a:rPr lang="zh-CN" altLang="en-US" sz="3600" b="1">
                <a:solidFill>
                  <a:srgbClr val="FF0000"/>
                </a:solidFill>
                <a:latin typeface="微软雅黑" pitchFamily="2" charset="-122"/>
                <a:ea typeface="微软雅黑" pitchFamily="2" charset="-122"/>
              </a:rPr>
              <a:t>。</a:t>
            </a:r>
            <a:endParaRPr lang="zh-CN" altLang="zh-CN" sz="3600" b="1">
              <a:solidFill>
                <a:srgbClr val="FF0000"/>
              </a:solidFill>
              <a:latin typeface="微软雅黑" pitchFamily="2" charset="-122"/>
              <a:ea typeface="微软雅黑" pitchFamily="2" charset="-122"/>
            </a:endParaRPr>
          </a:p>
          <a:p>
            <a:endParaRPr lang="zh-CN" altLang="en-US" sz="8000" b="1">
              <a:solidFill>
                <a:srgbClr val="FF0000"/>
              </a:solidFill>
              <a:latin typeface="微软雅黑" pitchFamily="2" charset="-122"/>
              <a:ea typeface="微软雅黑" pitchFamily="2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113" y="2144713"/>
            <a:ext cx="7615237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6563" y="4124325"/>
            <a:ext cx="3600450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1913" y="4149725"/>
            <a:ext cx="3419475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3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51" grpId="0" animBg="1"/>
      <p:bldP spid="2" grpId="0"/>
      <p:bldP spid="2" grpId="1"/>
      <p:bldP spid="2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5"/>
          <p:cNvGrpSpPr>
            <a:grpSpLocks/>
          </p:cNvGrpSpPr>
          <p:nvPr/>
        </p:nvGrpSpPr>
        <p:grpSpPr bwMode="auto">
          <a:xfrm>
            <a:off x="571500" y="857250"/>
            <a:ext cx="6958013" cy="655638"/>
            <a:chOff x="571472" y="857232"/>
            <a:chExt cx="6958035" cy="656213"/>
          </a:xfrm>
        </p:grpSpPr>
        <p:grpSp>
          <p:nvGrpSpPr>
            <p:cNvPr id="22549" name="组合 11"/>
            <p:cNvGrpSpPr>
              <a:grpSpLocks/>
            </p:cNvGrpSpPr>
            <p:nvPr/>
          </p:nvGrpSpPr>
          <p:grpSpPr bwMode="auto">
            <a:xfrm>
              <a:off x="571472" y="857232"/>
              <a:ext cx="6958035" cy="642942"/>
              <a:chOff x="571472" y="857232"/>
              <a:chExt cx="6958035" cy="64294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571472" y="857232"/>
                <a:ext cx="6958035" cy="643501"/>
              </a:xfrm>
              <a:prstGeom prst="rect">
                <a:avLst/>
              </a:prstGeom>
              <a:solidFill>
                <a:schemeClr val="accent3">
                  <a:lumMod val="75000"/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36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 rot="5400000">
                <a:off x="2347632" y="1203611"/>
                <a:ext cx="592657" cy="1587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550" name="TextBox 12"/>
            <p:cNvSpPr txBox="1">
              <a:spLocks noChangeArrowheads="1"/>
            </p:cNvSpPr>
            <p:nvPr/>
          </p:nvSpPr>
          <p:spPr bwMode="auto">
            <a:xfrm>
              <a:off x="571472" y="908050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主题</a:t>
              </a:r>
            </a:p>
          </p:txBody>
        </p:sp>
        <p:sp>
          <p:nvSpPr>
            <p:cNvPr id="22551" name="TextBox 13"/>
            <p:cNvSpPr txBox="1">
              <a:spLocks noChangeArrowheads="1"/>
            </p:cNvSpPr>
            <p:nvPr/>
          </p:nvSpPr>
          <p:spPr bwMode="auto">
            <a:xfrm>
              <a:off x="2928926" y="928670"/>
              <a:ext cx="401933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团    队    介    绍</a:t>
              </a:r>
            </a:p>
          </p:txBody>
        </p:sp>
        <p:sp>
          <p:nvSpPr>
            <p:cNvPr id="22552" name="TextBox 14"/>
            <p:cNvSpPr txBox="1">
              <a:spLocks noChangeArrowheads="1"/>
            </p:cNvSpPr>
            <p:nvPr/>
          </p:nvSpPr>
          <p:spPr bwMode="auto">
            <a:xfrm>
              <a:off x="5429256" y="908050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571500" y="852488"/>
            <a:ext cx="2071688" cy="647700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1500" y="265113"/>
            <a:ext cx="6954838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谈判主题及团队介绍</a:t>
            </a:r>
          </a:p>
        </p:txBody>
      </p:sp>
      <p:sp>
        <p:nvSpPr>
          <p:cNvPr id="5" name="椭圆 4"/>
          <p:cNvSpPr/>
          <p:nvPr/>
        </p:nvSpPr>
        <p:spPr>
          <a:xfrm>
            <a:off x="71406" y="142852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7410450" y="260350"/>
            <a:ext cx="1824038" cy="647700"/>
            <a:chOff x="7410164" y="260350"/>
            <a:chExt cx="1824140" cy="647699"/>
          </a:xfrm>
        </p:grpSpPr>
        <p:sp>
          <p:nvSpPr>
            <p:cNvPr id="23" name="矩形 22"/>
            <p:cNvSpPr/>
            <p:nvPr/>
          </p:nvSpPr>
          <p:spPr>
            <a:xfrm>
              <a:off x="7500657" y="260350"/>
              <a:ext cx="1643154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548" name="TextBox 18"/>
            <p:cNvSpPr txBox="1">
              <a:spLocks noChangeArrowheads="1"/>
            </p:cNvSpPr>
            <p:nvPr/>
          </p:nvSpPr>
          <p:spPr bwMode="auto">
            <a:xfrm>
              <a:off x="7410164" y="359470"/>
              <a:ext cx="182414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团队介绍</a:t>
              </a:r>
            </a:p>
          </p:txBody>
        </p:sp>
      </p:grpSp>
      <p:sp>
        <p:nvSpPr>
          <p:cNvPr id="22534" name="灯片编号占位符 2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BC1073C-A59C-447D-9D39-EC63CCB4F70E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5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/>
          </a:blip>
          <a:srcRect l="23143" r="21599" b="6068"/>
          <a:stretch/>
        </p:blipFill>
        <p:spPr>
          <a:xfrm>
            <a:off x="571473" y="1607209"/>
            <a:ext cx="1552256" cy="1521357"/>
          </a:xfrm>
          <a:prstGeom prst="roundRect">
            <a:avLst/>
          </a:prstGeom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50875" y="2990850"/>
            <a:ext cx="167005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latin typeface="微软雅黑" pitchFamily="2" charset="-122"/>
                <a:ea typeface="微软雅黑" pitchFamily="2" charset="-122"/>
              </a:rPr>
              <a:t>项 目 主 谈</a:t>
            </a:r>
            <a:endParaRPr lang="en-US" altLang="zh-CN" sz="2000" b="1">
              <a:latin typeface="微软雅黑" pitchFamily="2" charset="-122"/>
              <a:ea typeface="微软雅黑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微软雅黑" pitchFamily="2" charset="-122"/>
                <a:ea typeface="微软雅黑" pitchFamily="2" charset="-122"/>
              </a:rPr>
              <a:t>     陈静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70300" y="1709738"/>
            <a:ext cx="1576388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573463" y="2957513"/>
            <a:ext cx="2043112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latin typeface="微软雅黑" pitchFamily="2" charset="-122"/>
                <a:ea typeface="微软雅黑" pitchFamily="2" charset="-122"/>
              </a:rPr>
              <a:t>项 目 决 策</a:t>
            </a:r>
            <a:endParaRPr lang="en-US" altLang="zh-CN" sz="2000" b="1">
              <a:latin typeface="微软雅黑" pitchFamily="2" charset="-122"/>
              <a:ea typeface="微软雅黑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>
                <a:latin typeface="微软雅黑" pitchFamily="2" charset="-122"/>
                <a:ea typeface="微软雅黑" pitchFamily="2" charset="-122"/>
              </a:rPr>
              <a:t>  </a:t>
            </a:r>
            <a:r>
              <a:rPr lang="zh-CN" altLang="en-US" sz="2000" b="1">
                <a:latin typeface="微软雅黑" pitchFamily="2" charset="-122"/>
                <a:ea typeface="微软雅黑" pitchFamily="2" charset="-122"/>
              </a:rPr>
              <a:t>元富林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/>
          <a:srcRect l="17578" t="2184" r="26563" b="2574"/>
          <a:stretch>
            <a:fillRect/>
          </a:stretch>
        </p:blipFill>
        <p:spPr bwMode="auto">
          <a:xfrm>
            <a:off x="6394450" y="1536700"/>
            <a:ext cx="1446213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508750" y="2984500"/>
            <a:ext cx="20415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latin typeface="微软雅黑" pitchFamily="2" charset="-122"/>
                <a:ea typeface="微软雅黑" pitchFamily="2" charset="-122"/>
              </a:rPr>
              <a:t>进 程 记 录</a:t>
            </a:r>
            <a:endParaRPr lang="en-US" altLang="zh-CN" sz="2000" b="1">
              <a:latin typeface="微软雅黑" pitchFamily="2" charset="-122"/>
              <a:ea typeface="微软雅黑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微软雅黑" pitchFamily="2" charset="-122"/>
                <a:ea typeface="微软雅黑" pitchFamily="2" charset="-122"/>
              </a:rPr>
              <a:t>   王闻凯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/>
          <a:srcRect l="25739" t="15445" r="29688" b="11247"/>
          <a:stretch>
            <a:fillRect/>
          </a:stretch>
        </p:blipFill>
        <p:spPr bwMode="auto">
          <a:xfrm>
            <a:off x="328613" y="3841750"/>
            <a:ext cx="20383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00075" y="5545138"/>
            <a:ext cx="20431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latin typeface="微软雅黑" pitchFamily="2" charset="-122"/>
                <a:ea typeface="微软雅黑" pitchFamily="2" charset="-122"/>
              </a:rPr>
              <a:t>技 术 顾 问</a:t>
            </a:r>
            <a:endParaRPr lang="en-US" altLang="zh-CN" sz="2000" b="1">
              <a:latin typeface="微软雅黑" pitchFamily="2" charset="-122"/>
              <a:ea typeface="微软雅黑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>
                <a:latin typeface="微软雅黑" pitchFamily="2" charset="-122"/>
                <a:ea typeface="微软雅黑" pitchFamily="2" charset="-122"/>
              </a:rPr>
              <a:t>  </a:t>
            </a:r>
            <a:r>
              <a:rPr lang="zh-CN" altLang="en-US" sz="2000" b="1">
                <a:latin typeface="微软雅黑" pitchFamily="2" charset="-122"/>
                <a:ea typeface="微软雅黑" pitchFamily="2" charset="-122"/>
              </a:rPr>
              <a:t>段学莲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8" cstate="print"/>
          <a:srcRect l="21562" t="15445" r="24013" b="15041"/>
          <a:stretch>
            <a:fillRect/>
          </a:stretch>
        </p:blipFill>
        <p:spPr bwMode="auto">
          <a:xfrm>
            <a:off x="2679700" y="3876675"/>
            <a:ext cx="2489200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573463" y="5624513"/>
            <a:ext cx="20431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latin typeface="微软雅黑" pitchFamily="2" charset="-122"/>
                <a:ea typeface="微软雅黑" pitchFamily="2" charset="-122"/>
              </a:rPr>
              <a:t>法 律 顾 问</a:t>
            </a:r>
            <a:endParaRPr lang="en-US" altLang="zh-CN" sz="2000" b="1">
              <a:latin typeface="微软雅黑" pitchFamily="2" charset="-122"/>
              <a:ea typeface="微软雅黑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>
                <a:latin typeface="微软雅黑" pitchFamily="2" charset="-122"/>
                <a:ea typeface="微软雅黑" pitchFamily="2" charset="-122"/>
              </a:rPr>
              <a:t>  </a:t>
            </a:r>
            <a:r>
              <a:rPr lang="zh-CN" altLang="en-US" sz="2000" b="1">
                <a:latin typeface="微软雅黑" pitchFamily="2" charset="-122"/>
                <a:ea typeface="微软雅黑" pitchFamily="2" charset="-122"/>
              </a:rPr>
              <a:t>黄林枫</a:t>
            </a:r>
          </a:p>
        </p:txBody>
      </p:sp>
      <p:pic>
        <p:nvPicPr>
          <p:cNvPr id="8194" name="Picture 2" descr="E:\PPT相关资料\PPT图片\3D立体小人\方形立体小人锐普PPT论坛-136.jpg"/>
          <p:cNvPicPr>
            <a:picLocks noChangeAspect="1" noChangeArrowheads="1"/>
          </p:cNvPicPr>
          <p:nvPr/>
        </p:nvPicPr>
        <p:blipFill>
          <a:blip r:embed="rId9" cstate="print"/>
          <a:srcRect l="15199" t="7520" r="16043" b="1825"/>
          <a:stretch>
            <a:fillRect/>
          </a:stretch>
        </p:blipFill>
        <p:spPr bwMode="auto">
          <a:xfrm>
            <a:off x="6121400" y="3989388"/>
            <a:ext cx="215265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588125" y="5554663"/>
            <a:ext cx="20431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latin typeface="微软雅黑" pitchFamily="2" charset="-122"/>
                <a:ea typeface="微软雅黑" pitchFamily="2" charset="-122"/>
              </a:rPr>
              <a:t>财 务顾 问</a:t>
            </a:r>
            <a:endParaRPr lang="en-US" altLang="zh-CN" sz="2000" b="1">
              <a:latin typeface="微软雅黑" pitchFamily="2" charset="-122"/>
              <a:ea typeface="微软雅黑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>
                <a:latin typeface="微软雅黑" pitchFamily="2" charset="-122"/>
                <a:ea typeface="微软雅黑" pitchFamily="2" charset="-122"/>
              </a:rPr>
              <a:t>  </a:t>
            </a:r>
            <a:r>
              <a:rPr lang="zh-CN" altLang="en-US" sz="2000" b="1">
                <a:latin typeface="微软雅黑" pitchFamily="2" charset="-122"/>
                <a:ea typeface="微软雅黑" pitchFamily="2" charset="-122"/>
              </a:rPr>
              <a:t>金跃初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00"/>
                            </p:stCondLst>
                            <p:childTnLst>
                              <p:par>
                                <p:cTn id="32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00"/>
                            </p:stCondLst>
                            <p:childTnLst>
                              <p:par>
                                <p:cTn id="39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400"/>
                            </p:stCondLst>
                            <p:childTnLst>
                              <p:par>
                                <p:cTn id="46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900"/>
                            </p:stCondLst>
                            <p:childTnLst>
                              <p:par>
                                <p:cTn id="53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400"/>
                            </p:stCondLst>
                            <p:childTnLst>
                              <p:par>
                                <p:cTn id="60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9" grpId="0"/>
      <p:bldP spid="31" grpId="0"/>
      <p:bldP spid="32" grpId="0"/>
      <p:bldP spid="33" grpId="0"/>
      <p:bldP spid="34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831850" y="5448300"/>
            <a:ext cx="69548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谈判地点与议程安排</a:t>
            </a:r>
          </a:p>
        </p:txBody>
      </p:sp>
      <p:sp>
        <p:nvSpPr>
          <p:cNvPr id="24" name="矩形 23"/>
          <p:cNvSpPr/>
          <p:nvPr/>
        </p:nvSpPr>
        <p:spPr>
          <a:xfrm>
            <a:off x="842963" y="44434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紧急预案与法律资料</a:t>
            </a:r>
          </a:p>
        </p:txBody>
      </p:sp>
      <p:sp>
        <p:nvSpPr>
          <p:cNvPr id="23" name="矩形 22"/>
          <p:cNvSpPr/>
          <p:nvPr/>
        </p:nvSpPr>
        <p:spPr>
          <a:xfrm>
            <a:off x="857250" y="3536950"/>
            <a:ext cx="69548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谈判各阶段策略运用</a:t>
            </a:r>
          </a:p>
        </p:txBody>
      </p:sp>
      <p:sp>
        <p:nvSpPr>
          <p:cNvPr id="22" name="矩形 21"/>
          <p:cNvSpPr/>
          <p:nvPr/>
        </p:nvSpPr>
        <p:spPr>
          <a:xfrm>
            <a:off x="857250" y="2636838"/>
            <a:ext cx="6954838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双方背景与优劣分析</a:t>
            </a:r>
          </a:p>
        </p:txBody>
      </p:sp>
      <p:sp>
        <p:nvSpPr>
          <p:cNvPr id="21" name="矩形 20"/>
          <p:cNvSpPr/>
          <p:nvPr/>
        </p:nvSpPr>
        <p:spPr>
          <a:xfrm>
            <a:off x="831850" y="1773238"/>
            <a:ext cx="6929438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谈判目标与谈判底线</a:t>
            </a:r>
          </a:p>
        </p:txBody>
      </p:sp>
      <p:sp>
        <p:nvSpPr>
          <p:cNvPr id="25" name="矩形 24"/>
          <p:cNvSpPr/>
          <p:nvPr/>
        </p:nvSpPr>
        <p:spPr>
          <a:xfrm>
            <a:off x="831850" y="901700"/>
            <a:ext cx="69294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谈判主题与团队介绍</a:t>
            </a:r>
          </a:p>
        </p:txBody>
      </p:sp>
      <p:sp>
        <p:nvSpPr>
          <p:cNvPr id="10" name="椭圆 9"/>
          <p:cNvSpPr/>
          <p:nvPr/>
        </p:nvSpPr>
        <p:spPr>
          <a:xfrm>
            <a:off x="438937" y="4443445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38937" y="3471898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38937" y="2565474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72650" y="1701378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00034" y="785794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8" name="灯片编号占位符 1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804F8-306C-45C7-812B-081A915B2AB1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6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27" name="椭圆 26"/>
          <p:cNvSpPr/>
          <p:nvPr/>
        </p:nvSpPr>
        <p:spPr>
          <a:xfrm>
            <a:off x="438937" y="5333791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2.5E-6 0.12592 " pathEditMode="relative" rAng="0" ptsTypes="AA">
                                      <p:cBhvr>
                                        <p:cTn id="22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9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2222E-6 L 5.55556E-7 -0.12801 " pathEditMode="relative" rAng="0" ptsTypes="AA">
                                      <p:cBhvr>
                                        <p:cTn id="29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12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85185E-6 L 5.55556E-7 -0.24954 " pathEditMode="relative" rAng="0" ptsTypes="AA">
                                      <p:cBhvr>
                                        <p:cTn id="36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47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48148E-6 L 5.55556E-7 -0.40162 " pathEditMode="relative" rAng="0" ptsTypes="AA">
                                      <p:cBhvr>
                                        <p:cTn id="4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093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59259E-6 L 0.00087 -0.52106 " pathEditMode="relative" rAng="0" ptsTypes="AA">
                                      <p:cBhvr>
                                        <p:cTn id="50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26065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00"/>
                            </p:stCondLst>
                            <p:childTnLst>
                              <p:par>
                                <p:cTn id="5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7.40741E-7 L -0.03958 -0.2338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-1169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07407E-6 L -0.03923 -0.23588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2" y="-1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4" grpId="0" animBg="1"/>
      <p:bldP spid="23" grpId="0" animBg="1"/>
      <p:bldP spid="22" grpId="0" animBg="1"/>
      <p:bldP spid="21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71488" y="844550"/>
            <a:ext cx="6958012" cy="655638"/>
            <a:chOff x="471485" y="843961"/>
            <a:chExt cx="6958035" cy="656213"/>
          </a:xfrm>
        </p:grpSpPr>
        <p:grpSp>
          <p:nvGrpSpPr>
            <p:cNvPr id="26653" name="组合 11"/>
            <p:cNvGrpSpPr>
              <a:grpSpLocks/>
            </p:cNvGrpSpPr>
            <p:nvPr/>
          </p:nvGrpSpPr>
          <p:grpSpPr bwMode="auto">
            <a:xfrm>
              <a:off x="471485" y="843961"/>
              <a:ext cx="6958035" cy="642942"/>
              <a:chOff x="571472" y="857232"/>
              <a:chExt cx="6958035" cy="642942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71472" y="857232"/>
                <a:ext cx="6958035" cy="643501"/>
              </a:xfrm>
              <a:prstGeom prst="rect">
                <a:avLst/>
              </a:prstGeom>
              <a:solidFill>
                <a:schemeClr val="accent3">
                  <a:lumMod val="75000"/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36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rot="5400000">
                <a:off x="2347631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>
                <a:off x="5062265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654" name="TextBox 7"/>
            <p:cNvSpPr txBox="1">
              <a:spLocks noChangeArrowheads="1"/>
            </p:cNvSpPr>
            <p:nvPr/>
          </p:nvSpPr>
          <p:spPr bwMode="auto">
            <a:xfrm>
              <a:off x="471485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目标</a:t>
              </a:r>
            </a:p>
          </p:txBody>
        </p:sp>
        <p:sp>
          <p:nvSpPr>
            <p:cNvPr id="26655" name="TextBox 8"/>
            <p:cNvSpPr txBox="1">
              <a:spLocks noChangeArrowheads="1"/>
            </p:cNvSpPr>
            <p:nvPr/>
          </p:nvSpPr>
          <p:spPr bwMode="auto">
            <a:xfrm>
              <a:off x="2828939" y="91539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谈判底线</a:t>
              </a:r>
            </a:p>
          </p:txBody>
        </p:sp>
        <p:sp>
          <p:nvSpPr>
            <p:cNvPr id="26656" name="TextBox 9"/>
            <p:cNvSpPr txBox="1">
              <a:spLocks noChangeArrowheads="1"/>
            </p:cNvSpPr>
            <p:nvPr/>
          </p:nvSpPr>
          <p:spPr bwMode="auto">
            <a:xfrm>
              <a:off x="5329269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谈判目标与谈判底线</a:t>
            </a:r>
          </a:p>
        </p:txBody>
      </p:sp>
      <p:sp>
        <p:nvSpPr>
          <p:cNvPr id="5" name="椭圆 4"/>
          <p:cNvSpPr/>
          <p:nvPr/>
        </p:nvSpPr>
        <p:spPr>
          <a:xfrm>
            <a:off x="117466" y="142852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549525" y="857250"/>
            <a:ext cx="4879975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7429500" y="214313"/>
            <a:ext cx="1714500" cy="647700"/>
            <a:chOff x="7500958" y="260350"/>
            <a:chExt cx="1643042" cy="647699"/>
          </a:xfrm>
        </p:grpSpPr>
        <p:sp>
          <p:nvSpPr>
            <p:cNvPr id="17" name="矩形 16"/>
            <p:cNvSpPr/>
            <p:nvPr/>
          </p:nvSpPr>
          <p:spPr>
            <a:xfrm>
              <a:off x="7500958" y="260350"/>
              <a:ext cx="1643042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652" name="TextBox 17"/>
            <p:cNvSpPr txBox="1">
              <a:spLocks noChangeArrowheads="1"/>
            </p:cNvSpPr>
            <p:nvPr/>
          </p:nvSpPr>
          <p:spPr bwMode="auto">
            <a:xfrm>
              <a:off x="7572396" y="285728"/>
              <a:ext cx="142876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目标</a:t>
              </a:r>
            </a:p>
          </p:txBody>
        </p:sp>
      </p:grpSp>
      <p:sp>
        <p:nvSpPr>
          <p:cNvPr id="26630" name="灯片编号占位符 1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C5BC536-D410-48CC-8D60-3024BC541B1C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7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592763" y="5411788"/>
            <a:ext cx="320198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 b="1">
                <a:solidFill>
                  <a:srgbClr val="E46C0A"/>
                </a:solidFill>
                <a:latin typeface="Franklin Gothic Book" charset="0"/>
                <a:ea typeface="微软雅黑" pitchFamily="2" charset="-122"/>
              </a:rPr>
              <a:t>各议题目标</a:t>
            </a:r>
          </a:p>
        </p:txBody>
      </p:sp>
      <p:sp>
        <p:nvSpPr>
          <p:cNvPr id="25" name="AutoShape 43"/>
          <p:cNvSpPr>
            <a:spLocks noChangeArrowheads="1"/>
          </p:cNvSpPr>
          <p:nvPr/>
        </p:nvSpPr>
        <p:spPr bwMode="auto">
          <a:xfrm rot="-1865874">
            <a:off x="3305175" y="4613275"/>
            <a:ext cx="5557838" cy="514350"/>
          </a:xfrm>
          <a:prstGeom prst="rightArrow">
            <a:avLst>
              <a:gd name="adj1" fmla="val 49722"/>
              <a:gd name="adj2" fmla="val 146725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2400" b="1">
              <a:latin typeface="微软雅黑" pitchFamily="2" charset="-122"/>
              <a:ea typeface="微软雅黑" pitchFamily="2" charset="-122"/>
            </a:endParaRPr>
          </a:p>
        </p:txBody>
      </p:sp>
      <p:grpSp>
        <p:nvGrpSpPr>
          <p:cNvPr id="26" name="组合 28"/>
          <p:cNvGrpSpPr>
            <a:grpSpLocks/>
          </p:cNvGrpSpPr>
          <p:nvPr/>
        </p:nvGrpSpPr>
        <p:grpSpPr bwMode="auto">
          <a:xfrm>
            <a:off x="384175" y="2349500"/>
            <a:ext cx="8212138" cy="3436938"/>
            <a:chOff x="36512" y="1052513"/>
            <a:chExt cx="9107488" cy="4233875"/>
          </a:xfrm>
        </p:grpSpPr>
        <p:cxnSp>
          <p:nvCxnSpPr>
            <p:cNvPr id="27" name="肘形连接符 26"/>
            <p:cNvCxnSpPr/>
            <p:nvPr/>
          </p:nvCxnSpPr>
          <p:spPr>
            <a:xfrm flipV="1">
              <a:off x="36512" y="3856844"/>
              <a:ext cx="4066943" cy="1429544"/>
            </a:xfrm>
            <a:prstGeom prst="bentConnector3">
              <a:avLst>
                <a:gd name="adj1" fmla="val 50000"/>
              </a:avLst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肘形连接符 27"/>
            <p:cNvCxnSpPr/>
            <p:nvPr/>
          </p:nvCxnSpPr>
          <p:spPr>
            <a:xfrm flipV="1">
              <a:off x="2143928" y="2429256"/>
              <a:ext cx="4554623" cy="1427588"/>
            </a:xfrm>
            <a:prstGeom prst="bentConnector3">
              <a:avLst>
                <a:gd name="adj1" fmla="val 50000"/>
              </a:avLst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肘形连接符 28"/>
            <p:cNvCxnSpPr/>
            <p:nvPr/>
          </p:nvCxnSpPr>
          <p:spPr>
            <a:xfrm flipV="1">
              <a:off x="4392190" y="1052513"/>
              <a:ext cx="4751810" cy="1376743"/>
            </a:xfrm>
            <a:prstGeom prst="bentConnector3">
              <a:avLst>
                <a:gd name="adj1" fmla="val 50000"/>
              </a:avLst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2309813" y="4765675"/>
            <a:ext cx="10382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6000" b="1">
                <a:solidFill>
                  <a:srgbClr val="FFC000"/>
                </a:solidFill>
                <a:latin typeface="微软雅黑" pitchFamily="2" charset="-122"/>
                <a:ea typeface="微软雅黑" pitchFamily="2" charset="-122"/>
              </a:rPr>
              <a:t>1</a:t>
            </a:r>
            <a:endParaRPr lang="zh-CN" altLang="en-US" sz="6000">
              <a:solidFill>
                <a:srgbClr val="FFC000"/>
              </a:solidFill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4470400" y="3573463"/>
            <a:ext cx="1038225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0" b="1">
                <a:solidFill>
                  <a:srgbClr val="FFC000"/>
                </a:solidFill>
                <a:latin typeface="微软雅黑" pitchFamily="2" charset="-122"/>
                <a:ea typeface="微软雅黑" pitchFamily="2" charset="-122"/>
              </a:rPr>
              <a:t>2</a:t>
            </a:r>
            <a:endParaRPr lang="zh-CN" altLang="en-US" sz="8000">
              <a:solidFill>
                <a:srgbClr val="FFC000"/>
              </a:solidFill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6678613" y="2476500"/>
            <a:ext cx="10382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9600" b="1">
                <a:solidFill>
                  <a:srgbClr val="FFC000"/>
                </a:solidFill>
                <a:latin typeface="微软雅黑" pitchFamily="2" charset="-122"/>
                <a:ea typeface="微软雅黑" pitchFamily="2" charset="-122"/>
              </a:rPr>
              <a:t>3</a:t>
            </a:r>
            <a:endParaRPr lang="zh-CN" altLang="en-US" sz="9600">
              <a:solidFill>
                <a:srgbClr val="FFC000"/>
              </a:solidFill>
            </a:endParaRPr>
          </a:p>
        </p:txBody>
      </p:sp>
      <p:sp>
        <p:nvSpPr>
          <p:cNvPr id="33" name="矩形 2"/>
          <p:cNvSpPr>
            <a:spLocks noChangeArrowheads="1"/>
          </p:cNvSpPr>
          <p:nvPr/>
        </p:nvSpPr>
        <p:spPr bwMode="auto">
          <a:xfrm>
            <a:off x="425450" y="1309688"/>
            <a:ext cx="1962150" cy="785812"/>
          </a:xfrm>
          <a:prstGeom prst="rect">
            <a:avLst/>
          </a:prstGeom>
          <a:solidFill>
            <a:schemeClr val="accent1"/>
          </a:solidFill>
          <a:ln w="38100" cmpd="sng">
            <a:solidFill>
              <a:schemeClr val="bg1"/>
            </a:solidFill>
            <a:miter lim="800000"/>
            <a:headEnd/>
            <a:tailEnd/>
          </a:ln>
          <a:effectLst>
            <a:outerShdw dist="20000" dir="5400000" algn="ctr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rgbClr val="FFFFFF"/>
                </a:solidFill>
                <a:latin typeface="Franklin Gothic Book" pitchFamily="34" charset="0"/>
                <a:ea typeface="微软雅黑" pitchFamily="34" charset="-122"/>
              </a:rPr>
              <a:t>总目标</a:t>
            </a:r>
          </a:p>
        </p:txBody>
      </p:sp>
      <p:sp>
        <p:nvSpPr>
          <p:cNvPr id="34" name="任意多边形 3"/>
          <p:cNvSpPr>
            <a:spLocks noChangeArrowheads="1"/>
          </p:cNvSpPr>
          <p:nvPr/>
        </p:nvSpPr>
        <p:spPr bwMode="auto">
          <a:xfrm>
            <a:off x="2519363" y="1460500"/>
            <a:ext cx="3052762" cy="617538"/>
          </a:xfrm>
          <a:custGeom>
            <a:avLst/>
            <a:gdLst>
              <a:gd name="T0" fmla="*/ 0 w 2848570"/>
              <a:gd name="T1" fmla="*/ 0 h 2461364"/>
              <a:gd name="T2" fmla="*/ 6192688 w 2848570"/>
              <a:gd name="T3" fmla="*/ 0 h 2461364"/>
              <a:gd name="T4" fmla="*/ 6192688 w 2848570"/>
              <a:gd name="T5" fmla="*/ 3456384 h 2461364"/>
              <a:gd name="T6" fmla="*/ 0 w 2848570"/>
              <a:gd name="T7" fmla="*/ 3456384 h 2461364"/>
              <a:gd name="T8" fmla="*/ 0 w 2848570"/>
              <a:gd name="T9" fmla="*/ 0 h 24613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8570"/>
              <a:gd name="T16" fmla="*/ 0 h 2461364"/>
              <a:gd name="T17" fmla="*/ 2848570 w 2848570"/>
              <a:gd name="T18" fmla="*/ 2461364 h 24613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8570" h="2461364">
                <a:moveTo>
                  <a:pt x="0" y="0"/>
                </a:moveTo>
                <a:lnTo>
                  <a:pt x="2848570" y="0"/>
                </a:lnTo>
                <a:lnTo>
                  <a:pt x="2848570" y="2461364"/>
                </a:lnTo>
                <a:lnTo>
                  <a:pt x="0" y="2461364"/>
                </a:lnTo>
                <a:lnTo>
                  <a:pt x="0" y="0"/>
                </a:lnTo>
                <a:close/>
              </a:path>
            </a:pathLst>
          </a:custGeom>
          <a:solidFill>
            <a:srgbClr val="D0D8E8">
              <a:alpha val="89999"/>
            </a:srgbClr>
          </a:solidFill>
          <a:ln w="9525" cmpd="sng">
            <a:solidFill>
              <a:srgbClr val="CBD3E3">
                <a:alpha val="87999"/>
              </a:srgbClr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31999"/>
              </a:srgbClr>
            </a:outerShdw>
          </a:effectLst>
        </p:spPr>
        <p:txBody>
          <a:bodyPr lIns="96012" tIns="96012" rIns="128016" bIns="144018"/>
          <a:lstStyle/>
          <a:p>
            <a:pPr marL="285750" lvl="1" indent="-285750" defTabSz="800100">
              <a:lnSpc>
                <a:spcPct val="200000"/>
              </a:lnSpc>
              <a:spcAft>
                <a:spcPct val="15000"/>
              </a:spcAft>
              <a:defRPr/>
            </a:pPr>
            <a:endParaRPr lang="zh-CN" altLang="en-US" dirty="0">
              <a:solidFill>
                <a:srgbClr val="262626"/>
              </a:solidFill>
              <a:latin typeface="Franklin Gothic Book" pitchFamily="34" charset="0"/>
              <a:ea typeface="微软雅黑" pitchFamily="34" charset="-122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532063" y="1503363"/>
            <a:ext cx="3040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2" charset="-122"/>
                <a:ea typeface="微软雅黑" pitchFamily="2" charset="-122"/>
              </a:rPr>
              <a:t>达成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AB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两公司的战略合作，实现双方的互利共赢</a:t>
            </a:r>
          </a:p>
        </p:txBody>
      </p:sp>
      <p:sp>
        <p:nvSpPr>
          <p:cNvPr id="36" name="矩形 7"/>
          <p:cNvSpPr>
            <a:spLocks noChangeArrowheads="1"/>
          </p:cNvSpPr>
          <p:nvPr/>
        </p:nvSpPr>
        <p:spPr bwMode="auto">
          <a:xfrm>
            <a:off x="2182813" y="3452813"/>
            <a:ext cx="2128837" cy="1158875"/>
          </a:xfrm>
          <a:prstGeom prst="rect">
            <a:avLst/>
          </a:prstGeom>
          <a:solidFill>
            <a:srgbClr val="FFFFFF">
              <a:alpha val="89999"/>
            </a:srgbClr>
          </a:solidFill>
          <a:ln w="9525" cmpd="sng">
            <a:solidFill>
              <a:srgbClr val="4A7EBB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31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182813" y="3630613"/>
            <a:ext cx="21288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 </a:t>
            </a:r>
            <a:r>
              <a:rPr lang="en-US" altLang="zh-CN" sz="2400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B</a:t>
            </a:r>
            <a:r>
              <a:rPr lang="zh-CN" altLang="en-US" sz="2400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方出资额达到</a:t>
            </a:r>
            <a:r>
              <a:rPr lang="en-US" altLang="zh-CN" sz="2400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100-150</a:t>
            </a:r>
            <a:r>
              <a:rPr lang="zh-CN" altLang="en-US" sz="2400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万</a:t>
            </a: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4051300" y="2149475"/>
            <a:ext cx="2547938" cy="1330325"/>
            <a:chOff x="4382308" y="2298655"/>
            <a:chExt cx="2240335" cy="1200329"/>
          </a:xfrm>
        </p:grpSpPr>
        <p:sp>
          <p:nvSpPr>
            <p:cNvPr id="37" name="矩形 7"/>
            <p:cNvSpPr>
              <a:spLocks noChangeArrowheads="1"/>
            </p:cNvSpPr>
            <p:nvPr/>
          </p:nvSpPr>
          <p:spPr bwMode="auto">
            <a:xfrm>
              <a:off x="4382308" y="2334465"/>
              <a:ext cx="2120292" cy="1160223"/>
            </a:xfrm>
            <a:prstGeom prst="rect">
              <a:avLst/>
            </a:prstGeom>
            <a:solidFill>
              <a:srgbClr val="FFFFFF">
                <a:alpha val="89999"/>
              </a:srgbClr>
            </a:solidFill>
            <a:ln w="9525" cmpd="sng">
              <a:solidFill>
                <a:srgbClr val="4A7EBB"/>
              </a:solidFill>
              <a:miter lim="800000"/>
              <a:headEnd/>
              <a:tailEnd/>
            </a:ln>
            <a:effectLst>
              <a:outerShdw dist="23000" dir="5400000" algn="ctr" rotWithShape="0">
                <a:srgbClr val="000000">
                  <a:alpha val="31999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6647" name="TextBox 39"/>
            <p:cNvSpPr txBox="1">
              <a:spLocks noChangeArrowheads="1"/>
            </p:cNvSpPr>
            <p:nvPr/>
          </p:nvSpPr>
          <p:spPr bwMode="auto">
            <a:xfrm>
              <a:off x="4483856" y="2298655"/>
              <a:ext cx="2138787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7F7F7F"/>
                  </a:solidFill>
                  <a:latin typeface="微软雅黑" pitchFamily="2" charset="-122"/>
                  <a:ea typeface="微软雅黑" pitchFamily="2" charset="-122"/>
                </a:rPr>
                <a:t>己方负责生产，宣传以及销售，保证控股</a:t>
              </a: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6454775" y="1309688"/>
            <a:ext cx="2212975" cy="1025525"/>
            <a:chOff x="6454317" y="1175106"/>
            <a:chExt cx="2214145" cy="1160040"/>
          </a:xfrm>
        </p:grpSpPr>
        <p:sp>
          <p:nvSpPr>
            <p:cNvPr id="38" name="矩形 7"/>
            <p:cNvSpPr>
              <a:spLocks noChangeArrowheads="1"/>
            </p:cNvSpPr>
            <p:nvPr/>
          </p:nvSpPr>
          <p:spPr bwMode="auto">
            <a:xfrm>
              <a:off x="6454317" y="1175106"/>
              <a:ext cx="2120433" cy="1160040"/>
            </a:xfrm>
            <a:prstGeom prst="rect">
              <a:avLst/>
            </a:prstGeom>
            <a:solidFill>
              <a:srgbClr val="FFFFFF">
                <a:alpha val="89999"/>
              </a:srgbClr>
            </a:solidFill>
            <a:ln w="9525" cmpd="sng">
              <a:solidFill>
                <a:srgbClr val="4A7EBB"/>
              </a:solidFill>
              <a:miter lim="800000"/>
              <a:headEnd/>
              <a:tailEnd/>
            </a:ln>
            <a:effectLst>
              <a:outerShdw dist="23000" dir="5400000" algn="ctr" rotWithShape="0">
                <a:srgbClr val="000000">
                  <a:alpha val="31999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6645" name="TextBox 40"/>
            <p:cNvSpPr txBox="1">
              <a:spLocks noChangeArrowheads="1"/>
            </p:cNvSpPr>
            <p:nvPr/>
          </p:nvSpPr>
          <p:spPr bwMode="auto">
            <a:xfrm>
              <a:off x="6539232" y="1377151"/>
              <a:ext cx="212923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7F7F7F"/>
                  </a:solidFill>
                  <a:latin typeface="微软雅黑" pitchFamily="2" charset="-122"/>
                  <a:ea typeface="微软雅黑" pitchFamily="2" charset="-122"/>
                </a:rPr>
                <a:t>收益及利润合理分配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21" grpId="0"/>
      <p:bldP spid="25" grpId="0" animBg="1"/>
      <p:bldP spid="30" grpId="0"/>
      <p:bldP spid="31" grpId="0"/>
      <p:bldP spid="32" grpId="0"/>
      <p:bldP spid="33" grpId="0" animBg="1"/>
      <p:bldP spid="35" grpId="0"/>
      <p:bldP spid="36" grpId="0" animBg="1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圆角矩形 14"/>
          <p:cNvSpPr>
            <a:spLocks noChangeArrowheads="1"/>
          </p:cNvSpPr>
          <p:nvPr/>
        </p:nvSpPr>
        <p:spPr bwMode="auto">
          <a:xfrm>
            <a:off x="5303838" y="3284538"/>
            <a:ext cx="2927350" cy="2873375"/>
          </a:xfrm>
          <a:prstGeom prst="roundRect">
            <a:avLst>
              <a:gd name="adj" fmla="val 3278"/>
            </a:avLst>
          </a:prstGeom>
          <a:solidFill>
            <a:schemeClr val="bg1">
              <a:alpha val="95000"/>
            </a:schemeClr>
          </a:solidFill>
          <a:ln w="63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alibri" pitchFamily="34" charset="0"/>
              <a:ea typeface="+mn-ea"/>
            </a:endParaRPr>
          </a:p>
        </p:txBody>
      </p:sp>
      <p:sp>
        <p:nvSpPr>
          <p:cNvPr id="70" name="圆角矩形 14"/>
          <p:cNvSpPr>
            <a:spLocks noChangeArrowheads="1"/>
          </p:cNvSpPr>
          <p:nvPr/>
        </p:nvSpPr>
        <p:spPr bwMode="auto">
          <a:xfrm>
            <a:off x="1182688" y="3284538"/>
            <a:ext cx="2925762" cy="2873375"/>
          </a:xfrm>
          <a:prstGeom prst="roundRect">
            <a:avLst>
              <a:gd name="adj" fmla="val 3278"/>
            </a:avLst>
          </a:prstGeom>
          <a:solidFill>
            <a:schemeClr val="bg1">
              <a:alpha val="95000"/>
            </a:schemeClr>
          </a:solidFill>
          <a:ln w="63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alibri" pitchFamily="34" charset="0"/>
              <a:ea typeface="+mn-ea"/>
            </a:endParaRP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471488" y="844550"/>
            <a:ext cx="6958012" cy="655638"/>
            <a:chOff x="471485" y="843961"/>
            <a:chExt cx="6958035" cy="656213"/>
          </a:xfrm>
        </p:grpSpPr>
        <p:grpSp>
          <p:nvGrpSpPr>
            <p:cNvPr id="28700" name="组合 11"/>
            <p:cNvGrpSpPr>
              <a:grpSpLocks/>
            </p:cNvGrpSpPr>
            <p:nvPr/>
          </p:nvGrpSpPr>
          <p:grpSpPr bwMode="auto">
            <a:xfrm>
              <a:off x="471485" y="843961"/>
              <a:ext cx="6958035" cy="642942"/>
              <a:chOff x="571472" y="857232"/>
              <a:chExt cx="6958035" cy="642942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571472" y="857232"/>
                <a:ext cx="6958035" cy="643501"/>
              </a:xfrm>
              <a:prstGeom prst="rect">
                <a:avLst/>
              </a:prstGeom>
              <a:solidFill>
                <a:schemeClr val="accent3">
                  <a:lumMod val="75000"/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36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 rot="5400000">
                <a:off x="2347631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rot="5400000">
                <a:off x="5062265" y="1203611"/>
                <a:ext cx="592657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701" name="TextBox 9"/>
            <p:cNvSpPr txBox="1">
              <a:spLocks noChangeArrowheads="1"/>
            </p:cNvSpPr>
            <p:nvPr/>
          </p:nvSpPr>
          <p:spPr bwMode="auto">
            <a:xfrm>
              <a:off x="471485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目标</a:t>
              </a:r>
            </a:p>
          </p:txBody>
        </p:sp>
        <p:sp>
          <p:nvSpPr>
            <p:cNvPr id="28702" name="TextBox 10"/>
            <p:cNvSpPr txBox="1">
              <a:spLocks noChangeArrowheads="1"/>
            </p:cNvSpPr>
            <p:nvPr/>
          </p:nvSpPr>
          <p:spPr bwMode="auto">
            <a:xfrm>
              <a:off x="2828939" y="91539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谈判底线</a:t>
              </a:r>
            </a:p>
          </p:txBody>
        </p:sp>
        <p:sp>
          <p:nvSpPr>
            <p:cNvPr id="28703" name="TextBox 11"/>
            <p:cNvSpPr txBox="1">
              <a:spLocks noChangeArrowheads="1"/>
            </p:cNvSpPr>
            <p:nvPr/>
          </p:nvSpPr>
          <p:spPr bwMode="auto">
            <a:xfrm>
              <a:off x="5329269" y="894779"/>
              <a:ext cx="200026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74663" y="2143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谈判目标与谈判底线</a:t>
            </a:r>
          </a:p>
        </p:txBody>
      </p:sp>
      <p:sp>
        <p:nvSpPr>
          <p:cNvPr id="6" name="矩形 5"/>
          <p:cNvSpPr/>
          <p:nvPr/>
        </p:nvSpPr>
        <p:spPr>
          <a:xfrm>
            <a:off x="500063" y="857250"/>
            <a:ext cx="2033587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17466" y="142852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64150" y="857250"/>
            <a:ext cx="2165350" cy="642938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7429500" y="214313"/>
            <a:ext cx="1714500" cy="647700"/>
            <a:chOff x="7429520" y="214290"/>
            <a:chExt cx="1714480" cy="647699"/>
          </a:xfrm>
        </p:grpSpPr>
        <p:sp>
          <p:nvSpPr>
            <p:cNvPr id="17" name="矩形 16"/>
            <p:cNvSpPr/>
            <p:nvPr/>
          </p:nvSpPr>
          <p:spPr>
            <a:xfrm>
              <a:off x="7429520" y="214290"/>
              <a:ext cx="1714480" cy="647699"/>
            </a:xfrm>
            <a:prstGeom prst="rect">
              <a:avLst/>
            </a:prstGeom>
            <a:solidFill>
              <a:schemeClr val="accent3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699" name="TextBox 17"/>
            <p:cNvSpPr txBox="1">
              <a:spLocks noChangeArrowheads="1"/>
            </p:cNvSpPr>
            <p:nvPr/>
          </p:nvSpPr>
          <p:spPr bwMode="auto">
            <a:xfrm>
              <a:off x="7504064" y="239668"/>
              <a:ext cx="149088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rgbClr val="FF0000"/>
                  </a:solidFill>
                  <a:latin typeface="微软雅黑" pitchFamily="2" charset="-122"/>
                  <a:ea typeface="微软雅黑" pitchFamily="2" charset="-122"/>
                </a:rPr>
                <a:t>底线</a:t>
              </a:r>
            </a:p>
          </p:txBody>
        </p:sp>
      </p:grpSp>
      <p:sp>
        <p:nvSpPr>
          <p:cNvPr id="28681" name="灯片编号占位符 5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0DC341-D086-42CA-8CF7-14295DA27649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8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225550" y="3617913"/>
            <a:ext cx="28797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>
                <a:latin typeface="微软雅黑" pitchFamily="2" charset="-122"/>
                <a:ea typeface="微软雅黑" pitchFamily="2" charset="-122"/>
              </a:rPr>
              <a:t>1.</a:t>
            </a:r>
            <a:r>
              <a:rPr lang="en-US" altLang="zh-CN" sz="2000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B</a:t>
            </a:r>
            <a:r>
              <a:rPr lang="zh-CN" altLang="zh-CN" sz="2000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方出资额度不低于</a:t>
            </a:r>
            <a:r>
              <a:rPr lang="en-US" altLang="zh-CN" sz="2000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50</a:t>
            </a:r>
            <a:r>
              <a:rPr lang="zh-CN" altLang="zh-CN" sz="2000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万元人民币</a:t>
            </a:r>
            <a:endParaRPr lang="en-US" altLang="zh-CN" sz="2000">
              <a:solidFill>
                <a:srgbClr val="7F7F7F"/>
              </a:solidFill>
              <a:latin typeface="微软雅黑" pitchFamily="2" charset="-122"/>
              <a:ea typeface="微软雅黑" pitchFamily="2" charset="-122"/>
            </a:endParaRPr>
          </a:p>
          <a:p>
            <a:endParaRPr lang="zh-CN" altLang="zh-CN" sz="2000">
              <a:solidFill>
                <a:srgbClr val="7F7F7F"/>
              </a:solidFill>
              <a:latin typeface="微软雅黑" pitchFamily="2" charset="-122"/>
              <a:ea typeface="微软雅黑" pitchFamily="2" charset="-122"/>
            </a:endParaRPr>
          </a:p>
          <a:p>
            <a:r>
              <a:rPr lang="en-US" altLang="zh-CN" sz="2000">
                <a:latin typeface="微软雅黑" pitchFamily="2" charset="-122"/>
                <a:ea typeface="微软雅黑" pitchFamily="2" charset="-122"/>
              </a:rPr>
              <a:t>2</a:t>
            </a:r>
            <a:r>
              <a:rPr lang="en-US" altLang="zh-CN" sz="2000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.A</a:t>
            </a:r>
            <a:r>
              <a:rPr lang="zh-CN" altLang="zh-CN" sz="2000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方保证控股</a:t>
            </a:r>
            <a:endParaRPr lang="en-US" altLang="zh-CN" sz="2000">
              <a:solidFill>
                <a:srgbClr val="7F7F7F"/>
              </a:solidFill>
              <a:latin typeface="微软雅黑" pitchFamily="2" charset="-122"/>
              <a:ea typeface="微软雅黑" pitchFamily="2" charset="-122"/>
            </a:endParaRPr>
          </a:p>
          <a:p>
            <a:endParaRPr lang="zh-CN" altLang="zh-CN" sz="2000">
              <a:solidFill>
                <a:srgbClr val="7F7F7F"/>
              </a:solidFill>
              <a:latin typeface="微软雅黑" pitchFamily="2" charset="-122"/>
              <a:ea typeface="微软雅黑" pitchFamily="2" charset="-122"/>
            </a:endParaRPr>
          </a:p>
          <a:p>
            <a:r>
              <a:rPr lang="en-US" altLang="zh-CN" sz="2000">
                <a:latin typeface="微软雅黑" pitchFamily="2" charset="-122"/>
                <a:ea typeface="微软雅黑" pitchFamily="2" charset="-122"/>
              </a:rPr>
              <a:t>3.</a:t>
            </a:r>
            <a:r>
              <a:rPr lang="zh-CN" altLang="zh-CN" sz="2000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年收益达到</a:t>
            </a:r>
            <a:r>
              <a:rPr lang="en-US" altLang="zh-CN" sz="2000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20%</a:t>
            </a:r>
            <a:r>
              <a:rPr lang="zh-CN" altLang="zh-CN" sz="2000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以上</a:t>
            </a:r>
          </a:p>
          <a:p>
            <a:endParaRPr lang="zh-CN" altLang="en-US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303838" y="3573463"/>
            <a:ext cx="287337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1.B</a:t>
            </a:r>
            <a:r>
              <a:rPr lang="zh-CN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方出资额不低于</a:t>
            </a:r>
            <a:r>
              <a:rPr lang="en-US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50</a:t>
            </a:r>
            <a:r>
              <a:rPr lang="zh-CN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万元</a:t>
            </a: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2.</a:t>
            </a:r>
            <a:r>
              <a:rPr lang="zh-CN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己方负责生产</a:t>
            </a:r>
            <a:r>
              <a:rPr lang="en-US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,</a:t>
            </a:r>
            <a:r>
              <a:rPr lang="zh-CN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保证控股</a:t>
            </a: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3.</a:t>
            </a:r>
            <a:r>
              <a:rPr lang="zh-CN" altLang="en-US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对方</a:t>
            </a:r>
            <a:r>
              <a:rPr lang="zh-CN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承担</a:t>
            </a:r>
            <a:r>
              <a:rPr lang="en-US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50%</a:t>
            </a:r>
            <a:r>
              <a:rPr lang="zh-CN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的风险</a:t>
            </a: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4.</a:t>
            </a:r>
            <a:r>
              <a:rPr lang="zh-CN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年收益达到</a:t>
            </a:r>
            <a:r>
              <a:rPr lang="en-US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20%</a:t>
            </a:r>
            <a:r>
              <a:rPr lang="zh-CN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以上，</a:t>
            </a:r>
            <a:r>
              <a:rPr lang="en-US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B  </a:t>
            </a: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   </a:t>
            </a:r>
            <a:r>
              <a:rPr lang="zh-CN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方的利润分配控制在</a:t>
            </a:r>
            <a:r>
              <a:rPr lang="en-US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   15%-20%</a:t>
            </a:r>
            <a:r>
              <a:rPr lang="zh-CN" altLang="en-US">
                <a:solidFill>
                  <a:srgbClr val="7F7F7F"/>
                </a:solidFill>
                <a:latin typeface="微软雅黑" pitchFamily="2" charset="-122"/>
                <a:ea typeface="微软雅黑" pitchFamily="2" charset="-122"/>
              </a:rPr>
              <a:t>。</a:t>
            </a:r>
            <a:endParaRPr lang="zh-CN" altLang="zh-CN">
              <a:solidFill>
                <a:srgbClr val="7F7F7F"/>
              </a:solidFill>
              <a:latin typeface="微软雅黑" pitchFamily="2" charset="-122"/>
              <a:ea typeface="微软雅黑" pitchFamily="2" charset="-122"/>
            </a:endParaRPr>
          </a:p>
          <a:p>
            <a:endParaRPr lang="zh-CN" altLang="en-US"/>
          </a:p>
        </p:txBody>
      </p:sp>
      <p:grpSp>
        <p:nvGrpSpPr>
          <p:cNvPr id="71" name="组合 5"/>
          <p:cNvGrpSpPr>
            <a:grpSpLocks/>
          </p:cNvGrpSpPr>
          <p:nvPr/>
        </p:nvGrpSpPr>
        <p:grpSpPr bwMode="auto">
          <a:xfrm>
            <a:off x="1125538" y="2333625"/>
            <a:ext cx="3132137" cy="749300"/>
            <a:chOff x="1465263" y="1783951"/>
            <a:chExt cx="6228000" cy="792960"/>
          </a:xfrm>
        </p:grpSpPr>
        <p:sp>
          <p:nvSpPr>
            <p:cNvPr id="72" name="AutoShape 3"/>
            <p:cNvSpPr>
              <a:spLocks noChangeArrowheads="1"/>
            </p:cNvSpPr>
            <p:nvPr/>
          </p:nvSpPr>
          <p:spPr bwMode="auto">
            <a:xfrm>
              <a:off x="1465263" y="1783951"/>
              <a:ext cx="6228000" cy="792960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 w="9525" algn="ctr">
              <a:solidFill>
                <a:srgbClr val="920000"/>
              </a:solidFill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000" b="1" dirty="0">
                <a:solidFill>
                  <a:srgbClr val="C00000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73" name="AutoShape 3">
              <a:hlinkClick r:id="rId4" action="ppaction://hlinkpres?slideindex=1&amp;slidetitle="/>
            </p:cNvPr>
            <p:cNvSpPr>
              <a:spLocks noChangeArrowheads="1"/>
            </p:cNvSpPr>
            <p:nvPr/>
          </p:nvSpPr>
          <p:spPr bwMode="gray">
            <a:xfrm>
              <a:off x="1465263" y="1902172"/>
              <a:ext cx="6228000" cy="55651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solidFill>
                <a:srgbClr val="920000"/>
              </a:solidFill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600" b="1" dirty="0">
                  <a:latin typeface="Calibri" pitchFamily="34" charset="0"/>
                  <a:ea typeface="微软雅黑" pitchFamily="34" charset="-122"/>
                </a:rPr>
                <a:t>总谈判底线</a:t>
              </a:r>
            </a:p>
          </p:txBody>
        </p:sp>
      </p:grpSp>
      <p:grpSp>
        <p:nvGrpSpPr>
          <p:cNvPr id="74" name="组合 5"/>
          <p:cNvGrpSpPr>
            <a:grpSpLocks/>
          </p:cNvGrpSpPr>
          <p:nvPr/>
        </p:nvGrpSpPr>
        <p:grpSpPr bwMode="auto">
          <a:xfrm>
            <a:off x="5202238" y="2333625"/>
            <a:ext cx="3132137" cy="749300"/>
            <a:chOff x="1465263" y="1783951"/>
            <a:chExt cx="6228000" cy="792960"/>
          </a:xfrm>
        </p:grpSpPr>
        <p:sp>
          <p:nvSpPr>
            <p:cNvPr id="75" name="AutoShape 3"/>
            <p:cNvSpPr>
              <a:spLocks noChangeArrowheads="1"/>
            </p:cNvSpPr>
            <p:nvPr/>
          </p:nvSpPr>
          <p:spPr bwMode="auto">
            <a:xfrm>
              <a:off x="1465263" y="1783951"/>
              <a:ext cx="6228000" cy="792960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 w="9525" algn="ctr">
              <a:solidFill>
                <a:srgbClr val="920000"/>
              </a:solidFill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000" b="1" dirty="0">
                <a:solidFill>
                  <a:srgbClr val="C00000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76" name="AutoShape 3">
              <a:hlinkClick r:id="rId5" action="ppaction://hlinkpres?slideindex=1&amp;slidetitle="/>
            </p:cNvPr>
            <p:cNvSpPr>
              <a:spLocks noChangeArrowheads="1"/>
            </p:cNvSpPr>
            <p:nvPr/>
          </p:nvSpPr>
          <p:spPr bwMode="gray">
            <a:xfrm>
              <a:off x="1465263" y="1902172"/>
              <a:ext cx="6228000" cy="55651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solidFill>
                <a:srgbClr val="920000"/>
              </a:solidFill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600" b="1" dirty="0">
                  <a:latin typeface="Calibri" pitchFamily="34" charset="0"/>
                  <a:ea typeface="微软雅黑" pitchFamily="34" charset="-122"/>
                </a:rPr>
                <a:t>各议题谈判底线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 autoUpdateAnimBg="0"/>
      <p:bldP spid="70" grpId="0" animBg="1" autoUpdateAnimBg="0"/>
      <p:bldP spid="6" grpId="0" animBg="1"/>
      <p:bldP spid="6" grpId="1" animBg="1"/>
      <p:bldP spid="7" grpId="0" animBg="1"/>
      <p:bldP spid="7" grpId="1" animBg="1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831850" y="5448300"/>
            <a:ext cx="69548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谈判地点与议程安排</a:t>
            </a:r>
          </a:p>
        </p:txBody>
      </p:sp>
      <p:sp>
        <p:nvSpPr>
          <p:cNvPr id="24" name="矩形 23"/>
          <p:cNvSpPr/>
          <p:nvPr/>
        </p:nvSpPr>
        <p:spPr>
          <a:xfrm>
            <a:off x="842963" y="4443413"/>
            <a:ext cx="6954837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紧急预案与法律资料</a:t>
            </a:r>
          </a:p>
        </p:txBody>
      </p:sp>
      <p:sp>
        <p:nvSpPr>
          <p:cNvPr id="23" name="矩形 22"/>
          <p:cNvSpPr/>
          <p:nvPr/>
        </p:nvSpPr>
        <p:spPr>
          <a:xfrm>
            <a:off x="857250" y="3536950"/>
            <a:ext cx="69548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谈判各阶段策略运用</a:t>
            </a:r>
          </a:p>
        </p:txBody>
      </p:sp>
      <p:sp>
        <p:nvSpPr>
          <p:cNvPr id="22" name="矩形 21"/>
          <p:cNvSpPr/>
          <p:nvPr/>
        </p:nvSpPr>
        <p:spPr>
          <a:xfrm>
            <a:off x="857250" y="2636838"/>
            <a:ext cx="6954838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双方背景与优劣分析</a:t>
            </a:r>
          </a:p>
        </p:txBody>
      </p:sp>
      <p:sp>
        <p:nvSpPr>
          <p:cNvPr id="21" name="矩形 20"/>
          <p:cNvSpPr/>
          <p:nvPr/>
        </p:nvSpPr>
        <p:spPr>
          <a:xfrm>
            <a:off x="831850" y="1773238"/>
            <a:ext cx="6929438" cy="642937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谈判目标与谈判底线</a:t>
            </a:r>
          </a:p>
        </p:txBody>
      </p:sp>
      <p:sp>
        <p:nvSpPr>
          <p:cNvPr id="25" name="矩形 24"/>
          <p:cNvSpPr/>
          <p:nvPr/>
        </p:nvSpPr>
        <p:spPr>
          <a:xfrm>
            <a:off x="831850" y="901700"/>
            <a:ext cx="6929438" cy="642938"/>
          </a:xfrm>
          <a:prstGeom prst="rect">
            <a:avLst/>
          </a:prstGeom>
          <a:gradFill flip="none" rotWithShape="1">
            <a:gsLst>
              <a:gs pos="1400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谈判主题与团队介绍</a:t>
            </a:r>
          </a:p>
        </p:txBody>
      </p:sp>
      <p:sp>
        <p:nvSpPr>
          <p:cNvPr id="10" name="椭圆 9"/>
          <p:cNvSpPr/>
          <p:nvPr/>
        </p:nvSpPr>
        <p:spPr>
          <a:xfrm>
            <a:off x="438937" y="4443445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38937" y="3471898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38937" y="2565474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72650" y="1701378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00034" y="785794"/>
            <a:ext cx="785818" cy="785818"/>
          </a:xfrm>
          <a:prstGeom prst="ellipse">
            <a:avLst/>
          </a:prstGeom>
          <a:solidFill>
            <a:srgbClr val="C00000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32" name="灯片编号占位符 1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DC0C3AC-E98D-40CF-93BF-D37BC5120F7B}" type="slidenum">
              <a:rPr lang="zh-CN" altLang="en-US">
                <a:latin typeface="微软雅黑" pitchFamily="2" charset="-122"/>
                <a:ea typeface="微软雅黑" pitchFamily="2" charset="-122"/>
              </a:rPr>
              <a:pPr/>
              <a:t>9</a:t>
            </a:fld>
            <a:r>
              <a:rPr lang="en-US" altLang="zh-CN">
                <a:latin typeface="微软雅黑" pitchFamily="2" charset="-122"/>
                <a:ea typeface="微软雅黑" pitchFamily="2" charset="-122"/>
              </a:rPr>
              <a:t>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 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/ 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共</a:t>
            </a:r>
            <a:r>
              <a:rPr lang="en-US" altLang="zh-CN">
                <a:latin typeface="微软雅黑" pitchFamily="2" charset="-122"/>
                <a:ea typeface="微软雅黑" pitchFamily="2" charset="-122"/>
              </a:rPr>
              <a:t>31</a:t>
            </a:r>
            <a:r>
              <a:rPr lang="zh-CN" altLang="en-US">
                <a:latin typeface="微软雅黑" pitchFamily="2" charset="-122"/>
                <a:ea typeface="微软雅黑" pitchFamily="2" charset="-122"/>
              </a:rPr>
              <a:t>页</a:t>
            </a:r>
          </a:p>
        </p:txBody>
      </p:sp>
      <p:sp>
        <p:nvSpPr>
          <p:cNvPr id="27" name="椭圆 26"/>
          <p:cNvSpPr/>
          <p:nvPr/>
        </p:nvSpPr>
        <p:spPr>
          <a:xfrm>
            <a:off x="438937" y="5333791"/>
            <a:ext cx="785818" cy="785818"/>
          </a:xfrm>
          <a:prstGeom prst="ellipse">
            <a:avLst/>
          </a:prstGeom>
          <a:solidFill>
            <a:schemeClr val="tx1"/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0486 L -0.00295 0.25949 " pathEditMode="relative" rAng="0" ptsTypes="AA">
                                      <p:cBhvr>
                                        <p:cTn id="22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3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2.5E-6 0.12592 " pathEditMode="relative" rAng="0" ptsTypes="AA">
                                      <p:cBhvr>
                                        <p:cTn id="29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9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0487 L 0.00382 -0.13217 " pathEditMode="relative" rAng="0" ptsTypes="AA">
                                      <p:cBhvr>
                                        <p:cTn id="36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5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0486 L 0.00382 -0.27384 " pathEditMode="relative" rAng="0" ptsTypes="AA">
                                      <p:cBhvr>
                                        <p:cTn id="4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93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-0.00579 L 0.00382 -0.4037 " pathEditMode="relative" rAng="0" ptsTypes="AA">
                                      <p:cBhvr>
                                        <p:cTn id="50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19907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00"/>
                            </p:stCondLst>
                            <p:childTnLst>
                              <p:par>
                                <p:cTn id="5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 L -0.05382 -0.34074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2" y="-17037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 L -0.0566 -0.34074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0" y="-17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4" grpId="0" animBg="1"/>
      <p:bldP spid="23" grpId="0" animBg="1"/>
      <p:bldP spid="22" grpId="0" animBg="1"/>
      <p:bldP spid="21" grpId="0" animBg="1"/>
      <p:bldP spid="2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5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3.3|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.5|1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.5|1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.5|1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5|50.2|8.4|6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0.9|0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1.1|2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1.1|2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0.9|0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0.9|0.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0.9|0.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0.9|0.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0.9|0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0.9|0.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0.9|0.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0.9|0.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6|0.9|0.9|10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|6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0.9|0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1.1|2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4.6|1.1|7.2"/>
</p:tagLst>
</file>

<file path=ppt/theme/theme1.xml><?xml version="1.0" encoding="utf-8"?>
<a:theme xmlns:a="http://schemas.openxmlformats.org/drawingml/2006/main" name="Office 主题">
  <a:themeElements>
    <a:clrScheme name="自定义 21">
      <a:dk1>
        <a:srgbClr val="000000"/>
      </a:dk1>
      <a:lt1>
        <a:srgbClr val="FFFFFF"/>
      </a:lt1>
      <a:dk2>
        <a:srgbClr val="E8AC04"/>
      </a:dk2>
      <a:lt2>
        <a:srgbClr val="DCDCDC"/>
      </a:lt2>
      <a:accent1>
        <a:srgbClr val="053275"/>
      </a:accent1>
      <a:accent2>
        <a:srgbClr val="1759A9"/>
      </a:accent2>
      <a:accent3>
        <a:srgbClr val="FFFFFF"/>
      </a:accent3>
      <a:accent4>
        <a:srgbClr val="000000"/>
      </a:accent4>
      <a:accent5>
        <a:srgbClr val="AAADBD"/>
      </a:accent5>
      <a:accent6>
        <a:srgbClr val="145099"/>
      </a:accent6>
      <a:hlink>
        <a:srgbClr val="00B0F0"/>
      </a:hlink>
      <a:folHlink>
        <a:srgbClr val="53A9F7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400" b="1" dirty="0" smtClean="0">
            <a:latin typeface="微软雅黑" pitchFamily="34" charset="-122"/>
            <a:ea typeface="微软雅黑" pitchFamily="34" charset="-122"/>
          </a:defRPr>
        </a:defPPr>
      </a:lstStyle>
    </a:tx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E8AC04"/>
        </a:dk2>
        <a:lt2>
          <a:srgbClr val="DCDCDC"/>
        </a:lt2>
        <a:accent1>
          <a:srgbClr val="053275"/>
        </a:accent1>
        <a:accent2>
          <a:srgbClr val="1759A9"/>
        </a:accent2>
        <a:accent3>
          <a:srgbClr val="FFFFFF"/>
        </a:accent3>
        <a:accent4>
          <a:srgbClr val="000000"/>
        </a:accent4>
        <a:accent5>
          <a:srgbClr val="AAADBD"/>
        </a:accent5>
        <a:accent6>
          <a:srgbClr val="145099"/>
        </a:accent6>
        <a:hlink>
          <a:srgbClr val="0077DA"/>
        </a:hlink>
        <a:folHlink>
          <a:srgbClr val="53A9F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</TotalTime>
  <Pages>0</Pages>
  <Words>2021</Words>
  <Characters>0</Characters>
  <Application>Microsoft Office PowerPoint</Application>
  <DocSecurity>0</DocSecurity>
  <PresentationFormat>全屏显示(4:3)</PresentationFormat>
  <Lines>0</Lines>
  <Paragraphs>427</Paragraphs>
  <Slides>31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1" baseType="lpstr">
      <vt:lpstr>Arial Unicode MS</vt:lpstr>
      <vt:lpstr>黑体</vt:lpstr>
      <vt:lpstr>宋体</vt:lpstr>
      <vt:lpstr>微软雅黑</vt:lpstr>
      <vt:lpstr>Arial</vt:lpstr>
      <vt:lpstr>Calibri</vt:lpstr>
      <vt:lpstr>Franklin Gothic Book</vt:lpstr>
      <vt:lpstr>Franklin Gothic Medium</vt:lpstr>
      <vt:lpstr>Wingdings</vt:lpstr>
      <vt:lpstr>Office 主题</vt:lpstr>
      <vt:lpstr>商务谈判策划方案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Sky123.Org</cp:lastModifiedBy>
  <cp:revision>394</cp:revision>
  <cp:lastPrinted>1899-12-30T00:00:00Z</cp:lastPrinted>
  <dcterms:created xsi:type="dcterms:W3CDTF">2010-10-25T15:50:27Z</dcterms:created>
  <dcterms:modified xsi:type="dcterms:W3CDTF">2015-07-22T08:44:51Z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2052-8.1.0.2998</vt:lpwstr>
  </property>
</Properties>
</file>