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55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1E695-6327-46E7-9620-62A62DD33ECB}" type="datetimeFigureOut">
              <a:rPr lang="zh-CN" altLang="en-US" smtClean="0"/>
              <a:t>2011/8/15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EC19-483D-43F8-85E9-97FB7AB56CB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1E695-6327-46E7-9620-62A62DD33ECB}" type="datetimeFigureOut">
              <a:rPr lang="zh-CN" altLang="en-US" smtClean="0"/>
              <a:t>2011/8/15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EC19-483D-43F8-85E9-97FB7AB56CB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1E695-6327-46E7-9620-62A62DD33ECB}" type="datetimeFigureOut">
              <a:rPr lang="zh-CN" altLang="en-US" smtClean="0"/>
              <a:t>2011/8/15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EC19-483D-43F8-85E9-97FB7AB56CB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1E695-6327-46E7-9620-62A62DD33ECB}" type="datetimeFigureOut">
              <a:rPr lang="zh-CN" altLang="en-US" smtClean="0"/>
              <a:t>2011/8/15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EC19-483D-43F8-85E9-97FB7AB56CB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1E695-6327-46E7-9620-62A62DD33ECB}" type="datetimeFigureOut">
              <a:rPr lang="zh-CN" altLang="en-US" smtClean="0"/>
              <a:t>2011/8/15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EC19-483D-43F8-85E9-97FB7AB56CB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1E695-6327-46E7-9620-62A62DD33ECB}" type="datetimeFigureOut">
              <a:rPr lang="zh-CN" altLang="en-US" smtClean="0"/>
              <a:t>2011/8/15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EC19-483D-43F8-85E9-97FB7AB56CB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1E695-6327-46E7-9620-62A62DD33ECB}" type="datetimeFigureOut">
              <a:rPr lang="zh-CN" altLang="en-US" smtClean="0"/>
              <a:t>2011/8/15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EC19-483D-43F8-85E9-97FB7AB56CB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1E695-6327-46E7-9620-62A62DD33ECB}" type="datetimeFigureOut">
              <a:rPr lang="zh-CN" altLang="en-US" smtClean="0"/>
              <a:t>2011/8/15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EC19-483D-43F8-85E9-97FB7AB56CB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1E695-6327-46E7-9620-62A62DD33ECB}" type="datetimeFigureOut">
              <a:rPr lang="zh-CN" altLang="en-US" smtClean="0"/>
              <a:t>2011/8/15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EC19-483D-43F8-85E9-97FB7AB56CB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1E695-6327-46E7-9620-62A62DD33ECB}" type="datetimeFigureOut">
              <a:rPr lang="zh-CN" altLang="en-US" smtClean="0"/>
              <a:t>2011/8/15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EC19-483D-43F8-85E9-97FB7AB56CB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1E695-6327-46E7-9620-62A62DD33ECB}" type="datetimeFigureOut">
              <a:rPr lang="zh-CN" altLang="en-US" smtClean="0"/>
              <a:t>2011/8/15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EC19-483D-43F8-85E9-97FB7AB56CB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1E695-6327-46E7-9620-62A62DD33ECB}" type="datetimeFigureOut">
              <a:rPr lang="zh-CN" altLang="en-US" smtClean="0"/>
              <a:t>2011/8/15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EDEC19-483D-43F8-85E9-97FB7AB56CB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b="1" dirty="0"/>
              <a:t>苏宁</a:t>
            </a:r>
            <a:r>
              <a:rPr lang="en-US" b="1" dirty="0"/>
              <a:t>/</a:t>
            </a:r>
            <a:r>
              <a:rPr lang="zh-CN" altLang="en-US" b="1" dirty="0"/>
              <a:t>国美、京东</a:t>
            </a:r>
            <a:r>
              <a:rPr lang="en-US" b="1" dirty="0"/>
              <a:t>/</a:t>
            </a:r>
            <a:r>
              <a:rPr lang="zh-CN" altLang="en-US" b="1" dirty="0"/>
              <a:t>新蛋和淘宝的模式对比分析</a:t>
            </a:r>
            <a:r>
              <a:rPr lang="zh-CN" altLang="en-US" dirty="0"/>
              <a:t/>
            </a:r>
            <a:br>
              <a:rPr lang="zh-CN" altLang="en-US" dirty="0"/>
            </a:b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淘宝的</a:t>
            </a:r>
            <a:r>
              <a:rPr lang="en-US" dirty="0"/>
              <a:t>t</a:t>
            </a:r>
            <a:r>
              <a:rPr lang="zh-CN" altLang="en-US" dirty="0"/>
              <a:t>（威胁）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行业龙头地方，来自各方面的挑战</a:t>
            </a:r>
            <a:endParaRPr lang="en-US" altLang="zh-CN" dirty="0" smtClean="0"/>
          </a:p>
          <a:p>
            <a:r>
              <a:rPr lang="zh-CN" altLang="en-US" dirty="0"/>
              <a:t>国家政策对淘宝的</a:t>
            </a:r>
            <a:r>
              <a:rPr lang="zh-CN" altLang="en-US" dirty="0" smtClean="0"/>
              <a:t>影响</a:t>
            </a:r>
            <a:endParaRPr lang="en-US" altLang="zh-CN" dirty="0" smtClean="0"/>
          </a:p>
          <a:p>
            <a:r>
              <a:rPr lang="zh-CN" altLang="en-US" dirty="0"/>
              <a:t>有限的买家资源被越来越多的卖家稀释，二八效应</a:t>
            </a:r>
            <a:r>
              <a:rPr lang="zh-CN" altLang="en-US" dirty="0" smtClean="0"/>
              <a:t>发威，小卖家生存艰难</a:t>
            </a:r>
            <a:endParaRPr lang="zh-CN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一、苏宁</a:t>
            </a:r>
            <a:r>
              <a:rPr lang="en-US" altLang="zh-CN" dirty="0" smtClean="0"/>
              <a:t>/</a:t>
            </a:r>
            <a:r>
              <a:rPr lang="zh-CN" altLang="en-US" dirty="0" smtClean="0"/>
              <a:t>国美模式概述和特点</a:t>
            </a:r>
          </a:p>
          <a:p>
            <a:r>
              <a:rPr lang="zh-CN" altLang="en-US" dirty="0" smtClean="0"/>
              <a:t>二、</a:t>
            </a:r>
            <a:r>
              <a:rPr lang="en-US" altLang="zh-CN" dirty="0" smtClean="0"/>
              <a:t>B2C</a:t>
            </a:r>
            <a:r>
              <a:rPr lang="zh-CN" altLang="en-US" dirty="0" smtClean="0"/>
              <a:t>网站（京东</a:t>
            </a:r>
            <a:r>
              <a:rPr lang="en-US" altLang="zh-CN" dirty="0" smtClean="0"/>
              <a:t>/</a:t>
            </a:r>
            <a:r>
              <a:rPr lang="zh-CN" altLang="en-US" dirty="0" smtClean="0"/>
              <a:t>新蛋）模式概述和特点</a:t>
            </a:r>
          </a:p>
          <a:p>
            <a:r>
              <a:rPr lang="zh-CN" altLang="en-US" dirty="0" smtClean="0"/>
              <a:t>三、淘宝模式概述和特点</a:t>
            </a:r>
          </a:p>
          <a:p>
            <a:r>
              <a:rPr lang="zh-CN" altLang="en-US" dirty="0" smtClean="0"/>
              <a:t>四、三种模式的对比</a:t>
            </a:r>
          </a:p>
          <a:p>
            <a:r>
              <a:rPr lang="zh-CN" altLang="en-US" dirty="0" smtClean="0"/>
              <a:t>五、淘宝对比苏宁国美、京东新蛋的</a:t>
            </a:r>
            <a:r>
              <a:rPr lang="en-US" altLang="zh-CN" dirty="0" err="1" smtClean="0"/>
              <a:t>swot</a:t>
            </a:r>
            <a:r>
              <a:rPr lang="zh-CN" altLang="en-US" dirty="0" smtClean="0"/>
              <a:t>分析</a:t>
            </a: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苏宁</a:t>
            </a:r>
            <a:r>
              <a:rPr lang="en-US" dirty="0"/>
              <a:t>/</a:t>
            </a:r>
            <a:r>
              <a:rPr lang="zh-CN" altLang="en-US" dirty="0"/>
              <a:t>国美模式概述和特点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连锁</a:t>
            </a:r>
            <a:r>
              <a:rPr lang="zh-CN" altLang="en-US" dirty="0"/>
              <a:t>经营，“挟渠道以制天下</a:t>
            </a:r>
            <a:r>
              <a:rPr lang="zh-CN" altLang="en-US" dirty="0" smtClean="0"/>
              <a:t>”</a:t>
            </a:r>
            <a:endParaRPr lang="en-US" altLang="zh-CN" dirty="0" smtClean="0"/>
          </a:p>
          <a:p>
            <a:r>
              <a:rPr lang="zh-CN" altLang="en-US" dirty="0" smtClean="0"/>
              <a:t>强大的会员</a:t>
            </a:r>
            <a:r>
              <a:rPr lang="zh-CN" altLang="en-US" dirty="0"/>
              <a:t>营销和完善的</a:t>
            </a:r>
            <a:r>
              <a:rPr lang="zh-CN" altLang="en-US" dirty="0" smtClean="0"/>
              <a:t>售后服务</a:t>
            </a:r>
            <a:endParaRPr lang="en-US" altLang="zh-CN" dirty="0" smtClean="0"/>
          </a:p>
          <a:p>
            <a:r>
              <a:rPr lang="zh-CN" altLang="en-US" dirty="0"/>
              <a:t>自建物流配送</a:t>
            </a:r>
            <a:r>
              <a:rPr lang="zh-CN" altLang="en-US" dirty="0" smtClean="0"/>
              <a:t>体系</a:t>
            </a:r>
            <a:endParaRPr lang="en-US" altLang="zh-CN" dirty="0" smtClean="0"/>
          </a:p>
          <a:p>
            <a:r>
              <a:rPr lang="zh-CN" altLang="en-US" dirty="0"/>
              <a:t>与供应商战略</a:t>
            </a:r>
            <a:r>
              <a:rPr lang="zh-CN" altLang="en-US" dirty="0" smtClean="0"/>
              <a:t>合作</a:t>
            </a:r>
            <a:endParaRPr lang="en-US" altLang="zh-CN" dirty="0" smtClean="0"/>
          </a:p>
          <a:p>
            <a:r>
              <a:rPr lang="zh-CN" altLang="en-US" dirty="0"/>
              <a:t>核心竞争力是对渠道价值的挖掘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B2C</a:t>
            </a:r>
            <a:r>
              <a:rPr lang="zh-CN" altLang="en-US" dirty="0"/>
              <a:t>网站（京东</a:t>
            </a:r>
            <a:r>
              <a:rPr lang="en-US" dirty="0"/>
              <a:t>/</a:t>
            </a:r>
            <a:r>
              <a:rPr lang="zh-CN" altLang="en-US" dirty="0"/>
              <a:t>新蛋）模式概述和特点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专业、诚信的一站式购物</a:t>
            </a:r>
            <a:r>
              <a:rPr lang="zh-CN" altLang="en-US" dirty="0" smtClean="0"/>
              <a:t>网站</a:t>
            </a:r>
            <a:endParaRPr lang="en-US" altLang="zh-CN" dirty="0" smtClean="0"/>
          </a:p>
          <a:p>
            <a:r>
              <a:rPr lang="zh-CN" altLang="en-US" dirty="0"/>
              <a:t>平进平出，立足</a:t>
            </a:r>
            <a:r>
              <a:rPr lang="zh-CN" altLang="en-US" dirty="0" smtClean="0"/>
              <a:t>微利</a:t>
            </a:r>
            <a:endParaRPr lang="en-US" altLang="zh-CN" dirty="0" smtClean="0"/>
          </a:p>
          <a:p>
            <a:r>
              <a:rPr lang="zh-CN" altLang="en-US" dirty="0"/>
              <a:t>高效的供应链效率和</a:t>
            </a:r>
            <a:r>
              <a:rPr lang="zh-CN" altLang="en-US" dirty="0" smtClean="0"/>
              <a:t>成本控制</a:t>
            </a:r>
            <a:endParaRPr lang="en-US" altLang="zh-CN" dirty="0" smtClean="0"/>
          </a:p>
          <a:p>
            <a:r>
              <a:rPr lang="zh-CN" altLang="en-US" dirty="0"/>
              <a:t>产业链的博弈中暂时处于弱势一方，但将来可能成为“网上苏宁、国美</a:t>
            </a:r>
            <a:r>
              <a:rPr lang="zh-CN" altLang="en-US" dirty="0" smtClean="0"/>
              <a:t>”</a:t>
            </a:r>
            <a:endParaRPr lang="en-US" altLang="zh-CN" dirty="0" smtClean="0"/>
          </a:p>
          <a:p>
            <a:r>
              <a:rPr lang="zh-CN" altLang="en-US" dirty="0"/>
              <a:t>自建仓储和物流，降低配送</a:t>
            </a:r>
            <a:r>
              <a:rPr lang="zh-CN" altLang="en-US" dirty="0" smtClean="0"/>
              <a:t>成本</a:t>
            </a:r>
            <a:endParaRPr lang="en-US" altLang="zh-CN" dirty="0" smtClean="0"/>
          </a:p>
          <a:p>
            <a:pPr>
              <a:buNone/>
            </a:pPr>
            <a:endParaRPr lang="zh-CN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淘</a:t>
            </a:r>
            <a:r>
              <a:rPr lang="zh-CN" altLang="en-US" dirty="0" smtClean="0"/>
              <a:t>宝电器城模式</a:t>
            </a:r>
            <a:r>
              <a:rPr lang="zh-CN" altLang="en-US" dirty="0"/>
              <a:t>概述和特点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电子商务的基础设施提供者，不直接参与商品</a:t>
            </a:r>
            <a:r>
              <a:rPr lang="zh-CN" altLang="en-US" dirty="0" smtClean="0"/>
              <a:t>销售</a:t>
            </a:r>
            <a:endParaRPr lang="en-US" altLang="zh-CN" dirty="0" smtClean="0"/>
          </a:p>
          <a:p>
            <a:r>
              <a:rPr lang="zh-CN" altLang="en-US" dirty="0"/>
              <a:t>海量产品，低价为</a:t>
            </a:r>
            <a:r>
              <a:rPr lang="zh-CN" altLang="en-US" dirty="0" smtClean="0"/>
              <a:t>王</a:t>
            </a:r>
            <a:endParaRPr lang="en-US" altLang="zh-CN" dirty="0" smtClean="0"/>
          </a:p>
          <a:p>
            <a:r>
              <a:rPr lang="zh-CN" altLang="en-US" dirty="0"/>
              <a:t>大淘宝战略，开放的</a:t>
            </a:r>
            <a:r>
              <a:rPr lang="zh-CN" altLang="en-US" dirty="0" smtClean="0"/>
              <a:t>平台</a:t>
            </a:r>
            <a:endParaRPr lang="en-US" altLang="zh-CN" dirty="0" smtClean="0"/>
          </a:p>
          <a:p>
            <a:r>
              <a:rPr lang="zh-CN" altLang="en-US" dirty="0"/>
              <a:t>免费开店，提供增值服务和</a:t>
            </a:r>
            <a:r>
              <a:rPr lang="zh-CN" altLang="en-US" dirty="0" smtClean="0"/>
              <a:t>广告</a:t>
            </a:r>
            <a:endParaRPr lang="en-US" altLang="zh-CN" dirty="0" smtClean="0"/>
          </a:p>
          <a:p>
            <a:r>
              <a:rPr lang="zh-CN" altLang="en-US" dirty="0"/>
              <a:t>以购物需求为核心诉求，丰富的营销方式，多样化的服务和应用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三种模式的对比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683568" y="1628800"/>
          <a:ext cx="7776865" cy="4680517"/>
        </p:xfrm>
        <a:graphic>
          <a:graphicData uri="http://schemas.openxmlformats.org/drawingml/2006/table">
            <a:tbl>
              <a:tblPr/>
              <a:tblGrid>
                <a:gridCol w="1330021"/>
                <a:gridCol w="2236812"/>
                <a:gridCol w="1973220"/>
                <a:gridCol w="2236812"/>
              </a:tblGrid>
              <a:tr h="246343">
                <a:tc>
                  <a:txBody>
                    <a:bodyPr/>
                    <a:lstStyle/>
                    <a:p>
                      <a:pPr indent="228600"/>
                      <a:endParaRPr lang="zh-CN" sz="1050" kern="1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微软雅黑"/>
                          <a:ea typeface="宋体"/>
                          <a:cs typeface="宋体"/>
                        </a:rPr>
                        <a:t>淘宝</a:t>
                      </a:r>
                      <a:endParaRPr lang="zh-CN" sz="11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微软雅黑"/>
                          <a:ea typeface="宋体"/>
                          <a:cs typeface="宋体"/>
                        </a:rPr>
                        <a:t>京东/新蛋</a:t>
                      </a:r>
                      <a:endParaRPr lang="zh-CN" sz="11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微软雅黑"/>
                          <a:ea typeface="宋体"/>
                          <a:cs typeface="宋体"/>
                        </a:rPr>
                        <a:t>苏宁/国美</a:t>
                      </a:r>
                      <a:endParaRPr lang="zh-CN" sz="11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492686"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微软雅黑"/>
                          <a:ea typeface="宋体"/>
                          <a:cs typeface="宋体"/>
                        </a:rPr>
                        <a:t>产品种类</a:t>
                      </a:r>
                      <a:endParaRPr lang="zh-CN" sz="11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微软雅黑"/>
                          <a:ea typeface="宋体"/>
                          <a:cs typeface="宋体"/>
                        </a:rPr>
                        <a:t>非常丰富，长尾效应</a:t>
                      </a:r>
                      <a:endParaRPr lang="zh-CN" sz="11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微软雅黑"/>
                          <a:ea typeface="宋体"/>
                          <a:cs typeface="宋体"/>
                        </a:rPr>
                        <a:t>以3C产品为主</a:t>
                      </a:r>
                      <a:endParaRPr lang="zh-CN" sz="11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微软雅黑"/>
                          <a:ea typeface="宋体"/>
                          <a:cs typeface="宋体"/>
                        </a:rPr>
                        <a:t>以家电为主</a:t>
                      </a:r>
                      <a:endParaRPr lang="zh-CN" sz="11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343"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微软雅黑"/>
                          <a:ea typeface="宋体"/>
                          <a:cs typeface="宋体"/>
                        </a:rPr>
                        <a:t>价格</a:t>
                      </a:r>
                      <a:endParaRPr lang="zh-CN" sz="11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微软雅黑"/>
                          <a:ea typeface="宋体"/>
                          <a:cs typeface="宋体"/>
                        </a:rPr>
                        <a:t>最低</a:t>
                      </a:r>
                      <a:endParaRPr lang="zh-CN" sz="11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微软雅黑"/>
                          <a:ea typeface="宋体"/>
                          <a:cs typeface="宋体"/>
                        </a:rPr>
                        <a:t>低</a:t>
                      </a:r>
                      <a:endParaRPr lang="zh-CN" sz="11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微软雅黑"/>
                          <a:ea typeface="宋体"/>
                          <a:cs typeface="宋体"/>
                        </a:rPr>
                        <a:t>一般</a:t>
                      </a:r>
                      <a:endParaRPr lang="zh-CN" sz="11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9029"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微软雅黑"/>
                          <a:ea typeface="宋体"/>
                          <a:cs typeface="宋体"/>
                        </a:rPr>
                        <a:t>产品质量</a:t>
                      </a:r>
                      <a:endParaRPr lang="zh-CN" sz="11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zh-CN" sz="1100" kern="100">
                          <a:solidFill>
                            <a:srgbClr val="000000"/>
                          </a:solidFill>
                          <a:latin typeface="Calibri"/>
                          <a:ea typeface="微软雅黑"/>
                          <a:cs typeface="宋体"/>
                        </a:rPr>
                        <a:t>正品、水货、假货都有，难以保障</a:t>
                      </a:r>
                      <a:endParaRPr lang="zh-CN" sz="11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微软雅黑"/>
                          <a:ea typeface="宋体"/>
                          <a:cs typeface="宋体"/>
                        </a:rPr>
                        <a:t>正品有保障</a:t>
                      </a:r>
                      <a:endParaRPr lang="zh-CN" sz="11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微软雅黑"/>
                          <a:ea typeface="宋体"/>
                          <a:cs typeface="宋体"/>
                        </a:rPr>
                        <a:t>正品有保障</a:t>
                      </a:r>
                      <a:endParaRPr lang="zh-CN" sz="11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686"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微软雅黑"/>
                          <a:ea typeface="宋体"/>
                          <a:cs typeface="宋体"/>
                        </a:rPr>
                        <a:t>物流</a:t>
                      </a:r>
                      <a:endParaRPr lang="zh-CN" sz="11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微软雅黑"/>
                          <a:ea typeface="宋体"/>
                          <a:cs typeface="宋体"/>
                        </a:rPr>
                        <a:t>卖家自由联系物流</a:t>
                      </a:r>
                      <a:endParaRPr lang="zh-CN" sz="11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微软雅黑"/>
                          <a:ea typeface="宋体"/>
                          <a:cs typeface="宋体"/>
                        </a:rPr>
                        <a:t>自有物流+第三方外包</a:t>
                      </a:r>
                      <a:endParaRPr lang="zh-CN" sz="11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微软雅黑"/>
                          <a:ea typeface="宋体"/>
                          <a:cs typeface="宋体"/>
                        </a:rPr>
                        <a:t>自有物流</a:t>
                      </a:r>
                      <a:endParaRPr lang="zh-CN" sz="11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9029"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微软雅黑"/>
                          <a:ea typeface="宋体"/>
                          <a:cs typeface="宋体"/>
                        </a:rPr>
                        <a:t>成本</a:t>
                      </a:r>
                      <a:endParaRPr lang="zh-CN" sz="11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zh-CN" sz="1100" kern="100">
                          <a:solidFill>
                            <a:srgbClr val="000000"/>
                          </a:solidFill>
                          <a:latin typeface="Calibri"/>
                          <a:ea typeface="微软雅黑"/>
                          <a:cs typeface="宋体"/>
                        </a:rPr>
                        <a:t>最少，主要为人力成本和运营成本</a:t>
                      </a:r>
                      <a:endParaRPr lang="zh-CN" sz="11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zh-CN" sz="1100" kern="100">
                          <a:solidFill>
                            <a:srgbClr val="000000"/>
                          </a:solidFill>
                          <a:latin typeface="Calibri"/>
                          <a:ea typeface="微软雅黑"/>
                          <a:cs typeface="宋体"/>
                        </a:rPr>
                        <a:t>少，比淘宝多物流成本和库存成本</a:t>
                      </a:r>
                      <a:endParaRPr lang="zh-CN" sz="11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zh-CN" sz="1100" kern="100">
                          <a:solidFill>
                            <a:srgbClr val="000000"/>
                          </a:solidFill>
                          <a:latin typeface="Calibri"/>
                          <a:ea typeface="微软雅黑"/>
                          <a:cs typeface="宋体"/>
                        </a:rPr>
                        <a:t>物流成本、库存成本、店面租金、人员成本</a:t>
                      </a:r>
                      <a:endParaRPr lang="zh-CN" sz="11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686"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微软雅黑"/>
                          <a:ea typeface="宋体"/>
                          <a:cs typeface="宋体"/>
                        </a:rPr>
                        <a:t>评价体系</a:t>
                      </a:r>
                      <a:endParaRPr lang="zh-CN" sz="11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微软雅黑"/>
                          <a:ea typeface="宋体"/>
                          <a:cs typeface="宋体"/>
                        </a:rPr>
                        <a:t>透明、公开、公正</a:t>
                      </a:r>
                      <a:endParaRPr lang="zh-CN" sz="11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zh-CN" sz="1100" kern="100">
                          <a:solidFill>
                            <a:srgbClr val="000000"/>
                          </a:solidFill>
                          <a:latin typeface="Calibri"/>
                          <a:ea typeface="微软雅黑"/>
                          <a:cs typeface="宋体"/>
                        </a:rPr>
                        <a:t>评价不公开，没有第三方监督</a:t>
                      </a:r>
                      <a:endParaRPr lang="zh-CN" sz="11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微软雅黑"/>
                          <a:ea typeface="宋体"/>
                          <a:cs typeface="宋体"/>
                        </a:rPr>
                        <a:t>/</a:t>
                      </a:r>
                      <a:endParaRPr lang="zh-CN" sz="11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9029"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微软雅黑"/>
                          <a:ea typeface="宋体"/>
                          <a:cs typeface="宋体"/>
                        </a:rPr>
                        <a:t>品牌认知</a:t>
                      </a:r>
                      <a:endParaRPr lang="zh-CN" sz="11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zh-CN" sz="1100" kern="100">
                          <a:solidFill>
                            <a:srgbClr val="000000"/>
                          </a:solidFill>
                          <a:latin typeface="Calibri"/>
                          <a:ea typeface="微软雅黑"/>
                          <a:cs typeface="宋体"/>
                        </a:rPr>
                        <a:t>网购人群中知名度很高，评价褒贬不一</a:t>
                      </a:r>
                      <a:endParaRPr lang="zh-CN" sz="11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微软雅黑"/>
                          <a:ea typeface="宋体"/>
                          <a:cs typeface="宋体"/>
                        </a:rPr>
                        <a:t>3C</a:t>
                      </a:r>
                      <a:r>
                        <a:rPr lang="zh-CN" sz="1100" kern="100">
                          <a:solidFill>
                            <a:srgbClr val="000000"/>
                          </a:solidFill>
                          <a:latin typeface="Calibri"/>
                          <a:ea typeface="微软雅黑"/>
                          <a:cs typeface="宋体"/>
                        </a:rPr>
                        <a:t>类网购人群中知名度高，基本认可品牌</a:t>
                      </a:r>
                      <a:endParaRPr lang="zh-CN" sz="11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zh-CN" sz="1100" kern="100">
                          <a:solidFill>
                            <a:srgbClr val="000000"/>
                          </a:solidFill>
                          <a:latin typeface="Calibri"/>
                          <a:ea typeface="微软雅黑"/>
                          <a:cs typeface="宋体"/>
                        </a:rPr>
                        <a:t>在线下市场有很高的知名度，基本认可品牌</a:t>
                      </a:r>
                      <a:endParaRPr lang="zh-CN" sz="11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686"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微软雅黑"/>
                          <a:ea typeface="宋体"/>
                          <a:cs typeface="宋体"/>
                        </a:rPr>
                        <a:t>盈利模式</a:t>
                      </a:r>
                      <a:endParaRPr lang="zh-CN" sz="11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zh-CN" sz="1100" kern="100">
                          <a:solidFill>
                            <a:srgbClr val="000000"/>
                          </a:solidFill>
                          <a:latin typeface="Calibri"/>
                          <a:ea typeface="微软雅黑"/>
                          <a:cs typeface="宋体"/>
                        </a:rPr>
                        <a:t>收取卖家租金和广告费用为收入</a:t>
                      </a:r>
                      <a:endParaRPr lang="zh-CN" sz="11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zh-CN" sz="1100" kern="100">
                          <a:solidFill>
                            <a:srgbClr val="000000"/>
                          </a:solidFill>
                          <a:latin typeface="Calibri"/>
                          <a:ea typeface="微软雅黑"/>
                          <a:cs typeface="宋体"/>
                        </a:rPr>
                        <a:t>以采购价和零售价的价差为收入</a:t>
                      </a:r>
                      <a:endParaRPr lang="zh-CN" sz="11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zh-CN" sz="1100" kern="100" dirty="0">
                          <a:solidFill>
                            <a:srgbClr val="000000"/>
                          </a:solidFill>
                          <a:latin typeface="Calibri"/>
                          <a:ea typeface="微软雅黑"/>
                          <a:cs typeface="宋体"/>
                        </a:rPr>
                        <a:t>“吃”供应商，收取返利和各种费用</a:t>
                      </a:r>
                      <a:endParaRPr lang="zh-CN" sz="11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/>
              <a:t>淘宝对比苏宁国美、京东新蛋的</a:t>
            </a:r>
            <a:r>
              <a:rPr lang="en-US" dirty="0" err="1"/>
              <a:t>swot</a:t>
            </a:r>
            <a:r>
              <a:rPr lang="zh-CN" altLang="en-US" dirty="0"/>
              <a:t>分析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丰富的产品种类，满足消费者各种多样化的购物</a:t>
            </a:r>
            <a:r>
              <a:rPr lang="zh-CN" altLang="en-US" dirty="0" smtClean="0"/>
              <a:t>需求</a:t>
            </a:r>
            <a:endParaRPr lang="en-US" altLang="zh-CN" dirty="0" smtClean="0"/>
          </a:p>
          <a:p>
            <a:r>
              <a:rPr lang="zh-CN" altLang="en-US" dirty="0"/>
              <a:t>价格</a:t>
            </a:r>
            <a:r>
              <a:rPr lang="zh-CN" altLang="en-US" dirty="0" smtClean="0"/>
              <a:t>具有微弱优势，但消费者需要承担一定风险</a:t>
            </a:r>
            <a:endParaRPr lang="en-US" altLang="zh-CN" dirty="0" smtClean="0"/>
          </a:p>
          <a:p>
            <a:r>
              <a:rPr lang="zh-CN" altLang="en-US" dirty="0"/>
              <a:t>透明的评价</a:t>
            </a:r>
            <a:r>
              <a:rPr lang="zh-CN" altLang="en-US" dirty="0" smtClean="0"/>
              <a:t>体系</a:t>
            </a:r>
            <a:endParaRPr lang="en-US" altLang="zh-CN" dirty="0" smtClean="0"/>
          </a:p>
          <a:p>
            <a:r>
              <a:rPr lang="zh-CN" altLang="en-US" dirty="0" smtClean="0"/>
              <a:t>高知名度</a:t>
            </a:r>
            <a:r>
              <a:rPr lang="zh-CN" altLang="en-US" dirty="0"/>
              <a:t>，消费者</a:t>
            </a:r>
            <a:r>
              <a:rPr lang="zh-CN" altLang="en-US" dirty="0" smtClean="0"/>
              <a:t>黏度高</a:t>
            </a:r>
            <a:endParaRPr lang="en-US" altLang="zh-CN" dirty="0" smtClean="0"/>
          </a:p>
          <a:p>
            <a:r>
              <a:rPr lang="zh-CN" altLang="en-US" dirty="0"/>
              <a:t>行业内的领先地位</a:t>
            </a:r>
            <a:endParaRPr lang="en-US" altLang="zh-CN" dirty="0" smtClean="0"/>
          </a:p>
          <a:p>
            <a:endParaRPr lang="zh-CN" altLang="en-US" b="1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淘宝的</a:t>
            </a:r>
            <a:r>
              <a:rPr lang="en-US" dirty="0"/>
              <a:t>w</a:t>
            </a:r>
            <a:r>
              <a:rPr lang="zh-CN" altLang="en-US" dirty="0"/>
              <a:t>（劣势）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质量参差不齐，售后纠纷居高不下</a:t>
            </a:r>
            <a:endParaRPr lang="en-US" altLang="zh-CN" dirty="0" smtClean="0"/>
          </a:p>
          <a:p>
            <a:r>
              <a:rPr lang="zh-CN" altLang="en-US" dirty="0" smtClean="0"/>
              <a:t>物流是一个软肋</a:t>
            </a:r>
            <a:endParaRPr lang="en-US" altLang="zh-CN" dirty="0" smtClean="0"/>
          </a:p>
          <a:p>
            <a:r>
              <a:rPr lang="zh-CN" altLang="en-US" dirty="0" smtClean="0"/>
              <a:t>对购物环节缺乏强大的控制力</a:t>
            </a:r>
            <a:endParaRPr lang="en-US" altLang="zh-CN" dirty="0" smtClean="0"/>
          </a:p>
          <a:p>
            <a:r>
              <a:rPr lang="zh-CN" altLang="en-US" dirty="0"/>
              <a:t>消费者会把购物体验的喜恶加于淘宝身上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淘宝的</a:t>
            </a:r>
            <a:r>
              <a:rPr lang="en-US" dirty="0"/>
              <a:t>o (</a:t>
            </a:r>
            <a:r>
              <a:rPr lang="zh-CN" altLang="en-US" dirty="0"/>
              <a:t>机会</a:t>
            </a:r>
            <a:r>
              <a:rPr lang="en-US" dirty="0"/>
              <a:t>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淘宝开始重视对</a:t>
            </a:r>
            <a:r>
              <a:rPr lang="en-US" dirty="0"/>
              <a:t>B2C</a:t>
            </a:r>
            <a:r>
              <a:rPr lang="zh-CN" altLang="en-US" dirty="0"/>
              <a:t>市场的开拓，直接威胁到</a:t>
            </a:r>
            <a:r>
              <a:rPr lang="en-US" dirty="0"/>
              <a:t>B2C</a:t>
            </a:r>
            <a:r>
              <a:rPr lang="zh-CN" altLang="en-US" dirty="0" smtClean="0"/>
              <a:t>网站</a:t>
            </a:r>
            <a:endParaRPr lang="en-US" altLang="zh-CN" dirty="0" smtClean="0"/>
          </a:p>
          <a:p>
            <a:r>
              <a:rPr lang="zh-CN" altLang="en-US" dirty="0"/>
              <a:t>消费者群体依然有很大的发展空间，保持领先优势，转化为垄断</a:t>
            </a:r>
            <a:r>
              <a:rPr lang="zh-CN" altLang="en-US" dirty="0" smtClean="0"/>
              <a:t>优势</a:t>
            </a:r>
            <a:endParaRPr lang="en-US" altLang="zh-CN" dirty="0" smtClean="0"/>
          </a:p>
          <a:p>
            <a:r>
              <a:rPr lang="zh-CN" altLang="en-US" dirty="0"/>
              <a:t>与报纸、电视、移动的合作，扩大品牌影响力，从线上延伸到传统市场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582</Words>
  <Application>Microsoft Office PowerPoint</Application>
  <PresentationFormat>全屏显示(4:3)</PresentationFormat>
  <Paragraphs>79</Paragraphs>
  <Slides>11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2" baseType="lpstr">
      <vt:lpstr>Office 主题</vt:lpstr>
      <vt:lpstr>苏宁/国美、京东/新蛋和淘宝的模式对比分析 </vt:lpstr>
      <vt:lpstr>幻灯片 2</vt:lpstr>
      <vt:lpstr>苏宁/国美模式概述和特点</vt:lpstr>
      <vt:lpstr>B2C网站（京东/新蛋）模式概述和特点</vt:lpstr>
      <vt:lpstr>淘宝电器城模式概述和特点</vt:lpstr>
      <vt:lpstr>三种模式的对比</vt:lpstr>
      <vt:lpstr>淘宝对比苏宁国美、京东新蛋的swot分析</vt:lpstr>
      <vt:lpstr>淘宝的w（劣势）</vt:lpstr>
      <vt:lpstr>淘宝的o (机会)</vt:lpstr>
      <vt:lpstr>淘宝的t（威胁）</vt:lpstr>
      <vt:lpstr>幻灯片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苏宁/国美、京东/新蛋和淘宝的模式对比分析</dc:title>
  <dc:creator>fangboyun</dc:creator>
  <cp:lastModifiedBy>fangboyun</cp:lastModifiedBy>
  <cp:revision>2</cp:revision>
  <dcterms:created xsi:type="dcterms:W3CDTF">2011-08-15T14:29:19Z</dcterms:created>
  <dcterms:modified xsi:type="dcterms:W3CDTF">2011-08-15T14:40:24Z</dcterms:modified>
</cp:coreProperties>
</file>