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7" r:id="rId3"/>
    <p:sldId id="259" r:id="rId4"/>
    <p:sldId id="265" r:id="rId5"/>
    <p:sldId id="260" r:id="rId6"/>
    <p:sldId id="258" r:id="rId7"/>
    <p:sldId id="266" r:id="rId8"/>
    <p:sldId id="268" r:id="rId9"/>
    <p:sldId id="264" r:id="rId10"/>
    <p:sldId id="256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64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93" userDrawn="1">
          <p15:clr>
            <a:srgbClr val="A4A3A4"/>
          </p15:clr>
        </p15:guide>
        <p15:guide id="4" pos="1391" userDrawn="1">
          <p15:clr>
            <a:srgbClr val="A4A3A4"/>
          </p15:clr>
        </p15:guide>
        <p15:guide id="5" pos="35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00"/>
    <a:srgbClr val="9E0A0A"/>
    <a:srgbClr val="FE0000"/>
    <a:srgbClr val="FCEB70"/>
    <a:srgbClr val="FEFF7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0" d="100"/>
          <a:sy n="100" d="100"/>
        </p:scale>
        <p:origin x="-348" y="-102"/>
      </p:cViewPr>
      <p:guideLst>
        <p:guide orient="horz" pos="640"/>
        <p:guide orient="horz" pos="3793"/>
        <p:guide pos="3840"/>
        <p:guide pos="1391"/>
        <p:guide pos="35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CB33-E3B7-472C-8DA0-18E3D9D5342D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6431-5AD8-4D4C-8EE4-F0C92DC451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55395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CB33-E3B7-472C-8DA0-18E3D9D5342D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6431-5AD8-4D4C-8EE4-F0C92DC451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03530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CB33-E3B7-472C-8DA0-18E3D9D5342D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6431-5AD8-4D4C-8EE4-F0C92DC451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16209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CB33-E3B7-472C-8DA0-18E3D9D5342D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6431-5AD8-4D4C-8EE4-F0C92DC451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5036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CB33-E3B7-472C-8DA0-18E3D9D5342D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6431-5AD8-4D4C-8EE4-F0C92DC451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93720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CB33-E3B7-472C-8DA0-18E3D9D5342D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6431-5AD8-4D4C-8EE4-F0C92DC451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72394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CB33-E3B7-472C-8DA0-18E3D9D5342D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6431-5AD8-4D4C-8EE4-F0C92DC451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20892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CB33-E3B7-472C-8DA0-18E3D9D5342D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6431-5AD8-4D4C-8EE4-F0C92DC451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7193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CB33-E3B7-472C-8DA0-18E3D9D5342D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6431-5AD8-4D4C-8EE4-F0C92DC451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49086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CB33-E3B7-472C-8DA0-18E3D9D5342D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6431-5AD8-4D4C-8EE4-F0C92DC451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8718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CB33-E3B7-472C-8DA0-18E3D9D5342D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B6431-5AD8-4D4C-8EE4-F0C92DC451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15860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3CB33-E3B7-472C-8DA0-18E3D9D5342D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B6431-5AD8-4D4C-8EE4-F0C92DC451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30363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4"/>
          <p:cNvSpPr>
            <a:spLocks noChangeArrowheads="1"/>
          </p:cNvSpPr>
          <p:nvPr/>
        </p:nvSpPr>
        <p:spPr bwMode="auto">
          <a:xfrm>
            <a:off x="0" y="4257523"/>
            <a:ext cx="12192000" cy="107084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0" y="2589384"/>
            <a:ext cx="12192000" cy="1600200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9" name="Rectangle 2"/>
          <p:cNvSpPr txBox="1">
            <a:spLocks noChangeArrowheads="1"/>
          </p:cNvSpPr>
          <p:nvPr/>
        </p:nvSpPr>
        <p:spPr>
          <a:xfrm>
            <a:off x="527817" y="2912441"/>
            <a:ext cx="3866213" cy="95408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乌合之众</a:t>
            </a:r>
            <a:endParaRPr lang="zh-CN" altLang="en-US" sz="6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4252528" y="3184903"/>
            <a:ext cx="3222887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zh-CN" altLang="en-US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大众心理研究</a:t>
            </a:r>
          </a:p>
        </p:txBody>
      </p:sp>
      <p:sp>
        <p:nvSpPr>
          <p:cNvPr id="31" name="矩形 30"/>
          <p:cNvSpPr/>
          <p:nvPr/>
        </p:nvSpPr>
        <p:spPr>
          <a:xfrm>
            <a:off x="4206809" y="2750912"/>
            <a:ext cx="45719" cy="1277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4252528" y="2923434"/>
            <a:ext cx="3717561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A Study of the Popular Mind</a:t>
            </a:r>
            <a:endParaRPr lang="zh-CN" altLang="en-US" sz="16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4252528" y="3611262"/>
            <a:ext cx="4091566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[</a:t>
            </a:r>
            <a:r>
              <a:rPr lang="zh-CN" altLang="en-US" sz="16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法</a:t>
            </a:r>
            <a:r>
              <a:rPr lang="en-US" altLang="zh-CN" sz="16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]</a:t>
            </a:r>
            <a:r>
              <a:rPr lang="zh-CN" altLang="en-US" sz="16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古斯塔夫</a:t>
            </a:r>
            <a:r>
              <a:rPr lang="en-US" altLang="zh-CN" sz="16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·</a:t>
            </a:r>
            <a:r>
              <a:rPr lang="zh-CN" altLang="en-US" sz="16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勒庞 </a:t>
            </a:r>
            <a:r>
              <a:rPr lang="en-US" altLang="zh-CN" sz="16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/ </a:t>
            </a:r>
            <a:r>
              <a:rPr lang="zh-CN" altLang="en-US" sz="16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著</a:t>
            </a:r>
          </a:p>
        </p:txBody>
      </p:sp>
      <p:pic>
        <p:nvPicPr>
          <p:cNvPr id="34" name="Picture 2" descr="C:\Documents and Settings\Administrator\桌面\cover_bd4c595beccb6c1d85a8eda4201048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39002" y="1679736"/>
            <a:ext cx="2330052" cy="3249395"/>
          </a:xfrm>
          <a:prstGeom prst="rect">
            <a:avLst/>
          </a:prstGeom>
          <a:noFill/>
        </p:spPr>
      </p:pic>
      <p:sp>
        <p:nvSpPr>
          <p:cNvPr id="2" name="椭圆形标注 1"/>
          <p:cNvSpPr/>
          <p:nvPr/>
        </p:nvSpPr>
        <p:spPr>
          <a:xfrm>
            <a:off x="3541062" y="1733540"/>
            <a:ext cx="1171074" cy="662411"/>
          </a:xfrm>
          <a:prstGeom prst="wedgeEllipseCallout">
            <a:avLst>
              <a:gd name="adj1" fmla="val -46860"/>
              <a:gd name="adj2" fmla="val 10637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3737811" y="1828800"/>
            <a:ext cx="8181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摘读</a:t>
            </a:r>
          </a:p>
        </p:txBody>
      </p:sp>
    </p:spTree>
    <p:extLst>
      <p:ext uri="{BB962C8B-B14F-4D97-AF65-F5344CB8AC3E}">
        <p14:creationId xmlns:p14="http://schemas.microsoft.com/office/powerpoint/2010/main" xmlns="" val="175381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6487"/>
          <a:stretch/>
        </p:blipFill>
        <p:spPr>
          <a:xfrm>
            <a:off x="3527819" y="2441632"/>
            <a:ext cx="5103890" cy="3745461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0" y="6001661"/>
            <a:ext cx="12192000" cy="856339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9309466" y="6001661"/>
            <a:ext cx="4928027" cy="967261"/>
            <a:chOff x="2423777" y="2241089"/>
            <a:chExt cx="4928027" cy="967261"/>
          </a:xfrm>
        </p:grpSpPr>
        <p:sp>
          <p:nvSpPr>
            <p:cNvPr id="19" name="Rectangle 2"/>
            <p:cNvSpPr txBox="1">
              <a:spLocks noChangeArrowheads="1"/>
            </p:cNvSpPr>
            <p:nvPr/>
          </p:nvSpPr>
          <p:spPr>
            <a:xfrm>
              <a:off x="2423777" y="2254263"/>
              <a:ext cx="2866197" cy="95408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2800" b="1" dirty="0">
                  <a:solidFill>
                    <a:schemeClr val="bg1"/>
                  </a:solidFill>
                  <a:latin typeface="方正美黑简体" panose="03000509000000000000" pitchFamily="65" charset="-122"/>
                  <a:ea typeface="方正美黑简体" panose="03000509000000000000" pitchFamily="65" charset="-122"/>
                </a:rPr>
                <a:t>乌</a:t>
              </a:r>
              <a:r>
                <a:rPr lang="zh-CN" altLang="en-US" sz="2800" b="1" dirty="0" smtClean="0">
                  <a:solidFill>
                    <a:schemeClr val="bg1"/>
                  </a:solidFill>
                  <a:latin typeface="方正美黑简体" panose="03000509000000000000" pitchFamily="65" charset="-122"/>
                  <a:ea typeface="方正美黑简体" panose="03000509000000000000" pitchFamily="65" charset="-122"/>
                </a:rPr>
                <a:t>合</a:t>
              </a:r>
              <a:endParaRPr lang="en-US" altLang="zh-CN" sz="2800" b="1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endParaRPr>
            </a:p>
            <a:p>
              <a:r>
                <a:rPr lang="zh-CN" altLang="en-US" sz="2800" b="1" dirty="0" smtClean="0">
                  <a:solidFill>
                    <a:schemeClr val="bg1"/>
                  </a:solidFill>
                  <a:latin typeface="方正美黑简体" panose="03000509000000000000" pitchFamily="65" charset="-122"/>
                  <a:ea typeface="方正美黑简体" panose="03000509000000000000" pitchFamily="65" charset="-122"/>
                </a:rPr>
                <a:t>之</a:t>
              </a:r>
              <a:r>
                <a:rPr lang="zh-CN" altLang="en-US" sz="2800" b="1" dirty="0">
                  <a:solidFill>
                    <a:schemeClr val="bg1"/>
                  </a:solidFill>
                  <a:latin typeface="方正美黑简体" panose="03000509000000000000" pitchFamily="65" charset="-122"/>
                  <a:ea typeface="方正美黑简体" panose="03000509000000000000" pitchFamily="65" charset="-122"/>
                </a:rPr>
                <a:t>众</a:t>
              </a:r>
              <a:endParaRPr lang="zh-CN" altLang="en-US" sz="2800" b="1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endParaRPr>
            </a:p>
          </p:txBody>
        </p:sp>
        <p:sp>
          <p:nvSpPr>
            <p:cNvPr id="20" name="Rectangle 3"/>
            <p:cNvSpPr txBox="1">
              <a:spLocks noChangeArrowheads="1"/>
            </p:cNvSpPr>
            <p:nvPr/>
          </p:nvSpPr>
          <p:spPr bwMode="auto">
            <a:xfrm>
              <a:off x="3214325" y="2435447"/>
              <a:ext cx="2067340" cy="381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Tx/>
                <a:buNone/>
              </a:pPr>
              <a:r>
                <a:rPr lang="zh-CN" altLang="en-US" sz="2400" dirty="0" smtClean="0">
                  <a:solidFill>
                    <a:schemeClr val="bg1"/>
                  </a:solidFill>
                  <a:latin typeface="方正美黑简体" panose="03000509000000000000" pitchFamily="65" charset="-122"/>
                  <a:ea typeface="方正美黑简体" panose="03000509000000000000" pitchFamily="65" charset="-122"/>
                </a:rPr>
                <a:t>大众心理研究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3268546" y="2288502"/>
              <a:ext cx="45719" cy="7272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Rectangle 3"/>
            <p:cNvSpPr txBox="1">
              <a:spLocks noChangeArrowheads="1"/>
            </p:cNvSpPr>
            <p:nvPr/>
          </p:nvSpPr>
          <p:spPr bwMode="auto">
            <a:xfrm>
              <a:off x="3298366" y="2241089"/>
              <a:ext cx="1991608" cy="381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Tx/>
                <a:buNone/>
              </a:pPr>
              <a:r>
                <a:rPr lang="en-US" altLang="zh-CN" sz="1200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A Study of the Popular Mind</a:t>
              </a:r>
              <a:endParaRPr lang="zh-CN" altLang="en-US" sz="1200" dirty="0" smtClean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3" name="Rectangle 3"/>
            <p:cNvSpPr txBox="1">
              <a:spLocks noChangeArrowheads="1"/>
            </p:cNvSpPr>
            <p:nvPr/>
          </p:nvSpPr>
          <p:spPr bwMode="auto">
            <a:xfrm>
              <a:off x="3260238" y="2761802"/>
              <a:ext cx="4091566" cy="2325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Tx/>
                <a:buNone/>
              </a:pPr>
              <a:r>
                <a:rPr lang="en-US" altLang="zh-CN" sz="1300" dirty="0" smtClean="0">
                  <a:solidFill>
                    <a:schemeClr val="bg1"/>
                  </a:solidFill>
                  <a:latin typeface="方正美黑简体" panose="03000509000000000000" pitchFamily="65" charset="-122"/>
                  <a:ea typeface="方正美黑简体" panose="03000509000000000000" pitchFamily="65" charset="-122"/>
                </a:rPr>
                <a:t>[</a:t>
              </a:r>
              <a:r>
                <a:rPr lang="zh-CN" altLang="en-US" sz="1300" dirty="0" smtClean="0">
                  <a:solidFill>
                    <a:schemeClr val="bg1"/>
                  </a:solidFill>
                  <a:latin typeface="方正美黑简体" panose="03000509000000000000" pitchFamily="65" charset="-122"/>
                  <a:ea typeface="方正美黑简体" panose="03000509000000000000" pitchFamily="65" charset="-122"/>
                </a:rPr>
                <a:t>法</a:t>
              </a:r>
              <a:r>
                <a:rPr lang="en-US" altLang="zh-CN" sz="1300" dirty="0" smtClean="0">
                  <a:solidFill>
                    <a:schemeClr val="bg1"/>
                  </a:solidFill>
                  <a:latin typeface="方正美黑简体" panose="03000509000000000000" pitchFamily="65" charset="-122"/>
                  <a:ea typeface="方正美黑简体" panose="03000509000000000000" pitchFamily="65" charset="-122"/>
                </a:rPr>
                <a:t>]</a:t>
              </a:r>
              <a:r>
                <a:rPr lang="zh-CN" altLang="en-US" sz="1300" dirty="0" smtClean="0">
                  <a:solidFill>
                    <a:schemeClr val="bg1"/>
                  </a:solidFill>
                  <a:latin typeface="方正美黑简体" panose="03000509000000000000" pitchFamily="65" charset="-122"/>
                  <a:ea typeface="方正美黑简体" panose="03000509000000000000" pitchFamily="65" charset="-122"/>
                </a:rPr>
                <a:t>古斯塔夫</a:t>
              </a:r>
              <a:r>
                <a:rPr lang="en-US" altLang="zh-CN" sz="1300" dirty="0" smtClean="0">
                  <a:solidFill>
                    <a:schemeClr val="bg1"/>
                  </a:solidFill>
                  <a:latin typeface="方正美黑简体" panose="03000509000000000000" pitchFamily="65" charset="-122"/>
                  <a:ea typeface="方正美黑简体" panose="03000509000000000000" pitchFamily="65" charset="-122"/>
                </a:rPr>
                <a:t>·</a:t>
              </a:r>
              <a:r>
                <a:rPr lang="zh-CN" altLang="en-US" sz="1300" dirty="0" smtClean="0">
                  <a:solidFill>
                    <a:schemeClr val="bg1"/>
                  </a:solidFill>
                  <a:latin typeface="方正美黑简体" panose="03000509000000000000" pitchFamily="65" charset="-122"/>
                  <a:ea typeface="方正美黑简体" panose="03000509000000000000" pitchFamily="65" charset="-122"/>
                </a:rPr>
                <a:t>勒庞 </a:t>
              </a:r>
              <a:r>
                <a:rPr lang="en-US" altLang="zh-CN" sz="1300" dirty="0" smtClean="0">
                  <a:solidFill>
                    <a:schemeClr val="bg1"/>
                  </a:solidFill>
                  <a:latin typeface="方正美黑简体" panose="03000509000000000000" pitchFamily="65" charset="-122"/>
                  <a:ea typeface="方正美黑简体" panose="03000509000000000000" pitchFamily="65" charset="-122"/>
                </a:rPr>
                <a:t>/ </a:t>
              </a:r>
              <a:r>
                <a:rPr lang="zh-CN" altLang="en-US" sz="1300" dirty="0" smtClean="0">
                  <a:solidFill>
                    <a:schemeClr val="bg1"/>
                  </a:solidFill>
                  <a:latin typeface="方正美黑简体" panose="03000509000000000000" pitchFamily="65" charset="-122"/>
                  <a:ea typeface="方正美黑简体" panose="03000509000000000000" pitchFamily="65" charset="-122"/>
                </a:rPr>
                <a:t>著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529" y="1149675"/>
            <a:ext cx="12193057" cy="115224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79678" y="5295524"/>
            <a:ext cx="4322439" cy="77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8914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0" y="396076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FEFE00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像暂时聚合的一群</a:t>
            </a:r>
            <a:r>
              <a:rPr lang="zh-CN" altLang="en-US" sz="2400" dirty="0" smtClean="0">
                <a:solidFill>
                  <a:srgbClr val="FEFE00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乌鸦，比喻</a:t>
            </a:r>
            <a:r>
              <a:rPr lang="zh-CN" altLang="en-US" sz="2400" dirty="0">
                <a:solidFill>
                  <a:srgbClr val="FEFE00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临时杂凑的、毫无组织纪律的一群人。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29" y="1689135"/>
            <a:ext cx="12193057" cy="3206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4137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5293895" y="2320849"/>
            <a:ext cx="784157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8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群体之中</a:t>
            </a:r>
            <a:r>
              <a:rPr lang="zh-CN" altLang="en-US" sz="11800" b="1" dirty="0" smtClean="0">
                <a:solidFill>
                  <a:srgbClr val="FEFE00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，</a:t>
            </a:r>
            <a:endParaRPr lang="en-US" altLang="zh-CN" sz="14200" b="1" dirty="0" smtClean="0">
              <a:solidFill>
                <a:srgbClr val="FEFE00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-191002" y="3780425"/>
            <a:ext cx="10058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那些</a:t>
            </a:r>
            <a:r>
              <a:rPr lang="zh-CN" altLang="en-US" sz="44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傻瓜、低能儿和心怀妒忌的人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711117" y="4610096"/>
            <a:ext cx="100553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才能够</a:t>
            </a:r>
            <a:r>
              <a:rPr lang="zh-CN" altLang="en-US" sz="60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摆脱</a:t>
            </a:r>
            <a:r>
              <a:rPr lang="zh-CN" altLang="en-US" sz="44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自己卑微无能的</a:t>
            </a:r>
            <a:r>
              <a:rPr lang="zh-CN" altLang="en-US" sz="96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感觉</a:t>
            </a:r>
            <a:r>
              <a:rPr lang="zh-CN" altLang="en-US" sz="8800" b="1" dirty="0" smtClean="0">
                <a:solidFill>
                  <a:srgbClr val="FEFE00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。</a:t>
            </a:r>
            <a:endParaRPr lang="en-US" altLang="zh-CN" sz="4400" b="1" dirty="0" smtClean="0">
              <a:solidFill>
                <a:srgbClr val="FEFE00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-191002" y="1036640"/>
            <a:ext cx="8679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只要是群体产物，不管他是什么性质的</a:t>
            </a:r>
            <a:r>
              <a:rPr lang="zh-CN" altLang="en-US" sz="3600" b="1" dirty="0" smtClean="0">
                <a:solidFill>
                  <a:srgbClr val="FEFE00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，</a:t>
            </a:r>
            <a:endParaRPr lang="en-US" altLang="zh-CN" sz="3600" b="1" dirty="0" smtClean="0">
              <a:solidFill>
                <a:srgbClr val="FEFE00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09311" y="1333774"/>
            <a:ext cx="7254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9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都比独处的个体的产物要</a:t>
            </a:r>
            <a:r>
              <a:rPr lang="zh-CN" altLang="en-US" sz="54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低劣得多</a:t>
            </a:r>
            <a:r>
              <a:rPr lang="zh-CN" altLang="en-US" sz="5400" b="1" dirty="0" smtClean="0">
                <a:solidFill>
                  <a:srgbClr val="FEFE00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。</a:t>
            </a:r>
            <a:endParaRPr lang="en-US" altLang="zh-CN" sz="2900" b="1" dirty="0" smtClean="0">
              <a:solidFill>
                <a:srgbClr val="FEFE00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95553" y="2212531"/>
            <a:ext cx="513147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只有身处</a:t>
            </a:r>
            <a:endParaRPr lang="en-US" altLang="zh-CN" sz="9800" b="1" dirty="0" smtClean="0">
              <a:solidFill>
                <a:srgbClr val="FEFE00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518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0" y="3649802"/>
            <a:ext cx="111657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他就会意识到</a:t>
            </a:r>
            <a:r>
              <a:rPr lang="zh-CN" altLang="en-US" sz="96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人数</a:t>
            </a:r>
            <a:r>
              <a:rPr lang="zh-CN" altLang="en-US" sz="36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赋予他的</a:t>
            </a:r>
            <a:r>
              <a:rPr lang="zh-CN" altLang="en-US" sz="72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力量</a:t>
            </a:r>
            <a:r>
              <a:rPr lang="zh-CN" altLang="en-US" sz="6000" b="1" dirty="0" smtClean="0">
                <a:solidFill>
                  <a:srgbClr val="FEFE00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，</a:t>
            </a:r>
            <a:endParaRPr lang="en-US" altLang="zh-CN" sz="6000" b="1" dirty="0" smtClean="0">
              <a:solidFill>
                <a:srgbClr val="FEFE00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0" y="1022202"/>
            <a:ext cx="23421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孤立</a:t>
            </a:r>
            <a:endParaRPr lang="zh-CN" altLang="en-US" sz="3600" b="1" dirty="0" smtClean="0">
              <a:solidFill>
                <a:srgbClr val="FEFE00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015789" y="3497190"/>
            <a:ext cx="6176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但是在成为群体的一员的</a:t>
            </a:r>
            <a:r>
              <a:rPr lang="zh-CN" altLang="en-US" sz="36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时候</a:t>
            </a:r>
            <a:r>
              <a:rPr lang="zh-CN" altLang="en-US" sz="3600" b="1" dirty="0" smtClean="0">
                <a:solidFill>
                  <a:srgbClr val="FEFE00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，</a:t>
            </a:r>
            <a:endParaRPr lang="en-US" altLang="zh-CN" sz="3600" b="1" dirty="0" smtClean="0">
              <a:solidFill>
                <a:srgbClr val="FEFE00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-769267" y="2231090"/>
            <a:ext cx="1038627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即使受到这样做的</a:t>
            </a:r>
            <a:r>
              <a:rPr lang="zh-CN" altLang="en-US" sz="88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诱惑</a:t>
            </a:r>
            <a:r>
              <a:rPr lang="zh-CN" altLang="en-US" sz="6600" b="1" dirty="0" smtClean="0">
                <a:solidFill>
                  <a:srgbClr val="FEFE00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812758" y="1202196"/>
            <a:ext cx="4138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36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个人很</a:t>
            </a:r>
            <a:r>
              <a:rPr lang="zh-CN" altLang="en-US" sz="36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清楚</a:t>
            </a:r>
            <a:r>
              <a:rPr lang="zh-CN" altLang="en-US" sz="3600" b="1" dirty="0" smtClean="0">
                <a:solidFill>
                  <a:srgbClr val="FEFE00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，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224462" y="1851731"/>
            <a:ext cx="9176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在他孤身一个人的</a:t>
            </a:r>
            <a:r>
              <a:rPr lang="zh-CN" altLang="en-US" sz="3200" b="1" dirty="0">
                <a:solidFill>
                  <a:srgbClr val="FEFE00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，</a:t>
            </a:r>
            <a:r>
              <a:rPr lang="zh-CN" altLang="en-US" sz="32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他不能焚烧宫殿或者洗劫商店</a:t>
            </a:r>
            <a:r>
              <a:rPr lang="zh-CN" altLang="en-US" sz="3200" b="1" dirty="0" smtClean="0">
                <a:solidFill>
                  <a:srgbClr val="FEFE00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，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944945" y="4824269"/>
            <a:ext cx="112791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这足以让他生出杀人劫掠的念头，并且会立刻屈从于这种</a:t>
            </a:r>
            <a:r>
              <a:rPr lang="zh-CN" altLang="en-US" sz="80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诱惑</a:t>
            </a:r>
            <a:r>
              <a:rPr lang="zh-CN" altLang="en-US" sz="6000" b="1" dirty="0">
                <a:solidFill>
                  <a:srgbClr val="FEFE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。</a:t>
            </a:r>
            <a:endParaRPr lang="en-US" altLang="zh-CN" sz="6000" b="1" dirty="0" smtClean="0">
              <a:solidFill>
                <a:srgbClr val="FEFE00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546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192504" y="2088496"/>
            <a:ext cx="119994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成千上万孤立的个人也会获得一个</a:t>
            </a:r>
            <a:r>
              <a:rPr lang="zh-CN" altLang="en-US" sz="80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心理群体</a:t>
            </a:r>
            <a:r>
              <a:rPr lang="zh-CN" altLang="en-US" sz="32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的特征。</a:t>
            </a:r>
            <a:endParaRPr lang="en-US" altLang="zh-CN" sz="3200" b="1" dirty="0" smtClean="0">
              <a:solidFill>
                <a:srgbClr val="FEFE00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-577515" y="3091841"/>
            <a:ext cx="825326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88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在这种情况下</a:t>
            </a:r>
            <a:r>
              <a:rPr lang="zh-CN" altLang="en-US" sz="8800" b="1" dirty="0">
                <a:solidFill>
                  <a:srgbClr val="FEFE00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，</a:t>
            </a:r>
            <a:endParaRPr lang="en-US" altLang="zh-CN" sz="7200" b="1" dirty="0" smtClean="0">
              <a:solidFill>
                <a:srgbClr val="FEFE00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0" y="947460"/>
            <a:ext cx="8085221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7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有时在某种               的感情</a:t>
            </a:r>
            <a:endParaRPr lang="zh-CN" altLang="en-US" sz="4700" b="1" dirty="0" smtClean="0">
              <a:solidFill>
                <a:srgbClr val="FEFE00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-2261737" y="4975836"/>
            <a:ext cx="111900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从而立刻获得</a:t>
            </a:r>
            <a:r>
              <a:rPr lang="zh-CN" altLang="en-US" sz="66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群体行为</a:t>
            </a:r>
            <a:r>
              <a:rPr lang="zh-CN" altLang="en-US" sz="36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特有的</a:t>
            </a:r>
            <a:r>
              <a:rPr lang="zh-CN" altLang="en-US" sz="36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属性</a:t>
            </a:r>
            <a:r>
              <a:rPr lang="zh-CN" altLang="en-US" sz="3600" b="1" dirty="0">
                <a:solidFill>
                  <a:srgbClr val="FEFE00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。</a:t>
            </a:r>
            <a:endParaRPr lang="en-US" altLang="zh-CN" sz="1200" b="1" dirty="0" smtClean="0">
              <a:solidFill>
                <a:srgbClr val="FEFE00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27747" y="4109716"/>
            <a:ext cx="1169469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一个偶然事件就足以使他们</a:t>
            </a:r>
            <a:r>
              <a:rPr lang="zh-CN" altLang="en-US" sz="66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闻风而动</a:t>
            </a:r>
            <a:r>
              <a:rPr lang="zh-CN" altLang="en-US" sz="32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聚集在</a:t>
            </a:r>
            <a:r>
              <a:rPr lang="zh-CN" altLang="en-US" sz="32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一起</a:t>
            </a:r>
            <a:r>
              <a:rPr lang="zh-CN" altLang="en-US" sz="3200" b="1" dirty="0" smtClean="0">
                <a:solidFill>
                  <a:srgbClr val="FEFE00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，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918157" y="822266"/>
            <a:ext cx="349717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6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狂暴</a:t>
            </a:r>
            <a:endParaRPr lang="zh-CN" altLang="en-US" sz="10600" b="1" dirty="0" smtClean="0">
              <a:solidFill>
                <a:srgbClr val="FEFE00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511222" y="1739474"/>
            <a:ext cx="7065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譬如国家大事</a:t>
            </a:r>
            <a:r>
              <a:rPr lang="en-US" altLang="zh-CN" sz="32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32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影响</a:t>
            </a:r>
            <a:r>
              <a:rPr lang="zh-CN" altLang="en-US" sz="32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3200" b="1" dirty="0" smtClean="0">
                <a:solidFill>
                  <a:srgbClr val="FEFE00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，</a:t>
            </a:r>
          </a:p>
        </p:txBody>
      </p:sp>
    </p:spTree>
    <p:extLst>
      <p:ext uri="{BB962C8B-B14F-4D97-AF65-F5344CB8AC3E}">
        <p14:creationId xmlns:p14="http://schemas.microsoft.com/office/powerpoint/2010/main" xmlns="" val="271131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3290462" y="964514"/>
            <a:ext cx="43487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对所有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529019" y="857445"/>
            <a:ext cx="74104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民族而言</a:t>
            </a:r>
            <a:endParaRPr lang="zh-CN" altLang="en-US" sz="12000" b="1" dirty="0">
              <a:solidFill>
                <a:srgbClr val="FEFE00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620078" y="1818906"/>
            <a:ext cx="1343215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追求</a:t>
            </a:r>
            <a:r>
              <a:rPr lang="zh-CN" altLang="en-US" sz="110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理想</a:t>
            </a:r>
            <a:r>
              <a:rPr lang="zh-CN" altLang="en-US" sz="44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可以使其从野蛮状态走到文明状态</a:t>
            </a:r>
            <a:endParaRPr lang="zh-CN" altLang="en-US" sz="4600" b="1" dirty="0" smtClean="0">
              <a:solidFill>
                <a:srgbClr val="FEFE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00966" y="3429283"/>
            <a:ext cx="100102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32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一旦这个理想变得落后</a:t>
            </a:r>
            <a:r>
              <a:rPr lang="zh-CN" altLang="en-US" sz="3200" b="1" dirty="0" smtClean="0">
                <a:solidFill>
                  <a:srgbClr val="FEFE00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，</a:t>
            </a:r>
            <a:r>
              <a:rPr lang="zh-CN" altLang="en-US" sz="32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失去</a:t>
            </a:r>
            <a:r>
              <a:rPr lang="zh-CN" altLang="en-US" sz="80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优秀品质</a:t>
            </a:r>
            <a:r>
              <a:rPr lang="zh-CN" altLang="en-US" sz="32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zh-CN" altLang="en-US" sz="3200" b="1" dirty="0" smtClean="0">
                <a:solidFill>
                  <a:srgbClr val="FEFE00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，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04712" y="5009364"/>
            <a:ext cx="11986261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32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这是一个生命循环的过程</a:t>
            </a:r>
            <a:r>
              <a:rPr lang="zh-CN" altLang="en-US" sz="3200" b="1" dirty="0" smtClean="0">
                <a:solidFill>
                  <a:srgbClr val="FEFE00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，</a:t>
            </a:r>
            <a:r>
              <a:rPr lang="zh-CN" altLang="en-US" sz="32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任何一个民族都</a:t>
            </a:r>
            <a:r>
              <a:rPr lang="zh-CN" altLang="en-US" sz="88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必须</a:t>
            </a:r>
            <a:r>
              <a:rPr lang="zh-CN" altLang="en-US" sz="32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要经历的</a:t>
            </a:r>
            <a:r>
              <a:rPr lang="zh-CN" altLang="en-US" sz="3200" b="1" dirty="0" smtClean="0">
                <a:solidFill>
                  <a:srgbClr val="FEFE00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。</a:t>
            </a:r>
            <a:endParaRPr lang="zh-CN" altLang="en-US" sz="3200" b="1" dirty="0">
              <a:solidFill>
                <a:srgbClr val="FEFE00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-124861" y="4502671"/>
            <a:ext cx="79970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60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就会走向衰落甚至灭亡</a:t>
            </a:r>
            <a:r>
              <a:rPr lang="zh-CN" altLang="en-US" sz="6000" b="1" dirty="0" smtClean="0">
                <a:solidFill>
                  <a:srgbClr val="FEFE00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。</a:t>
            </a:r>
            <a:endParaRPr lang="zh-CN" altLang="en-US" sz="3200" b="1" dirty="0">
              <a:solidFill>
                <a:srgbClr val="FEFE00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631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3400928" y="4794137"/>
            <a:ext cx="96092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是目前</a:t>
            </a:r>
            <a:r>
              <a:rPr lang="zh-CN" altLang="en-US" sz="80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这个时代</a:t>
            </a:r>
            <a:r>
              <a:rPr lang="zh-CN" altLang="en-US" sz="32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的主要特征之一</a:t>
            </a:r>
            <a:r>
              <a:rPr lang="zh-CN" altLang="en-US" sz="3200" b="1" dirty="0">
                <a:solidFill>
                  <a:srgbClr val="FEFE00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。</a:t>
            </a:r>
            <a:endParaRPr lang="en-US" altLang="zh-CN" sz="3200" b="1" dirty="0" smtClean="0">
              <a:solidFill>
                <a:srgbClr val="FEFE00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0" y="3947767"/>
            <a:ext cx="1194435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群体的</a:t>
            </a:r>
            <a:r>
              <a:rPr lang="zh-CN" altLang="en-US" sz="66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无意识行为</a:t>
            </a:r>
            <a:r>
              <a:rPr lang="zh-CN" altLang="en-US" sz="40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代替了个人的有意识行为</a:t>
            </a:r>
            <a:r>
              <a:rPr lang="zh-CN" altLang="en-US" sz="4000" b="1" dirty="0">
                <a:solidFill>
                  <a:srgbClr val="FEFE00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，</a:t>
            </a:r>
            <a:endParaRPr lang="zh-CN" altLang="en-US" sz="4000" b="1" dirty="0" smtClean="0">
              <a:solidFill>
                <a:srgbClr val="FEFE00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367211" y="1016000"/>
            <a:ext cx="59676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6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在各民族的生活</a:t>
            </a:r>
            <a:r>
              <a:rPr lang="zh-CN" altLang="en-US" sz="56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endParaRPr lang="zh-CN" altLang="en-US" sz="5600" b="1" dirty="0" smtClean="0">
              <a:solidFill>
                <a:srgbClr val="FEFE00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-313824" y="1485208"/>
            <a:ext cx="122350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 smtClean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80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组织的群体</a:t>
            </a:r>
            <a:r>
              <a:rPr lang="zh-CN" altLang="en-US" sz="44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历来起着重要的作用</a:t>
            </a:r>
            <a:r>
              <a:rPr lang="zh-CN" altLang="en-US" sz="4400" b="1" dirty="0">
                <a:solidFill>
                  <a:srgbClr val="FEFE00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，</a:t>
            </a:r>
            <a:endParaRPr lang="zh-CN" altLang="en-US" sz="5600" b="1" dirty="0" smtClean="0">
              <a:solidFill>
                <a:srgbClr val="FEFE00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25243" y="2439315"/>
            <a:ext cx="1210301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然而</a:t>
            </a:r>
            <a:r>
              <a:rPr lang="zh-CN" altLang="en-US" sz="40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这种作用从来没有像现在这样</a:t>
            </a:r>
            <a:r>
              <a:rPr lang="zh-CN" altLang="en-US" sz="11500" b="1" dirty="0">
                <a:solidFill>
                  <a:srgbClr val="FEFE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重要</a:t>
            </a:r>
            <a:r>
              <a:rPr lang="zh-CN" altLang="en-US" sz="9600" b="1" dirty="0">
                <a:solidFill>
                  <a:srgbClr val="FEFE00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。</a:t>
            </a:r>
            <a:endParaRPr lang="zh-CN" altLang="en-US" sz="4000" b="1" dirty="0" smtClean="0">
              <a:solidFill>
                <a:srgbClr val="FEFE00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372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29" y="1361787"/>
            <a:ext cx="12193057" cy="492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0651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02" y="556841"/>
            <a:ext cx="11949196" cy="601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7421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</TotalTime>
  <Words>510</Words>
  <Application>Microsoft Office PowerPoint</Application>
  <PresentationFormat>自定义</PresentationFormat>
  <Paragraphs>42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Administrator</cp:lastModifiedBy>
  <cp:revision>89</cp:revision>
  <dcterms:created xsi:type="dcterms:W3CDTF">2013-02-04T12:00:59Z</dcterms:created>
  <dcterms:modified xsi:type="dcterms:W3CDTF">2015-07-21T03:38:02Z</dcterms:modified>
</cp:coreProperties>
</file>