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288" r:id="rId2"/>
    <p:sldId id="270" r:id="rId3"/>
    <p:sldId id="287" r:id="rId4"/>
    <p:sldId id="258" r:id="rId5"/>
    <p:sldId id="261" r:id="rId6"/>
    <p:sldId id="262" r:id="rId7"/>
    <p:sldId id="284" r:id="rId8"/>
    <p:sldId id="263" r:id="rId9"/>
    <p:sldId id="257" r:id="rId10"/>
    <p:sldId id="266" r:id="rId11"/>
    <p:sldId id="286" r:id="rId12"/>
    <p:sldId id="289" r:id="rId13"/>
    <p:sldId id="290" r:id="rId14"/>
    <p:sldId id="285" r:id="rId15"/>
    <p:sldId id="272" r:id="rId16"/>
    <p:sldId id="275" r:id="rId17"/>
    <p:sldId id="278" r:id="rId18"/>
    <p:sldId id="276" r:id="rId19"/>
    <p:sldId id="277" r:id="rId20"/>
    <p:sldId id="280" r:id="rId21"/>
    <p:sldId id="279" r:id="rId22"/>
    <p:sldId id="281" r:id="rId23"/>
  </p:sldIdLst>
  <p:sldSz cx="9144000" cy="6858000" type="screen4x3"/>
  <p:notesSz cx="6858000" cy="9144000"/>
  <p:embeddedFontLst>
    <p:embeddedFont>
      <p:font typeface="方正风雅宋简体" charset="-122"/>
      <p:regular r:id="rId25"/>
    </p:embeddedFont>
    <p:embeddedFont>
      <p:font typeface="方正姚体" charset="-122"/>
      <p:regular r:id="rId26"/>
    </p:embeddedFont>
    <p:embeddedFont>
      <p:font typeface="Arial Narrow" charset="0"/>
      <p:regular r:id="rId27"/>
      <p:bold r:id="rId28"/>
      <p:italic r:id="rId29"/>
      <p:boldItalic r:id="rId30"/>
    </p:embeddedFont>
    <p:embeddedFont>
      <p:font typeface="Gulim" pitchFamily="34" charset="-127"/>
      <p:regular r:id="rId31"/>
    </p:embeddedFont>
    <p:embeddedFont>
      <p:font typeface="微软雅黑" pitchFamily="34" charset="-122"/>
      <p:regular r:id="rId32"/>
      <p:bold r:id="rId33"/>
    </p:embeddedFont>
    <p:embeddedFont>
      <p:font typeface="Calibri" pitchFamily="34" charset="0"/>
      <p:regular r:id="rId34"/>
      <p:bold r:id="rId35"/>
      <p:italic r:id="rId36"/>
      <p:boldItalic r:id="rId37"/>
    </p:embeddedFont>
    <p:embeddedFont>
      <p:font typeface="Bodoni MT Black" charset="0"/>
      <p:bold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1B48C"/>
    <a:srgbClr val="942724"/>
    <a:srgbClr val="9B743F"/>
    <a:srgbClr val="E50515"/>
    <a:srgbClr val="B28548"/>
    <a:srgbClr val="47351D"/>
    <a:srgbClr val="FEFEBE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94660"/>
  </p:normalViewPr>
  <p:slideViewPr>
    <p:cSldViewPr>
      <p:cViewPr varScale="1">
        <p:scale>
          <a:sx n="106" d="100"/>
          <a:sy n="106" d="100"/>
        </p:scale>
        <p:origin x="-143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6.1009167893650906E-2"/>
          <c:y val="0.11775929173323135"/>
          <c:w val="0.93899083210634915"/>
          <c:h val="0.85294072615716587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dPt>
            <c:idx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  <c:pictureOptions>
              <c:pictureFormat val="stack"/>
            </c:pictureOptions>
          </c:dPt>
          <c:dPt>
            <c:idx val="1"/>
          </c:dPt>
          <c:cat>
            <c:strRef>
              <c:f>Sheet1!$A$2:$A$8</c:f>
              <c:strCache>
                <c:ptCount val="7"/>
                <c:pt idx="0">
                  <c:v>女性</c:v>
                </c:pt>
                <c:pt idx="6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17</c:v>
                </c:pt>
                <c:pt idx="1">
                  <c:v>28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</c:numCache>
            </c:numRef>
          </c:val>
        </c:ser>
        <c:dLbls/>
        <c:gapWidth val="26"/>
        <c:overlap val="4"/>
        <c:axId val="192791296"/>
        <c:axId val="192792832"/>
      </c:barChart>
      <c:catAx>
        <c:axId val="19279129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2792832"/>
        <c:crosses val="autoZero"/>
        <c:auto val="1"/>
        <c:lblAlgn val="ctr"/>
        <c:lblOffset val="100"/>
        <c:tickLblSkip val="1"/>
      </c:catAx>
      <c:valAx>
        <c:axId val="192792832"/>
        <c:scaling>
          <c:orientation val="minMax"/>
          <c:max val="30"/>
        </c:scaling>
        <c:delete val="1"/>
        <c:axPos val="b"/>
        <c:numFmt formatCode="General" sourceLinked="1"/>
        <c:majorTickMark val="none"/>
        <c:tickLblPos val="none"/>
        <c:crossAx val="1927912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10414423940124153"/>
          <c:y val="0"/>
          <c:w val="0.74773950131233591"/>
          <c:h val="1"/>
        </c:manualLayout>
      </c:layout>
      <c:doughnutChart>
        <c:varyColors val="1"/>
        <c:dLbls/>
        <c:firstSliceAng val="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338BE-E2CE-4897-B33F-719F8E7E7ECF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ECE47-B069-4E57-8E01-E00AF00124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968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286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7767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3064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620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6075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632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05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6308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570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8416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2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4603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606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6714-2674-4B81-913D-D82F31896798}" type="datetimeFigureOut">
              <a:rPr lang="zh-CN" altLang="en-US" smtClean="0"/>
              <a:pPr/>
              <a:t>2015/7/18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3D111-EA0E-4985-9B7C-7CB22BE077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4710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1B48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512" y="3049332"/>
            <a:ext cx="5040560" cy="1058452"/>
          </a:xfrm>
        </p:spPr>
        <p:txBody>
          <a:bodyPr>
            <a:noAutofit/>
          </a:bodyPr>
          <a:lstStyle/>
          <a:p>
            <a:r>
              <a:rPr lang="zh-CN" altLang="en-US" sz="6600" b="1" dirty="0" smtClean="0">
                <a:solidFill>
                  <a:srgbClr val="47351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向</a:t>
            </a:r>
            <a:r>
              <a:rPr lang="zh-CN" altLang="en-US" sz="96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前</a:t>
            </a:r>
            <a:r>
              <a:rPr lang="zh-CN" altLang="en-US" sz="6600" b="1" dirty="0" smtClean="0">
                <a:solidFill>
                  <a:srgbClr val="47351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一步</a:t>
            </a:r>
            <a:endParaRPr lang="zh-CN" altLang="en-US" sz="6600" b="1" dirty="0">
              <a:solidFill>
                <a:srgbClr val="47351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 w="31750">
            <a:solidFill>
              <a:srgbClr val="B2854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0635" y="4231673"/>
            <a:ext cx="3914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姚体" pitchFamily="2" charset="-122"/>
                <a:ea typeface="方正姚体" pitchFamily="2" charset="-122"/>
              </a:rPr>
              <a:t>女性，工作及领导意志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方正姚体" pitchFamily="2" charset="-122"/>
              <a:ea typeface="方正姚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4869160"/>
            <a:ext cx="9172789" cy="0"/>
          </a:xfrm>
          <a:prstGeom prst="line">
            <a:avLst/>
          </a:prstGeom>
          <a:ln w="31750">
            <a:solidFill>
              <a:srgbClr val="B2854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3744" y="4869160"/>
            <a:ext cx="3732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2400" b="1" dirty="0" smtClean="0">
                <a:solidFill>
                  <a:srgbClr val="47351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  <a:ea typeface="Gulim" pitchFamily="34" charset="-127"/>
                <a:cs typeface="+mj-cs"/>
              </a:rPr>
              <a:t>LEAN </a:t>
            </a:r>
            <a:r>
              <a:rPr lang="en-US" altLang="zh-CN" sz="2400" b="1" dirty="0">
                <a:solidFill>
                  <a:srgbClr val="47351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  <a:ea typeface="Gulim" pitchFamily="34" charset="-127"/>
                <a:cs typeface="+mj-cs"/>
              </a:rPr>
              <a:t>IN </a:t>
            </a:r>
            <a:endParaRPr lang="zh-CN" altLang="en-US" sz="2400" b="1" dirty="0">
              <a:solidFill>
                <a:srgbClr val="47351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Narrow" pitchFamily="34" charset="0"/>
              <a:ea typeface="Gulim" pitchFamily="34" charset="-127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6927" y="544322"/>
            <a:ext cx="3005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FACEBOOK</a:t>
            </a:r>
            <a:r>
              <a:rPr lang="zh-CN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首席运营官</a:t>
            </a:r>
            <a:endParaRPr lang="en-US" altLang="zh-C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dist"/>
            <a:r>
              <a:rPr lang="zh-CN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谢丽尔</a:t>
            </a:r>
            <a:r>
              <a:rPr lang="en-US" altLang="zh-CN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桑德伯格著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29805">
            <a:off x="5589092" y="1531633"/>
            <a:ext cx="2879453" cy="42321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2" name="椭圆 111"/>
          <p:cNvSpPr/>
          <p:nvPr/>
        </p:nvSpPr>
        <p:spPr>
          <a:xfrm>
            <a:off x="1027714" y="881927"/>
            <a:ext cx="468052" cy="468000"/>
          </a:xfrm>
          <a:prstGeom prst="ellipse">
            <a:avLst/>
          </a:prstGeom>
          <a:solidFill>
            <a:srgbClr val="9B743F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0148" y="323513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 w="12700">
            <a:solidFill>
              <a:schemeClr val="bg1"/>
            </a:solidFill>
            <a:prstDash val="lg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07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-3122718" y="4768175"/>
            <a:ext cx="12087205" cy="408871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zh-CN" altLang="en-US" sz="27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流程图: 多文档 5"/>
          <p:cNvSpPr/>
          <p:nvPr/>
        </p:nvSpPr>
        <p:spPr>
          <a:xfrm>
            <a:off x="1115616" y="1268760"/>
            <a:ext cx="3096344" cy="2548410"/>
          </a:xfrm>
          <a:prstGeom prst="flowChartMultidocument">
            <a:avLst/>
          </a:prstGeom>
          <a:solidFill>
            <a:srgbClr val="D1B48C"/>
          </a:solidFill>
          <a:ln w="1270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多文档 6"/>
          <p:cNvSpPr/>
          <p:nvPr/>
        </p:nvSpPr>
        <p:spPr>
          <a:xfrm>
            <a:off x="4844759" y="1268760"/>
            <a:ext cx="3096344" cy="2548410"/>
          </a:xfrm>
          <a:prstGeom prst="flowChartMultidocument">
            <a:avLst/>
          </a:prstGeom>
          <a:solidFill>
            <a:srgbClr val="D1B48C"/>
          </a:solidFill>
          <a:ln w="1270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多文档 7"/>
          <p:cNvSpPr/>
          <p:nvPr/>
        </p:nvSpPr>
        <p:spPr>
          <a:xfrm>
            <a:off x="5064903" y="1804392"/>
            <a:ext cx="3096344" cy="2548410"/>
          </a:xfrm>
          <a:prstGeom prst="flowChartMultidocument">
            <a:avLst/>
          </a:prstGeom>
          <a:solidFill>
            <a:srgbClr val="D1B48C"/>
          </a:solidFill>
          <a:ln w="1270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115438" y="5521604"/>
            <a:ext cx="8209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在中国，女性的家务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工作量比男性多</a:t>
            </a:r>
            <a:r>
              <a:rPr lang="zh-CN" altLang="en-US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两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倍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4" name="流程图: 多文档 13"/>
          <p:cNvSpPr/>
          <p:nvPr/>
        </p:nvSpPr>
        <p:spPr>
          <a:xfrm>
            <a:off x="5299717" y="2504148"/>
            <a:ext cx="3096344" cy="2548410"/>
          </a:xfrm>
          <a:prstGeom prst="flowChartMultidocument">
            <a:avLst/>
          </a:prstGeom>
          <a:solidFill>
            <a:srgbClr val="D1B48C"/>
          </a:solidFill>
          <a:ln w="12700"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184906" y="77893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7" name="流程图: 手动操作 16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家庭分工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678132" y="2594046"/>
            <a:ext cx="1013548" cy="1695896"/>
          </a:xfrm>
          <a:custGeom>
            <a:avLst/>
            <a:gdLst>
              <a:gd name="connsiteX0" fmla="*/ 859205 w 1820392"/>
              <a:gd name="connsiteY0" fmla="*/ 0 h 3213623"/>
              <a:gd name="connsiteX1" fmla="*/ 1164834 w 1820392"/>
              <a:gd name="connsiteY1" fmla="*/ 305629 h 3213623"/>
              <a:gd name="connsiteX2" fmla="*/ 1030085 w 1820392"/>
              <a:gd name="connsiteY2" fmla="*/ 559061 h 3213623"/>
              <a:gd name="connsiteX3" fmla="*/ 1014030 w 1820392"/>
              <a:gd name="connsiteY3" fmla="*/ 567776 h 3213623"/>
              <a:gd name="connsiteX4" fmla="*/ 1014030 w 1820392"/>
              <a:gd name="connsiteY4" fmla="*/ 731031 h 3213623"/>
              <a:gd name="connsiteX5" fmla="*/ 1279419 w 1820392"/>
              <a:gd name="connsiteY5" fmla="*/ 731031 h 3213623"/>
              <a:gd name="connsiteX6" fmla="*/ 1290236 w 1820392"/>
              <a:gd name="connsiteY6" fmla="*/ 792023 h 3213623"/>
              <a:gd name="connsiteX7" fmla="*/ 1820390 w 1820392"/>
              <a:gd name="connsiteY7" fmla="*/ 1879656 h 3213623"/>
              <a:gd name="connsiteX8" fmla="*/ 1573916 w 1820392"/>
              <a:gd name="connsiteY8" fmla="*/ 1999797 h 3213623"/>
              <a:gd name="connsiteX9" fmla="*/ 1314475 w 1820392"/>
              <a:gd name="connsiteY9" fmla="*/ 1467543 h 3213623"/>
              <a:gd name="connsiteX10" fmla="*/ 1146665 w 1820392"/>
              <a:gd name="connsiteY10" fmla="*/ 1906075 h 3213623"/>
              <a:gd name="connsiteX11" fmla="*/ 1132964 w 1820392"/>
              <a:gd name="connsiteY11" fmla="*/ 1906300 h 3213623"/>
              <a:gd name="connsiteX12" fmla="*/ 1820392 w 1820392"/>
              <a:gd name="connsiteY12" fmla="*/ 3111991 h 3213623"/>
              <a:gd name="connsiteX13" fmla="*/ 1443935 w 1820392"/>
              <a:gd name="connsiteY13" fmla="*/ 3127753 h 3213623"/>
              <a:gd name="connsiteX14" fmla="*/ 877361 w 1820392"/>
              <a:gd name="connsiteY14" fmla="*/ 2117412 h 3213623"/>
              <a:gd name="connsiteX15" fmla="*/ 362286 w 1820392"/>
              <a:gd name="connsiteY15" fmla="*/ 3213623 h 3213623"/>
              <a:gd name="connsiteX16" fmla="*/ 8817 w 1820392"/>
              <a:gd name="connsiteY16" fmla="*/ 3185132 h 3213623"/>
              <a:gd name="connsiteX17" fmla="*/ 620973 w 1820392"/>
              <a:gd name="connsiteY17" fmla="*/ 1897338 h 3213623"/>
              <a:gd name="connsiteX18" fmla="*/ 460639 w 1820392"/>
              <a:gd name="connsiteY18" fmla="*/ 1536383 h 3213623"/>
              <a:gd name="connsiteX19" fmla="*/ 269491 w 1820392"/>
              <a:gd name="connsiteY19" fmla="*/ 1967783 h 3213623"/>
              <a:gd name="connsiteX20" fmla="*/ 0 w 1820392"/>
              <a:gd name="connsiteY20" fmla="*/ 1848374 h 3213623"/>
              <a:gd name="connsiteX21" fmla="*/ 486498 w 1820392"/>
              <a:gd name="connsiteY21" fmla="*/ 750407 h 3213623"/>
              <a:gd name="connsiteX22" fmla="*/ 487331 w 1820392"/>
              <a:gd name="connsiteY22" fmla="*/ 731031 h 3213623"/>
              <a:gd name="connsiteX23" fmla="*/ 709320 w 1820392"/>
              <a:gd name="connsiteY23" fmla="*/ 731031 h 3213623"/>
              <a:gd name="connsiteX24" fmla="*/ 709320 w 1820392"/>
              <a:gd name="connsiteY24" fmla="*/ 570457 h 3213623"/>
              <a:gd name="connsiteX25" fmla="*/ 688325 w 1820392"/>
              <a:gd name="connsiteY25" fmla="*/ 559061 h 3213623"/>
              <a:gd name="connsiteX26" fmla="*/ 553576 w 1820392"/>
              <a:gd name="connsiteY26" fmla="*/ 305629 h 3213623"/>
              <a:gd name="connsiteX27" fmla="*/ 859205 w 1820392"/>
              <a:gd name="connsiteY27" fmla="*/ 0 h 32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20392" h="3213623">
                <a:moveTo>
                  <a:pt x="859205" y="0"/>
                </a:moveTo>
                <a:cubicBezTo>
                  <a:pt x="1027999" y="0"/>
                  <a:pt x="1164834" y="136835"/>
                  <a:pt x="1164834" y="305629"/>
                </a:cubicBezTo>
                <a:cubicBezTo>
                  <a:pt x="1164834" y="411125"/>
                  <a:pt x="1111383" y="504138"/>
                  <a:pt x="1030085" y="559061"/>
                </a:cubicBezTo>
                <a:lnTo>
                  <a:pt x="1014030" y="567776"/>
                </a:lnTo>
                <a:lnTo>
                  <a:pt x="1014030" y="731031"/>
                </a:lnTo>
                <a:lnTo>
                  <a:pt x="1279419" y="731031"/>
                </a:lnTo>
                <a:lnTo>
                  <a:pt x="1290236" y="792023"/>
                </a:lnTo>
                <a:lnTo>
                  <a:pt x="1820390" y="1879656"/>
                </a:lnTo>
                <a:lnTo>
                  <a:pt x="1573916" y="1999797"/>
                </a:lnTo>
                <a:lnTo>
                  <a:pt x="1314475" y="1467543"/>
                </a:lnTo>
                <a:lnTo>
                  <a:pt x="1146665" y="1906075"/>
                </a:lnTo>
                <a:lnTo>
                  <a:pt x="1132964" y="1906300"/>
                </a:lnTo>
                <a:lnTo>
                  <a:pt x="1820392" y="3111991"/>
                </a:lnTo>
                <a:lnTo>
                  <a:pt x="1443935" y="3127753"/>
                </a:lnTo>
                <a:lnTo>
                  <a:pt x="877361" y="2117412"/>
                </a:lnTo>
                <a:lnTo>
                  <a:pt x="362286" y="3213623"/>
                </a:lnTo>
                <a:lnTo>
                  <a:pt x="8817" y="3185132"/>
                </a:lnTo>
                <a:lnTo>
                  <a:pt x="620973" y="1897338"/>
                </a:lnTo>
                <a:lnTo>
                  <a:pt x="460639" y="1536383"/>
                </a:lnTo>
                <a:lnTo>
                  <a:pt x="269491" y="1967783"/>
                </a:lnTo>
                <a:lnTo>
                  <a:pt x="0" y="1848374"/>
                </a:lnTo>
                <a:lnTo>
                  <a:pt x="486498" y="750407"/>
                </a:lnTo>
                <a:lnTo>
                  <a:pt x="487331" y="731031"/>
                </a:lnTo>
                <a:lnTo>
                  <a:pt x="709320" y="731031"/>
                </a:lnTo>
                <a:lnTo>
                  <a:pt x="709320" y="570457"/>
                </a:lnTo>
                <a:lnTo>
                  <a:pt x="688325" y="559061"/>
                </a:lnTo>
                <a:cubicBezTo>
                  <a:pt x="607027" y="504138"/>
                  <a:pt x="553576" y="411125"/>
                  <a:pt x="553576" y="305629"/>
                </a:cubicBezTo>
                <a:cubicBezTo>
                  <a:pt x="553576" y="136835"/>
                  <a:pt x="690411" y="0"/>
                  <a:pt x="859205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4787225" y="3937428"/>
            <a:ext cx="1068621" cy="1638000"/>
          </a:xfrm>
          <a:custGeom>
            <a:avLst/>
            <a:gdLst>
              <a:gd name="connsiteX0" fmla="*/ 895482 w 1866871"/>
              <a:gd name="connsiteY0" fmla="*/ 0 h 3074378"/>
              <a:gd name="connsiteX1" fmla="*/ 1151710 w 1866871"/>
              <a:gd name="connsiteY1" fmla="*/ 256228 h 3074378"/>
              <a:gd name="connsiteX2" fmla="*/ 995218 w 1866871"/>
              <a:gd name="connsiteY2" fmla="*/ 492320 h 3074378"/>
              <a:gd name="connsiteX3" fmla="*/ 983927 w 1866871"/>
              <a:gd name="connsiteY3" fmla="*/ 495825 h 3074378"/>
              <a:gd name="connsiteX4" fmla="*/ 983927 w 1866871"/>
              <a:gd name="connsiteY4" fmla="*/ 622085 h 3074378"/>
              <a:gd name="connsiteX5" fmla="*/ 1300358 w 1866871"/>
              <a:gd name="connsiteY5" fmla="*/ 622085 h 3074378"/>
              <a:gd name="connsiteX6" fmla="*/ 1293807 w 1866871"/>
              <a:gd name="connsiteY6" fmla="*/ 645908 h 3074378"/>
              <a:gd name="connsiteX7" fmla="*/ 1304967 w 1866871"/>
              <a:gd name="connsiteY7" fmla="*/ 638281 h 3074378"/>
              <a:gd name="connsiteX8" fmla="*/ 1866871 w 1866871"/>
              <a:gd name="connsiteY8" fmla="*/ 1460596 h 3074378"/>
              <a:gd name="connsiteX9" fmla="*/ 1688511 w 1866871"/>
              <a:gd name="connsiteY9" fmla="*/ 1582473 h 3074378"/>
              <a:gd name="connsiteX10" fmla="*/ 1223424 w 1866871"/>
              <a:gd name="connsiteY10" fmla="*/ 901845 h 3074378"/>
              <a:gd name="connsiteX11" fmla="*/ 1154701 w 1866871"/>
              <a:gd name="connsiteY11" fmla="*/ 1151747 h 3074378"/>
              <a:gd name="connsiteX12" fmla="*/ 1738953 w 1866871"/>
              <a:gd name="connsiteY12" fmla="*/ 2072312 h 3074378"/>
              <a:gd name="connsiteX13" fmla="*/ 1146127 w 1866871"/>
              <a:gd name="connsiteY13" fmla="*/ 2077625 h 3074378"/>
              <a:gd name="connsiteX14" fmla="*/ 1049219 w 1866871"/>
              <a:gd name="connsiteY14" fmla="*/ 3074378 h 3074378"/>
              <a:gd name="connsiteX15" fmla="*/ 741745 w 1866871"/>
              <a:gd name="connsiteY15" fmla="*/ 3074378 h 3074378"/>
              <a:gd name="connsiteX16" fmla="*/ 645274 w 1866871"/>
              <a:gd name="connsiteY16" fmla="*/ 2082115 h 3074378"/>
              <a:gd name="connsiteX17" fmla="*/ 52008 w 1866871"/>
              <a:gd name="connsiteY17" fmla="*/ 2087432 h 3074378"/>
              <a:gd name="connsiteX18" fmla="*/ 652518 w 1866871"/>
              <a:gd name="connsiteY18" fmla="*/ 1146623 h 3074378"/>
              <a:gd name="connsiteX19" fmla="*/ 591043 w 1866871"/>
              <a:gd name="connsiteY19" fmla="*/ 923079 h 3074378"/>
              <a:gd name="connsiteX20" fmla="*/ 184763 w 1866871"/>
              <a:gd name="connsiteY20" fmla="*/ 1593706 h 3074378"/>
              <a:gd name="connsiteX21" fmla="*/ 0 w 1866871"/>
              <a:gd name="connsiteY21" fmla="*/ 1481773 h 3074378"/>
              <a:gd name="connsiteX22" fmla="*/ 512187 w 1866871"/>
              <a:gd name="connsiteY22" fmla="*/ 636330 h 3074378"/>
              <a:gd name="connsiteX23" fmla="*/ 508270 w 1866871"/>
              <a:gd name="connsiteY23" fmla="*/ 622085 h 3074378"/>
              <a:gd name="connsiteX24" fmla="*/ 807037 w 1866871"/>
              <a:gd name="connsiteY24" fmla="*/ 622085 h 3074378"/>
              <a:gd name="connsiteX25" fmla="*/ 807037 w 1866871"/>
              <a:gd name="connsiteY25" fmla="*/ 495825 h 3074378"/>
              <a:gd name="connsiteX26" fmla="*/ 795747 w 1866871"/>
              <a:gd name="connsiteY26" fmla="*/ 492320 h 3074378"/>
              <a:gd name="connsiteX27" fmla="*/ 639254 w 1866871"/>
              <a:gd name="connsiteY27" fmla="*/ 256228 h 3074378"/>
              <a:gd name="connsiteX28" fmla="*/ 895482 w 1866871"/>
              <a:gd name="connsiteY28" fmla="*/ 0 h 30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66871" h="3074378">
                <a:moveTo>
                  <a:pt x="895482" y="0"/>
                </a:moveTo>
                <a:cubicBezTo>
                  <a:pt x="1036993" y="0"/>
                  <a:pt x="1151710" y="114717"/>
                  <a:pt x="1151710" y="256228"/>
                </a:cubicBezTo>
                <a:cubicBezTo>
                  <a:pt x="1151710" y="362361"/>
                  <a:pt x="1087182" y="453423"/>
                  <a:pt x="995218" y="492320"/>
                </a:cubicBezTo>
                <a:lnTo>
                  <a:pt x="983927" y="495825"/>
                </a:lnTo>
                <a:lnTo>
                  <a:pt x="983927" y="622085"/>
                </a:lnTo>
                <a:lnTo>
                  <a:pt x="1300358" y="622085"/>
                </a:lnTo>
                <a:lnTo>
                  <a:pt x="1293807" y="645908"/>
                </a:lnTo>
                <a:lnTo>
                  <a:pt x="1304967" y="638281"/>
                </a:lnTo>
                <a:lnTo>
                  <a:pt x="1866871" y="1460596"/>
                </a:lnTo>
                <a:lnTo>
                  <a:pt x="1688511" y="1582473"/>
                </a:lnTo>
                <a:lnTo>
                  <a:pt x="1223424" y="901845"/>
                </a:lnTo>
                <a:lnTo>
                  <a:pt x="1154701" y="1151747"/>
                </a:lnTo>
                <a:lnTo>
                  <a:pt x="1738953" y="2072312"/>
                </a:lnTo>
                <a:lnTo>
                  <a:pt x="1146127" y="2077625"/>
                </a:lnTo>
                <a:lnTo>
                  <a:pt x="1049219" y="3074378"/>
                </a:lnTo>
                <a:lnTo>
                  <a:pt x="741745" y="3074378"/>
                </a:lnTo>
                <a:lnTo>
                  <a:pt x="645274" y="2082115"/>
                </a:lnTo>
                <a:lnTo>
                  <a:pt x="52008" y="2087432"/>
                </a:lnTo>
                <a:lnTo>
                  <a:pt x="652518" y="1146623"/>
                </a:lnTo>
                <a:lnTo>
                  <a:pt x="591043" y="923079"/>
                </a:lnTo>
                <a:lnTo>
                  <a:pt x="184763" y="1593706"/>
                </a:lnTo>
                <a:lnTo>
                  <a:pt x="0" y="1481773"/>
                </a:lnTo>
                <a:lnTo>
                  <a:pt x="512187" y="636330"/>
                </a:lnTo>
                <a:lnTo>
                  <a:pt x="508270" y="622085"/>
                </a:lnTo>
                <a:lnTo>
                  <a:pt x="807037" y="622085"/>
                </a:lnTo>
                <a:lnTo>
                  <a:pt x="807037" y="495825"/>
                </a:lnTo>
                <a:lnTo>
                  <a:pt x="795747" y="492320"/>
                </a:lnTo>
                <a:cubicBezTo>
                  <a:pt x="703783" y="453423"/>
                  <a:pt x="639254" y="362361"/>
                  <a:pt x="639254" y="256228"/>
                </a:cubicBezTo>
                <a:cubicBezTo>
                  <a:pt x="639254" y="114717"/>
                  <a:pt x="753971" y="0"/>
                  <a:pt x="895482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716531" y="221176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62</a:t>
            </a: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99538" y="3415510"/>
            <a:ext cx="2028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46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1869375"/>
            <a:ext cx="86409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工作与家庭冲突时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，仅</a:t>
            </a:r>
            <a:r>
              <a:rPr lang="en-US" altLang="zh-CN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5%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的女性相信配偶会为家庭在事业上做出调整。</a:t>
            </a:r>
            <a:endParaRPr lang="en-US" altLang="zh-CN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xmlns="" val="2279432972"/>
              </p:ext>
            </p:extLst>
          </p:nvPr>
        </p:nvGraphicFramePr>
        <p:xfrm>
          <a:off x="-5653136" y="3248882"/>
          <a:ext cx="6264696" cy="35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251520" y="2564904"/>
            <a:ext cx="4320480" cy="6267450"/>
            <a:chOff x="251520" y="1916832"/>
            <a:chExt cx="4320480" cy="62674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1116905" y="3285257"/>
              <a:ext cx="6267450" cy="3530600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直接连接符 6"/>
            <p:cNvCxnSpPr/>
            <p:nvPr/>
          </p:nvCxnSpPr>
          <p:spPr>
            <a:xfrm>
              <a:off x="3635896" y="4585303"/>
              <a:ext cx="500123" cy="0"/>
            </a:xfrm>
            <a:prstGeom prst="line">
              <a:avLst/>
            </a:prstGeom>
            <a:ln w="38100">
              <a:solidFill>
                <a:srgbClr val="D1B4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136019" y="1948555"/>
              <a:ext cx="435981" cy="2636748"/>
            </a:xfrm>
            <a:prstGeom prst="line">
              <a:avLst/>
            </a:prstGeom>
            <a:ln w="38100">
              <a:solidFill>
                <a:srgbClr val="D1B48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225791" y="7503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1" name="流程图: 手动操作 10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家庭分工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4136019" y="2596627"/>
            <a:ext cx="796021" cy="0"/>
          </a:xfrm>
          <a:prstGeom prst="line">
            <a:avLst/>
          </a:prstGeom>
          <a:ln w="38100">
            <a:solidFill>
              <a:srgbClr val="D1B4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8865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 rot="51659">
            <a:off x="1369686" y="4323378"/>
            <a:ext cx="1068621" cy="1638000"/>
          </a:xfrm>
          <a:custGeom>
            <a:avLst/>
            <a:gdLst>
              <a:gd name="connsiteX0" fmla="*/ 895482 w 1866871"/>
              <a:gd name="connsiteY0" fmla="*/ 0 h 3074378"/>
              <a:gd name="connsiteX1" fmla="*/ 1151710 w 1866871"/>
              <a:gd name="connsiteY1" fmla="*/ 256228 h 3074378"/>
              <a:gd name="connsiteX2" fmla="*/ 995218 w 1866871"/>
              <a:gd name="connsiteY2" fmla="*/ 492320 h 3074378"/>
              <a:gd name="connsiteX3" fmla="*/ 983927 w 1866871"/>
              <a:gd name="connsiteY3" fmla="*/ 495825 h 3074378"/>
              <a:gd name="connsiteX4" fmla="*/ 983927 w 1866871"/>
              <a:gd name="connsiteY4" fmla="*/ 622085 h 3074378"/>
              <a:gd name="connsiteX5" fmla="*/ 1300358 w 1866871"/>
              <a:gd name="connsiteY5" fmla="*/ 622085 h 3074378"/>
              <a:gd name="connsiteX6" fmla="*/ 1293807 w 1866871"/>
              <a:gd name="connsiteY6" fmla="*/ 645908 h 3074378"/>
              <a:gd name="connsiteX7" fmla="*/ 1304967 w 1866871"/>
              <a:gd name="connsiteY7" fmla="*/ 638281 h 3074378"/>
              <a:gd name="connsiteX8" fmla="*/ 1866871 w 1866871"/>
              <a:gd name="connsiteY8" fmla="*/ 1460596 h 3074378"/>
              <a:gd name="connsiteX9" fmla="*/ 1688511 w 1866871"/>
              <a:gd name="connsiteY9" fmla="*/ 1582473 h 3074378"/>
              <a:gd name="connsiteX10" fmla="*/ 1223424 w 1866871"/>
              <a:gd name="connsiteY10" fmla="*/ 901845 h 3074378"/>
              <a:gd name="connsiteX11" fmla="*/ 1154701 w 1866871"/>
              <a:gd name="connsiteY11" fmla="*/ 1151747 h 3074378"/>
              <a:gd name="connsiteX12" fmla="*/ 1738953 w 1866871"/>
              <a:gd name="connsiteY12" fmla="*/ 2072312 h 3074378"/>
              <a:gd name="connsiteX13" fmla="*/ 1146127 w 1866871"/>
              <a:gd name="connsiteY13" fmla="*/ 2077625 h 3074378"/>
              <a:gd name="connsiteX14" fmla="*/ 1049219 w 1866871"/>
              <a:gd name="connsiteY14" fmla="*/ 3074378 h 3074378"/>
              <a:gd name="connsiteX15" fmla="*/ 741745 w 1866871"/>
              <a:gd name="connsiteY15" fmla="*/ 3074378 h 3074378"/>
              <a:gd name="connsiteX16" fmla="*/ 645274 w 1866871"/>
              <a:gd name="connsiteY16" fmla="*/ 2082115 h 3074378"/>
              <a:gd name="connsiteX17" fmla="*/ 52008 w 1866871"/>
              <a:gd name="connsiteY17" fmla="*/ 2087432 h 3074378"/>
              <a:gd name="connsiteX18" fmla="*/ 652518 w 1866871"/>
              <a:gd name="connsiteY18" fmla="*/ 1146623 h 3074378"/>
              <a:gd name="connsiteX19" fmla="*/ 591043 w 1866871"/>
              <a:gd name="connsiteY19" fmla="*/ 923079 h 3074378"/>
              <a:gd name="connsiteX20" fmla="*/ 184763 w 1866871"/>
              <a:gd name="connsiteY20" fmla="*/ 1593706 h 3074378"/>
              <a:gd name="connsiteX21" fmla="*/ 0 w 1866871"/>
              <a:gd name="connsiteY21" fmla="*/ 1481773 h 3074378"/>
              <a:gd name="connsiteX22" fmla="*/ 512187 w 1866871"/>
              <a:gd name="connsiteY22" fmla="*/ 636330 h 3074378"/>
              <a:gd name="connsiteX23" fmla="*/ 508270 w 1866871"/>
              <a:gd name="connsiteY23" fmla="*/ 622085 h 3074378"/>
              <a:gd name="connsiteX24" fmla="*/ 807037 w 1866871"/>
              <a:gd name="connsiteY24" fmla="*/ 622085 h 3074378"/>
              <a:gd name="connsiteX25" fmla="*/ 807037 w 1866871"/>
              <a:gd name="connsiteY25" fmla="*/ 495825 h 3074378"/>
              <a:gd name="connsiteX26" fmla="*/ 795747 w 1866871"/>
              <a:gd name="connsiteY26" fmla="*/ 492320 h 3074378"/>
              <a:gd name="connsiteX27" fmla="*/ 639254 w 1866871"/>
              <a:gd name="connsiteY27" fmla="*/ 256228 h 3074378"/>
              <a:gd name="connsiteX28" fmla="*/ 895482 w 1866871"/>
              <a:gd name="connsiteY28" fmla="*/ 0 h 30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66871" h="3074378">
                <a:moveTo>
                  <a:pt x="895482" y="0"/>
                </a:moveTo>
                <a:cubicBezTo>
                  <a:pt x="1036993" y="0"/>
                  <a:pt x="1151710" y="114717"/>
                  <a:pt x="1151710" y="256228"/>
                </a:cubicBezTo>
                <a:cubicBezTo>
                  <a:pt x="1151710" y="362361"/>
                  <a:pt x="1087182" y="453423"/>
                  <a:pt x="995218" y="492320"/>
                </a:cubicBezTo>
                <a:lnTo>
                  <a:pt x="983927" y="495825"/>
                </a:lnTo>
                <a:lnTo>
                  <a:pt x="983927" y="622085"/>
                </a:lnTo>
                <a:lnTo>
                  <a:pt x="1300358" y="622085"/>
                </a:lnTo>
                <a:lnTo>
                  <a:pt x="1293807" y="645908"/>
                </a:lnTo>
                <a:lnTo>
                  <a:pt x="1304967" y="638281"/>
                </a:lnTo>
                <a:lnTo>
                  <a:pt x="1866871" y="1460596"/>
                </a:lnTo>
                <a:lnTo>
                  <a:pt x="1688511" y="1582473"/>
                </a:lnTo>
                <a:lnTo>
                  <a:pt x="1223424" y="901845"/>
                </a:lnTo>
                <a:lnTo>
                  <a:pt x="1154701" y="1151747"/>
                </a:lnTo>
                <a:lnTo>
                  <a:pt x="1738953" y="2072312"/>
                </a:lnTo>
                <a:lnTo>
                  <a:pt x="1146127" y="2077625"/>
                </a:lnTo>
                <a:lnTo>
                  <a:pt x="1049219" y="3074378"/>
                </a:lnTo>
                <a:lnTo>
                  <a:pt x="741745" y="3074378"/>
                </a:lnTo>
                <a:lnTo>
                  <a:pt x="645274" y="2082115"/>
                </a:lnTo>
                <a:lnTo>
                  <a:pt x="52008" y="2087432"/>
                </a:lnTo>
                <a:lnTo>
                  <a:pt x="652518" y="1146623"/>
                </a:lnTo>
                <a:lnTo>
                  <a:pt x="591043" y="923079"/>
                </a:lnTo>
                <a:lnTo>
                  <a:pt x="184763" y="1593706"/>
                </a:lnTo>
                <a:lnTo>
                  <a:pt x="0" y="1481773"/>
                </a:lnTo>
                <a:lnTo>
                  <a:pt x="512187" y="636330"/>
                </a:lnTo>
                <a:lnTo>
                  <a:pt x="508270" y="622085"/>
                </a:lnTo>
                <a:lnTo>
                  <a:pt x="807037" y="622085"/>
                </a:lnTo>
                <a:lnTo>
                  <a:pt x="807037" y="495825"/>
                </a:lnTo>
                <a:lnTo>
                  <a:pt x="795747" y="492320"/>
                </a:lnTo>
                <a:cubicBezTo>
                  <a:pt x="703783" y="453423"/>
                  <a:pt x="639254" y="362361"/>
                  <a:pt x="639254" y="256228"/>
                </a:cubicBezTo>
                <a:cubicBezTo>
                  <a:pt x="639254" y="114717"/>
                  <a:pt x="753971" y="0"/>
                  <a:pt x="895482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6927210" y="1437182"/>
            <a:ext cx="1013548" cy="1668698"/>
          </a:xfrm>
          <a:custGeom>
            <a:avLst/>
            <a:gdLst>
              <a:gd name="connsiteX0" fmla="*/ 859205 w 1820392"/>
              <a:gd name="connsiteY0" fmla="*/ 0 h 3213623"/>
              <a:gd name="connsiteX1" fmla="*/ 1164834 w 1820392"/>
              <a:gd name="connsiteY1" fmla="*/ 305629 h 3213623"/>
              <a:gd name="connsiteX2" fmla="*/ 1030085 w 1820392"/>
              <a:gd name="connsiteY2" fmla="*/ 559061 h 3213623"/>
              <a:gd name="connsiteX3" fmla="*/ 1014030 w 1820392"/>
              <a:gd name="connsiteY3" fmla="*/ 567776 h 3213623"/>
              <a:gd name="connsiteX4" fmla="*/ 1014030 w 1820392"/>
              <a:gd name="connsiteY4" fmla="*/ 731031 h 3213623"/>
              <a:gd name="connsiteX5" fmla="*/ 1279419 w 1820392"/>
              <a:gd name="connsiteY5" fmla="*/ 731031 h 3213623"/>
              <a:gd name="connsiteX6" fmla="*/ 1290236 w 1820392"/>
              <a:gd name="connsiteY6" fmla="*/ 792023 h 3213623"/>
              <a:gd name="connsiteX7" fmla="*/ 1820390 w 1820392"/>
              <a:gd name="connsiteY7" fmla="*/ 1879656 h 3213623"/>
              <a:gd name="connsiteX8" fmla="*/ 1573916 w 1820392"/>
              <a:gd name="connsiteY8" fmla="*/ 1999797 h 3213623"/>
              <a:gd name="connsiteX9" fmla="*/ 1314475 w 1820392"/>
              <a:gd name="connsiteY9" fmla="*/ 1467543 h 3213623"/>
              <a:gd name="connsiteX10" fmla="*/ 1146665 w 1820392"/>
              <a:gd name="connsiteY10" fmla="*/ 1906075 h 3213623"/>
              <a:gd name="connsiteX11" fmla="*/ 1132964 w 1820392"/>
              <a:gd name="connsiteY11" fmla="*/ 1906300 h 3213623"/>
              <a:gd name="connsiteX12" fmla="*/ 1820392 w 1820392"/>
              <a:gd name="connsiteY12" fmla="*/ 3111991 h 3213623"/>
              <a:gd name="connsiteX13" fmla="*/ 1443935 w 1820392"/>
              <a:gd name="connsiteY13" fmla="*/ 3127753 h 3213623"/>
              <a:gd name="connsiteX14" fmla="*/ 877361 w 1820392"/>
              <a:gd name="connsiteY14" fmla="*/ 2117412 h 3213623"/>
              <a:gd name="connsiteX15" fmla="*/ 362286 w 1820392"/>
              <a:gd name="connsiteY15" fmla="*/ 3213623 h 3213623"/>
              <a:gd name="connsiteX16" fmla="*/ 8817 w 1820392"/>
              <a:gd name="connsiteY16" fmla="*/ 3185132 h 3213623"/>
              <a:gd name="connsiteX17" fmla="*/ 620973 w 1820392"/>
              <a:gd name="connsiteY17" fmla="*/ 1897338 h 3213623"/>
              <a:gd name="connsiteX18" fmla="*/ 460639 w 1820392"/>
              <a:gd name="connsiteY18" fmla="*/ 1536383 h 3213623"/>
              <a:gd name="connsiteX19" fmla="*/ 269491 w 1820392"/>
              <a:gd name="connsiteY19" fmla="*/ 1967783 h 3213623"/>
              <a:gd name="connsiteX20" fmla="*/ 0 w 1820392"/>
              <a:gd name="connsiteY20" fmla="*/ 1848374 h 3213623"/>
              <a:gd name="connsiteX21" fmla="*/ 486498 w 1820392"/>
              <a:gd name="connsiteY21" fmla="*/ 750407 h 3213623"/>
              <a:gd name="connsiteX22" fmla="*/ 487331 w 1820392"/>
              <a:gd name="connsiteY22" fmla="*/ 731031 h 3213623"/>
              <a:gd name="connsiteX23" fmla="*/ 709320 w 1820392"/>
              <a:gd name="connsiteY23" fmla="*/ 731031 h 3213623"/>
              <a:gd name="connsiteX24" fmla="*/ 709320 w 1820392"/>
              <a:gd name="connsiteY24" fmla="*/ 570457 h 3213623"/>
              <a:gd name="connsiteX25" fmla="*/ 688325 w 1820392"/>
              <a:gd name="connsiteY25" fmla="*/ 559061 h 3213623"/>
              <a:gd name="connsiteX26" fmla="*/ 553576 w 1820392"/>
              <a:gd name="connsiteY26" fmla="*/ 305629 h 3213623"/>
              <a:gd name="connsiteX27" fmla="*/ 859205 w 1820392"/>
              <a:gd name="connsiteY27" fmla="*/ 0 h 32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20392" h="3213623">
                <a:moveTo>
                  <a:pt x="859205" y="0"/>
                </a:moveTo>
                <a:cubicBezTo>
                  <a:pt x="1027999" y="0"/>
                  <a:pt x="1164834" y="136835"/>
                  <a:pt x="1164834" y="305629"/>
                </a:cubicBezTo>
                <a:cubicBezTo>
                  <a:pt x="1164834" y="411125"/>
                  <a:pt x="1111383" y="504138"/>
                  <a:pt x="1030085" y="559061"/>
                </a:cubicBezTo>
                <a:lnTo>
                  <a:pt x="1014030" y="567776"/>
                </a:lnTo>
                <a:lnTo>
                  <a:pt x="1014030" y="731031"/>
                </a:lnTo>
                <a:lnTo>
                  <a:pt x="1279419" y="731031"/>
                </a:lnTo>
                <a:lnTo>
                  <a:pt x="1290236" y="792023"/>
                </a:lnTo>
                <a:lnTo>
                  <a:pt x="1820390" y="1879656"/>
                </a:lnTo>
                <a:lnTo>
                  <a:pt x="1573916" y="1999797"/>
                </a:lnTo>
                <a:lnTo>
                  <a:pt x="1314475" y="1467543"/>
                </a:lnTo>
                <a:lnTo>
                  <a:pt x="1146665" y="1906075"/>
                </a:lnTo>
                <a:lnTo>
                  <a:pt x="1132964" y="1906300"/>
                </a:lnTo>
                <a:lnTo>
                  <a:pt x="1820392" y="3111991"/>
                </a:lnTo>
                <a:lnTo>
                  <a:pt x="1443935" y="3127753"/>
                </a:lnTo>
                <a:lnTo>
                  <a:pt x="877361" y="2117412"/>
                </a:lnTo>
                <a:lnTo>
                  <a:pt x="362286" y="3213623"/>
                </a:lnTo>
                <a:lnTo>
                  <a:pt x="8817" y="3185132"/>
                </a:lnTo>
                <a:lnTo>
                  <a:pt x="620973" y="1897338"/>
                </a:lnTo>
                <a:lnTo>
                  <a:pt x="460639" y="1536383"/>
                </a:lnTo>
                <a:lnTo>
                  <a:pt x="269491" y="1967783"/>
                </a:lnTo>
                <a:lnTo>
                  <a:pt x="0" y="1848374"/>
                </a:lnTo>
                <a:lnTo>
                  <a:pt x="486498" y="750407"/>
                </a:lnTo>
                <a:lnTo>
                  <a:pt x="487331" y="731031"/>
                </a:lnTo>
                <a:lnTo>
                  <a:pt x="709320" y="731031"/>
                </a:lnTo>
                <a:lnTo>
                  <a:pt x="709320" y="570457"/>
                </a:lnTo>
                <a:lnTo>
                  <a:pt x="688325" y="559061"/>
                </a:lnTo>
                <a:cubicBezTo>
                  <a:pt x="607027" y="504138"/>
                  <a:pt x="553576" y="411125"/>
                  <a:pt x="553576" y="305629"/>
                </a:cubicBezTo>
                <a:cubicBezTo>
                  <a:pt x="553576" y="136835"/>
                  <a:pt x="690411" y="0"/>
                  <a:pt x="859205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 txBox="1">
            <a:spLocks/>
          </p:cNvSpPr>
          <p:nvPr/>
        </p:nvSpPr>
        <p:spPr>
          <a:xfrm>
            <a:off x="35496" y="3365322"/>
            <a:ext cx="3744416" cy="82309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而对女性来说则成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反比</a:t>
            </a:r>
            <a:endParaRPr lang="zh-CN" altLang="en-US" sz="27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16313" y="1146203"/>
            <a:ext cx="4698722" cy="1217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对男性来说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sz="28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成功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度和受欢迎程度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成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正比</a:t>
            </a:r>
            <a:endParaRPr lang="en-US" altLang="zh-CN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945" y="72419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2" name="流程图: 手动操作 11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受欢迎度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954440" y="3047431"/>
            <a:ext cx="8189560" cy="3799683"/>
          </a:xfrm>
          <a:custGeom>
            <a:avLst/>
            <a:gdLst>
              <a:gd name="connsiteX0" fmla="*/ 2880320 w 8176942"/>
              <a:gd name="connsiteY0" fmla="*/ 0 h 3799683"/>
              <a:gd name="connsiteX1" fmla="*/ 8172400 w 8176942"/>
              <a:gd name="connsiteY1" fmla="*/ 0 h 3799683"/>
              <a:gd name="connsiteX2" fmla="*/ 8172400 w 8176942"/>
              <a:gd name="connsiteY2" fmla="*/ 708512 h 3799683"/>
              <a:gd name="connsiteX3" fmla="*/ 8176942 w 8176942"/>
              <a:gd name="connsiteY3" fmla="*/ 708512 h 3799683"/>
              <a:gd name="connsiteX4" fmla="*/ 8176942 w 8176942"/>
              <a:gd name="connsiteY4" fmla="*/ 1412112 h 3799683"/>
              <a:gd name="connsiteX5" fmla="*/ 8176942 w 8176942"/>
              <a:gd name="connsiteY5" fmla="*/ 1644616 h 3799683"/>
              <a:gd name="connsiteX6" fmla="*/ 8176942 w 8176942"/>
              <a:gd name="connsiteY6" fmla="*/ 2348216 h 3799683"/>
              <a:gd name="connsiteX7" fmla="*/ 8176940 w 8176942"/>
              <a:gd name="connsiteY7" fmla="*/ 2348216 h 3799683"/>
              <a:gd name="connsiteX8" fmla="*/ 8176940 w 8176942"/>
              <a:gd name="connsiteY8" fmla="*/ 2863579 h 3799683"/>
              <a:gd name="connsiteX9" fmla="*/ 8176940 w 8176942"/>
              <a:gd name="connsiteY9" fmla="*/ 3091171 h 3799683"/>
              <a:gd name="connsiteX10" fmla="*/ 8176940 w 8176942"/>
              <a:gd name="connsiteY10" fmla="*/ 3799683 h 3799683"/>
              <a:gd name="connsiteX11" fmla="*/ 0 w 8176942"/>
              <a:gd name="connsiteY11" fmla="*/ 3799683 h 3799683"/>
              <a:gd name="connsiteX12" fmla="*/ 0 w 8176942"/>
              <a:gd name="connsiteY12" fmla="*/ 2863579 h 3799683"/>
              <a:gd name="connsiteX13" fmla="*/ 720079 w 8176942"/>
              <a:gd name="connsiteY13" fmla="*/ 2863579 h 3799683"/>
              <a:gd name="connsiteX14" fmla="*/ 720079 w 8176942"/>
              <a:gd name="connsiteY14" fmla="*/ 2155067 h 3799683"/>
              <a:gd name="connsiteX15" fmla="*/ 1440160 w 8176942"/>
              <a:gd name="connsiteY15" fmla="*/ 2155067 h 3799683"/>
              <a:gd name="connsiteX16" fmla="*/ 1440160 w 8176942"/>
              <a:gd name="connsiteY16" fmla="*/ 1412112 h 3799683"/>
              <a:gd name="connsiteX17" fmla="*/ 2160239 w 8176942"/>
              <a:gd name="connsiteY17" fmla="*/ 1412112 h 3799683"/>
              <a:gd name="connsiteX18" fmla="*/ 2160239 w 8176942"/>
              <a:gd name="connsiteY18" fmla="*/ 708512 h 3799683"/>
              <a:gd name="connsiteX19" fmla="*/ 2880320 w 8176942"/>
              <a:gd name="connsiteY19" fmla="*/ 708512 h 3799683"/>
              <a:gd name="connsiteX0" fmla="*/ 4205656 w 9502278"/>
              <a:gd name="connsiteY0" fmla="*/ 0 h 3799683"/>
              <a:gd name="connsiteX1" fmla="*/ 9497736 w 9502278"/>
              <a:gd name="connsiteY1" fmla="*/ 0 h 3799683"/>
              <a:gd name="connsiteX2" fmla="*/ 9497736 w 9502278"/>
              <a:gd name="connsiteY2" fmla="*/ 708512 h 3799683"/>
              <a:gd name="connsiteX3" fmla="*/ 9502278 w 9502278"/>
              <a:gd name="connsiteY3" fmla="*/ 708512 h 3799683"/>
              <a:gd name="connsiteX4" fmla="*/ 9502278 w 9502278"/>
              <a:gd name="connsiteY4" fmla="*/ 1412112 h 3799683"/>
              <a:gd name="connsiteX5" fmla="*/ 9502278 w 9502278"/>
              <a:gd name="connsiteY5" fmla="*/ 1644616 h 3799683"/>
              <a:gd name="connsiteX6" fmla="*/ 9502278 w 9502278"/>
              <a:gd name="connsiteY6" fmla="*/ 2348216 h 3799683"/>
              <a:gd name="connsiteX7" fmla="*/ 9502276 w 9502278"/>
              <a:gd name="connsiteY7" fmla="*/ 2348216 h 3799683"/>
              <a:gd name="connsiteX8" fmla="*/ 9502276 w 9502278"/>
              <a:gd name="connsiteY8" fmla="*/ 2863579 h 3799683"/>
              <a:gd name="connsiteX9" fmla="*/ 9502276 w 9502278"/>
              <a:gd name="connsiteY9" fmla="*/ 3091171 h 3799683"/>
              <a:gd name="connsiteX10" fmla="*/ 9502276 w 9502278"/>
              <a:gd name="connsiteY10" fmla="*/ 3799683 h 3799683"/>
              <a:gd name="connsiteX11" fmla="*/ 1325336 w 9502278"/>
              <a:gd name="connsiteY11" fmla="*/ 3799683 h 3799683"/>
              <a:gd name="connsiteX12" fmla="*/ 0 w 9502278"/>
              <a:gd name="connsiteY12" fmla="*/ 2872288 h 3799683"/>
              <a:gd name="connsiteX13" fmla="*/ 2045415 w 9502278"/>
              <a:gd name="connsiteY13" fmla="*/ 2863579 h 3799683"/>
              <a:gd name="connsiteX14" fmla="*/ 2045415 w 9502278"/>
              <a:gd name="connsiteY14" fmla="*/ 2155067 h 3799683"/>
              <a:gd name="connsiteX15" fmla="*/ 2765496 w 9502278"/>
              <a:gd name="connsiteY15" fmla="*/ 2155067 h 3799683"/>
              <a:gd name="connsiteX16" fmla="*/ 2765496 w 9502278"/>
              <a:gd name="connsiteY16" fmla="*/ 1412112 h 3799683"/>
              <a:gd name="connsiteX17" fmla="*/ 3485575 w 9502278"/>
              <a:gd name="connsiteY17" fmla="*/ 1412112 h 3799683"/>
              <a:gd name="connsiteX18" fmla="*/ 3485575 w 9502278"/>
              <a:gd name="connsiteY18" fmla="*/ 708512 h 3799683"/>
              <a:gd name="connsiteX19" fmla="*/ 4205656 w 9502278"/>
              <a:gd name="connsiteY19" fmla="*/ 708512 h 3799683"/>
              <a:gd name="connsiteX20" fmla="*/ 4205656 w 9502278"/>
              <a:gd name="connsiteY20" fmla="*/ 0 h 3799683"/>
              <a:gd name="connsiteX0" fmla="*/ 4205656 w 9502278"/>
              <a:gd name="connsiteY0" fmla="*/ 0 h 3799683"/>
              <a:gd name="connsiteX1" fmla="*/ 9497736 w 9502278"/>
              <a:gd name="connsiteY1" fmla="*/ 0 h 3799683"/>
              <a:gd name="connsiteX2" fmla="*/ 9497736 w 9502278"/>
              <a:gd name="connsiteY2" fmla="*/ 708512 h 3799683"/>
              <a:gd name="connsiteX3" fmla="*/ 9502278 w 9502278"/>
              <a:gd name="connsiteY3" fmla="*/ 708512 h 3799683"/>
              <a:gd name="connsiteX4" fmla="*/ 9502278 w 9502278"/>
              <a:gd name="connsiteY4" fmla="*/ 1412112 h 3799683"/>
              <a:gd name="connsiteX5" fmla="*/ 9502278 w 9502278"/>
              <a:gd name="connsiteY5" fmla="*/ 1644616 h 3799683"/>
              <a:gd name="connsiteX6" fmla="*/ 9502278 w 9502278"/>
              <a:gd name="connsiteY6" fmla="*/ 2348216 h 3799683"/>
              <a:gd name="connsiteX7" fmla="*/ 9502276 w 9502278"/>
              <a:gd name="connsiteY7" fmla="*/ 2348216 h 3799683"/>
              <a:gd name="connsiteX8" fmla="*/ 9502276 w 9502278"/>
              <a:gd name="connsiteY8" fmla="*/ 2863579 h 3799683"/>
              <a:gd name="connsiteX9" fmla="*/ 9502276 w 9502278"/>
              <a:gd name="connsiteY9" fmla="*/ 3091171 h 3799683"/>
              <a:gd name="connsiteX10" fmla="*/ 9502276 w 9502278"/>
              <a:gd name="connsiteY10" fmla="*/ 3799683 h 3799683"/>
              <a:gd name="connsiteX11" fmla="*/ 20082 w 9502278"/>
              <a:gd name="connsiteY11" fmla="*/ 3782266 h 3799683"/>
              <a:gd name="connsiteX12" fmla="*/ 0 w 9502278"/>
              <a:gd name="connsiteY12" fmla="*/ 2872288 h 3799683"/>
              <a:gd name="connsiteX13" fmla="*/ 2045415 w 9502278"/>
              <a:gd name="connsiteY13" fmla="*/ 2863579 h 3799683"/>
              <a:gd name="connsiteX14" fmla="*/ 2045415 w 9502278"/>
              <a:gd name="connsiteY14" fmla="*/ 2155067 h 3799683"/>
              <a:gd name="connsiteX15" fmla="*/ 2765496 w 9502278"/>
              <a:gd name="connsiteY15" fmla="*/ 2155067 h 3799683"/>
              <a:gd name="connsiteX16" fmla="*/ 2765496 w 9502278"/>
              <a:gd name="connsiteY16" fmla="*/ 1412112 h 3799683"/>
              <a:gd name="connsiteX17" fmla="*/ 3485575 w 9502278"/>
              <a:gd name="connsiteY17" fmla="*/ 1412112 h 3799683"/>
              <a:gd name="connsiteX18" fmla="*/ 3485575 w 9502278"/>
              <a:gd name="connsiteY18" fmla="*/ 708512 h 3799683"/>
              <a:gd name="connsiteX19" fmla="*/ 4205656 w 9502278"/>
              <a:gd name="connsiteY19" fmla="*/ 708512 h 3799683"/>
              <a:gd name="connsiteX20" fmla="*/ 4205656 w 9502278"/>
              <a:gd name="connsiteY20" fmla="*/ 0 h 3799683"/>
              <a:gd name="connsiteX0" fmla="*/ 4205656 w 9502278"/>
              <a:gd name="connsiteY0" fmla="*/ 0 h 3799683"/>
              <a:gd name="connsiteX1" fmla="*/ 9497736 w 9502278"/>
              <a:gd name="connsiteY1" fmla="*/ 0 h 3799683"/>
              <a:gd name="connsiteX2" fmla="*/ 9497736 w 9502278"/>
              <a:gd name="connsiteY2" fmla="*/ 708512 h 3799683"/>
              <a:gd name="connsiteX3" fmla="*/ 9502278 w 9502278"/>
              <a:gd name="connsiteY3" fmla="*/ 708512 h 3799683"/>
              <a:gd name="connsiteX4" fmla="*/ 9502278 w 9502278"/>
              <a:gd name="connsiteY4" fmla="*/ 1412112 h 3799683"/>
              <a:gd name="connsiteX5" fmla="*/ 9502278 w 9502278"/>
              <a:gd name="connsiteY5" fmla="*/ 1644616 h 3799683"/>
              <a:gd name="connsiteX6" fmla="*/ 9502278 w 9502278"/>
              <a:gd name="connsiteY6" fmla="*/ 2348216 h 3799683"/>
              <a:gd name="connsiteX7" fmla="*/ 9502276 w 9502278"/>
              <a:gd name="connsiteY7" fmla="*/ 2348216 h 3799683"/>
              <a:gd name="connsiteX8" fmla="*/ 9502276 w 9502278"/>
              <a:gd name="connsiteY8" fmla="*/ 2863579 h 3799683"/>
              <a:gd name="connsiteX9" fmla="*/ 9502276 w 9502278"/>
              <a:gd name="connsiteY9" fmla="*/ 3091171 h 3799683"/>
              <a:gd name="connsiteX10" fmla="*/ 9502276 w 9502278"/>
              <a:gd name="connsiteY10" fmla="*/ 3799683 h 3799683"/>
              <a:gd name="connsiteX11" fmla="*/ 60243 w 9502278"/>
              <a:gd name="connsiteY11" fmla="*/ 3782266 h 3799683"/>
              <a:gd name="connsiteX12" fmla="*/ 0 w 9502278"/>
              <a:gd name="connsiteY12" fmla="*/ 2872288 h 3799683"/>
              <a:gd name="connsiteX13" fmla="*/ 2045415 w 9502278"/>
              <a:gd name="connsiteY13" fmla="*/ 2863579 h 3799683"/>
              <a:gd name="connsiteX14" fmla="*/ 2045415 w 9502278"/>
              <a:gd name="connsiteY14" fmla="*/ 2155067 h 3799683"/>
              <a:gd name="connsiteX15" fmla="*/ 2765496 w 9502278"/>
              <a:gd name="connsiteY15" fmla="*/ 2155067 h 3799683"/>
              <a:gd name="connsiteX16" fmla="*/ 2765496 w 9502278"/>
              <a:gd name="connsiteY16" fmla="*/ 1412112 h 3799683"/>
              <a:gd name="connsiteX17" fmla="*/ 3485575 w 9502278"/>
              <a:gd name="connsiteY17" fmla="*/ 1412112 h 3799683"/>
              <a:gd name="connsiteX18" fmla="*/ 3485575 w 9502278"/>
              <a:gd name="connsiteY18" fmla="*/ 708512 h 3799683"/>
              <a:gd name="connsiteX19" fmla="*/ 4205656 w 9502278"/>
              <a:gd name="connsiteY19" fmla="*/ 708512 h 3799683"/>
              <a:gd name="connsiteX20" fmla="*/ 4205656 w 9502278"/>
              <a:gd name="connsiteY20" fmla="*/ 0 h 3799683"/>
              <a:gd name="connsiteX0" fmla="*/ 4145413 w 9442035"/>
              <a:gd name="connsiteY0" fmla="*/ 0 h 3799683"/>
              <a:gd name="connsiteX1" fmla="*/ 9437493 w 9442035"/>
              <a:gd name="connsiteY1" fmla="*/ 0 h 3799683"/>
              <a:gd name="connsiteX2" fmla="*/ 9437493 w 9442035"/>
              <a:gd name="connsiteY2" fmla="*/ 708512 h 3799683"/>
              <a:gd name="connsiteX3" fmla="*/ 9442035 w 9442035"/>
              <a:gd name="connsiteY3" fmla="*/ 708512 h 3799683"/>
              <a:gd name="connsiteX4" fmla="*/ 9442035 w 9442035"/>
              <a:gd name="connsiteY4" fmla="*/ 1412112 h 3799683"/>
              <a:gd name="connsiteX5" fmla="*/ 9442035 w 9442035"/>
              <a:gd name="connsiteY5" fmla="*/ 1644616 h 3799683"/>
              <a:gd name="connsiteX6" fmla="*/ 9442035 w 9442035"/>
              <a:gd name="connsiteY6" fmla="*/ 2348216 h 3799683"/>
              <a:gd name="connsiteX7" fmla="*/ 9442033 w 9442035"/>
              <a:gd name="connsiteY7" fmla="*/ 2348216 h 3799683"/>
              <a:gd name="connsiteX8" fmla="*/ 9442033 w 9442035"/>
              <a:gd name="connsiteY8" fmla="*/ 2863579 h 3799683"/>
              <a:gd name="connsiteX9" fmla="*/ 9442033 w 9442035"/>
              <a:gd name="connsiteY9" fmla="*/ 3091171 h 3799683"/>
              <a:gd name="connsiteX10" fmla="*/ 9442033 w 9442035"/>
              <a:gd name="connsiteY10" fmla="*/ 3799683 h 3799683"/>
              <a:gd name="connsiteX11" fmla="*/ 0 w 9442035"/>
              <a:gd name="connsiteY11" fmla="*/ 3782266 h 3799683"/>
              <a:gd name="connsiteX12" fmla="*/ 10040 w 9442035"/>
              <a:gd name="connsiteY12" fmla="*/ 2872288 h 3799683"/>
              <a:gd name="connsiteX13" fmla="*/ 1985172 w 9442035"/>
              <a:gd name="connsiteY13" fmla="*/ 2863579 h 3799683"/>
              <a:gd name="connsiteX14" fmla="*/ 1985172 w 9442035"/>
              <a:gd name="connsiteY14" fmla="*/ 2155067 h 3799683"/>
              <a:gd name="connsiteX15" fmla="*/ 2705253 w 9442035"/>
              <a:gd name="connsiteY15" fmla="*/ 2155067 h 3799683"/>
              <a:gd name="connsiteX16" fmla="*/ 2705253 w 9442035"/>
              <a:gd name="connsiteY16" fmla="*/ 1412112 h 3799683"/>
              <a:gd name="connsiteX17" fmla="*/ 3425332 w 9442035"/>
              <a:gd name="connsiteY17" fmla="*/ 1412112 h 3799683"/>
              <a:gd name="connsiteX18" fmla="*/ 3425332 w 9442035"/>
              <a:gd name="connsiteY18" fmla="*/ 708512 h 3799683"/>
              <a:gd name="connsiteX19" fmla="*/ 4145413 w 9442035"/>
              <a:gd name="connsiteY19" fmla="*/ 708512 h 3799683"/>
              <a:gd name="connsiteX20" fmla="*/ 4145413 w 9442035"/>
              <a:gd name="connsiteY20" fmla="*/ 0 h 379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442035" h="3799683">
                <a:moveTo>
                  <a:pt x="4145413" y="0"/>
                </a:moveTo>
                <a:lnTo>
                  <a:pt x="9437493" y="0"/>
                </a:lnTo>
                <a:lnTo>
                  <a:pt x="9437493" y="708512"/>
                </a:lnTo>
                <a:lnTo>
                  <a:pt x="9442035" y="708512"/>
                </a:lnTo>
                <a:lnTo>
                  <a:pt x="9442035" y="1412112"/>
                </a:lnTo>
                <a:lnTo>
                  <a:pt x="9442035" y="1644616"/>
                </a:lnTo>
                <a:lnTo>
                  <a:pt x="9442035" y="2348216"/>
                </a:lnTo>
                <a:lnTo>
                  <a:pt x="9442033" y="2348216"/>
                </a:lnTo>
                <a:lnTo>
                  <a:pt x="9442033" y="2863579"/>
                </a:lnTo>
                <a:lnTo>
                  <a:pt x="9442033" y="3091171"/>
                </a:lnTo>
                <a:lnTo>
                  <a:pt x="9442033" y="3799683"/>
                </a:lnTo>
                <a:lnTo>
                  <a:pt x="0" y="3782266"/>
                </a:lnTo>
                <a:lnTo>
                  <a:pt x="10040" y="2872288"/>
                </a:lnTo>
                <a:lnTo>
                  <a:pt x="1985172" y="2863579"/>
                </a:lnTo>
                <a:lnTo>
                  <a:pt x="1985172" y="2155067"/>
                </a:lnTo>
                <a:lnTo>
                  <a:pt x="2705253" y="2155067"/>
                </a:lnTo>
                <a:lnTo>
                  <a:pt x="2705253" y="1412112"/>
                </a:lnTo>
                <a:lnTo>
                  <a:pt x="3425332" y="1412112"/>
                </a:lnTo>
                <a:lnTo>
                  <a:pt x="3425332" y="708512"/>
                </a:lnTo>
                <a:lnTo>
                  <a:pt x="4145413" y="708512"/>
                </a:lnTo>
                <a:lnTo>
                  <a:pt x="4145413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7180561" y="1188524"/>
            <a:ext cx="424635" cy="234747"/>
          </a:xfrm>
          <a:custGeom>
            <a:avLst/>
            <a:gdLst>
              <a:gd name="connsiteX0" fmla="*/ 396044 w 792088"/>
              <a:gd name="connsiteY0" fmla="*/ 0 h 378500"/>
              <a:gd name="connsiteX1" fmla="*/ 528061 w 792088"/>
              <a:gd name="connsiteY1" fmla="*/ 189247 h 378500"/>
              <a:gd name="connsiteX2" fmla="*/ 792088 w 792088"/>
              <a:gd name="connsiteY2" fmla="*/ 189250 h 378500"/>
              <a:gd name="connsiteX3" fmla="*/ 660078 w 792088"/>
              <a:gd name="connsiteY3" fmla="*/ 378500 h 378500"/>
              <a:gd name="connsiteX4" fmla="*/ 132010 w 792088"/>
              <a:gd name="connsiteY4" fmla="*/ 378500 h 378500"/>
              <a:gd name="connsiteX5" fmla="*/ 0 w 792088"/>
              <a:gd name="connsiteY5" fmla="*/ 189250 h 378500"/>
              <a:gd name="connsiteX6" fmla="*/ 264027 w 792088"/>
              <a:gd name="connsiteY6" fmla="*/ 189247 h 378500"/>
              <a:gd name="connsiteX0" fmla="*/ 396044 w 675684"/>
              <a:gd name="connsiteY0" fmla="*/ 0 h 378500"/>
              <a:gd name="connsiteX1" fmla="*/ 528061 w 675684"/>
              <a:gd name="connsiteY1" fmla="*/ 189247 h 378500"/>
              <a:gd name="connsiteX2" fmla="*/ 675684 w 675684"/>
              <a:gd name="connsiteY2" fmla="*/ 189250 h 378500"/>
              <a:gd name="connsiteX3" fmla="*/ 660078 w 675684"/>
              <a:gd name="connsiteY3" fmla="*/ 378500 h 378500"/>
              <a:gd name="connsiteX4" fmla="*/ 132010 w 675684"/>
              <a:gd name="connsiteY4" fmla="*/ 378500 h 378500"/>
              <a:gd name="connsiteX5" fmla="*/ 0 w 675684"/>
              <a:gd name="connsiteY5" fmla="*/ 189250 h 378500"/>
              <a:gd name="connsiteX6" fmla="*/ 264027 w 675684"/>
              <a:gd name="connsiteY6" fmla="*/ 189247 h 378500"/>
              <a:gd name="connsiteX7" fmla="*/ 396044 w 675684"/>
              <a:gd name="connsiteY7" fmla="*/ 0 h 378500"/>
              <a:gd name="connsiteX0" fmla="*/ 302921 w 582561"/>
              <a:gd name="connsiteY0" fmla="*/ 0 h 378500"/>
              <a:gd name="connsiteX1" fmla="*/ 434938 w 582561"/>
              <a:gd name="connsiteY1" fmla="*/ 189247 h 378500"/>
              <a:gd name="connsiteX2" fmla="*/ 582561 w 582561"/>
              <a:gd name="connsiteY2" fmla="*/ 189250 h 378500"/>
              <a:gd name="connsiteX3" fmla="*/ 566955 w 582561"/>
              <a:gd name="connsiteY3" fmla="*/ 378500 h 378500"/>
              <a:gd name="connsiteX4" fmla="*/ 38887 w 582561"/>
              <a:gd name="connsiteY4" fmla="*/ 378500 h 378500"/>
              <a:gd name="connsiteX5" fmla="*/ 0 w 582561"/>
              <a:gd name="connsiteY5" fmla="*/ 114043 h 378500"/>
              <a:gd name="connsiteX6" fmla="*/ 170904 w 582561"/>
              <a:gd name="connsiteY6" fmla="*/ 189247 h 378500"/>
              <a:gd name="connsiteX7" fmla="*/ 302921 w 582561"/>
              <a:gd name="connsiteY7" fmla="*/ 0 h 378500"/>
              <a:gd name="connsiteX0" fmla="*/ 302921 w 605842"/>
              <a:gd name="connsiteY0" fmla="*/ 0 h 378500"/>
              <a:gd name="connsiteX1" fmla="*/ 434938 w 605842"/>
              <a:gd name="connsiteY1" fmla="*/ 189247 h 378500"/>
              <a:gd name="connsiteX2" fmla="*/ 605842 w 605842"/>
              <a:gd name="connsiteY2" fmla="*/ 122399 h 378500"/>
              <a:gd name="connsiteX3" fmla="*/ 566955 w 605842"/>
              <a:gd name="connsiteY3" fmla="*/ 378500 h 378500"/>
              <a:gd name="connsiteX4" fmla="*/ 38887 w 605842"/>
              <a:gd name="connsiteY4" fmla="*/ 378500 h 378500"/>
              <a:gd name="connsiteX5" fmla="*/ 0 w 605842"/>
              <a:gd name="connsiteY5" fmla="*/ 114043 h 378500"/>
              <a:gd name="connsiteX6" fmla="*/ 170904 w 605842"/>
              <a:gd name="connsiteY6" fmla="*/ 189247 h 378500"/>
              <a:gd name="connsiteX7" fmla="*/ 302921 w 605842"/>
              <a:gd name="connsiteY7" fmla="*/ 0 h 3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842" h="378500">
                <a:moveTo>
                  <a:pt x="302921" y="0"/>
                </a:moveTo>
                <a:lnTo>
                  <a:pt x="434938" y="189247"/>
                </a:lnTo>
                <a:lnTo>
                  <a:pt x="605842" y="122399"/>
                </a:lnTo>
                <a:lnTo>
                  <a:pt x="566955" y="378500"/>
                </a:lnTo>
                <a:lnTo>
                  <a:pt x="38887" y="378500"/>
                </a:lnTo>
                <a:lnTo>
                  <a:pt x="0" y="114043"/>
                </a:lnTo>
                <a:lnTo>
                  <a:pt x="170904" y="189247"/>
                </a:lnTo>
                <a:lnTo>
                  <a:pt x="302921" y="0"/>
                </a:ln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1691678" y="4077936"/>
            <a:ext cx="424635" cy="234747"/>
          </a:xfrm>
          <a:custGeom>
            <a:avLst/>
            <a:gdLst>
              <a:gd name="connsiteX0" fmla="*/ 396044 w 792088"/>
              <a:gd name="connsiteY0" fmla="*/ 0 h 378500"/>
              <a:gd name="connsiteX1" fmla="*/ 528061 w 792088"/>
              <a:gd name="connsiteY1" fmla="*/ 189247 h 378500"/>
              <a:gd name="connsiteX2" fmla="*/ 792088 w 792088"/>
              <a:gd name="connsiteY2" fmla="*/ 189250 h 378500"/>
              <a:gd name="connsiteX3" fmla="*/ 660078 w 792088"/>
              <a:gd name="connsiteY3" fmla="*/ 378500 h 378500"/>
              <a:gd name="connsiteX4" fmla="*/ 132010 w 792088"/>
              <a:gd name="connsiteY4" fmla="*/ 378500 h 378500"/>
              <a:gd name="connsiteX5" fmla="*/ 0 w 792088"/>
              <a:gd name="connsiteY5" fmla="*/ 189250 h 378500"/>
              <a:gd name="connsiteX6" fmla="*/ 264027 w 792088"/>
              <a:gd name="connsiteY6" fmla="*/ 189247 h 378500"/>
              <a:gd name="connsiteX0" fmla="*/ 396044 w 675684"/>
              <a:gd name="connsiteY0" fmla="*/ 0 h 378500"/>
              <a:gd name="connsiteX1" fmla="*/ 528061 w 675684"/>
              <a:gd name="connsiteY1" fmla="*/ 189247 h 378500"/>
              <a:gd name="connsiteX2" fmla="*/ 675684 w 675684"/>
              <a:gd name="connsiteY2" fmla="*/ 189250 h 378500"/>
              <a:gd name="connsiteX3" fmla="*/ 660078 w 675684"/>
              <a:gd name="connsiteY3" fmla="*/ 378500 h 378500"/>
              <a:gd name="connsiteX4" fmla="*/ 132010 w 675684"/>
              <a:gd name="connsiteY4" fmla="*/ 378500 h 378500"/>
              <a:gd name="connsiteX5" fmla="*/ 0 w 675684"/>
              <a:gd name="connsiteY5" fmla="*/ 189250 h 378500"/>
              <a:gd name="connsiteX6" fmla="*/ 264027 w 675684"/>
              <a:gd name="connsiteY6" fmla="*/ 189247 h 378500"/>
              <a:gd name="connsiteX7" fmla="*/ 396044 w 675684"/>
              <a:gd name="connsiteY7" fmla="*/ 0 h 378500"/>
              <a:gd name="connsiteX0" fmla="*/ 302921 w 582561"/>
              <a:gd name="connsiteY0" fmla="*/ 0 h 378500"/>
              <a:gd name="connsiteX1" fmla="*/ 434938 w 582561"/>
              <a:gd name="connsiteY1" fmla="*/ 189247 h 378500"/>
              <a:gd name="connsiteX2" fmla="*/ 582561 w 582561"/>
              <a:gd name="connsiteY2" fmla="*/ 189250 h 378500"/>
              <a:gd name="connsiteX3" fmla="*/ 566955 w 582561"/>
              <a:gd name="connsiteY3" fmla="*/ 378500 h 378500"/>
              <a:gd name="connsiteX4" fmla="*/ 38887 w 582561"/>
              <a:gd name="connsiteY4" fmla="*/ 378500 h 378500"/>
              <a:gd name="connsiteX5" fmla="*/ 0 w 582561"/>
              <a:gd name="connsiteY5" fmla="*/ 114043 h 378500"/>
              <a:gd name="connsiteX6" fmla="*/ 170904 w 582561"/>
              <a:gd name="connsiteY6" fmla="*/ 189247 h 378500"/>
              <a:gd name="connsiteX7" fmla="*/ 302921 w 582561"/>
              <a:gd name="connsiteY7" fmla="*/ 0 h 378500"/>
              <a:gd name="connsiteX0" fmla="*/ 302921 w 605842"/>
              <a:gd name="connsiteY0" fmla="*/ 0 h 378500"/>
              <a:gd name="connsiteX1" fmla="*/ 434938 w 605842"/>
              <a:gd name="connsiteY1" fmla="*/ 189247 h 378500"/>
              <a:gd name="connsiteX2" fmla="*/ 605842 w 605842"/>
              <a:gd name="connsiteY2" fmla="*/ 122399 h 378500"/>
              <a:gd name="connsiteX3" fmla="*/ 566955 w 605842"/>
              <a:gd name="connsiteY3" fmla="*/ 378500 h 378500"/>
              <a:gd name="connsiteX4" fmla="*/ 38887 w 605842"/>
              <a:gd name="connsiteY4" fmla="*/ 378500 h 378500"/>
              <a:gd name="connsiteX5" fmla="*/ 0 w 605842"/>
              <a:gd name="connsiteY5" fmla="*/ 114043 h 378500"/>
              <a:gd name="connsiteX6" fmla="*/ 170904 w 605842"/>
              <a:gd name="connsiteY6" fmla="*/ 189247 h 378500"/>
              <a:gd name="connsiteX7" fmla="*/ 302921 w 605842"/>
              <a:gd name="connsiteY7" fmla="*/ 0 h 3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5842" h="378500">
                <a:moveTo>
                  <a:pt x="302921" y="0"/>
                </a:moveTo>
                <a:lnTo>
                  <a:pt x="434938" y="189247"/>
                </a:lnTo>
                <a:lnTo>
                  <a:pt x="605842" y="122399"/>
                </a:lnTo>
                <a:lnTo>
                  <a:pt x="566955" y="378500"/>
                </a:lnTo>
                <a:lnTo>
                  <a:pt x="38887" y="378500"/>
                </a:lnTo>
                <a:lnTo>
                  <a:pt x="0" y="114043"/>
                </a:lnTo>
                <a:lnTo>
                  <a:pt x="170904" y="189247"/>
                </a:lnTo>
                <a:lnTo>
                  <a:pt x="302921" y="0"/>
                </a:ln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72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89164" y="1268760"/>
            <a:ext cx="82752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阻碍更多女性获得权力的因素之一，有时来自那些已经拥有权力的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女性</a:t>
            </a:r>
            <a:endParaRPr lang="en-US" altLang="zh-CN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0414" y="35473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2" name="流程图: 手动操作 11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蜂后现象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48574" y="2283838"/>
            <a:ext cx="1491978" cy="2274887"/>
            <a:chOff x="3444435" y="1247959"/>
            <a:chExt cx="2308467" cy="3519824"/>
          </a:xfrm>
        </p:grpSpPr>
        <p:sp>
          <p:nvSpPr>
            <p:cNvPr id="19" name="任意多边形 18"/>
            <p:cNvSpPr/>
            <p:nvPr/>
          </p:nvSpPr>
          <p:spPr>
            <a:xfrm rot="51659">
              <a:off x="3444435" y="1644305"/>
              <a:ext cx="2308467" cy="3123478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66871" h="3074378">
                  <a:moveTo>
                    <a:pt x="895482" y="0"/>
                  </a:moveTo>
                  <a:cubicBezTo>
                    <a:pt x="1036993" y="0"/>
                    <a:pt x="1151710" y="114717"/>
                    <a:pt x="1151710" y="256228"/>
                  </a:cubicBezTo>
                  <a:cubicBezTo>
                    <a:pt x="1151710" y="362361"/>
                    <a:pt x="1087182" y="453423"/>
                    <a:pt x="995218" y="492320"/>
                  </a:cubicBezTo>
                  <a:lnTo>
                    <a:pt x="983927" y="495825"/>
                  </a:lnTo>
                  <a:lnTo>
                    <a:pt x="983927" y="622085"/>
                  </a:lnTo>
                  <a:lnTo>
                    <a:pt x="1300358" y="622085"/>
                  </a:lnTo>
                  <a:lnTo>
                    <a:pt x="1293807" y="645908"/>
                  </a:lnTo>
                  <a:lnTo>
                    <a:pt x="1304967" y="638281"/>
                  </a:lnTo>
                  <a:lnTo>
                    <a:pt x="1866871" y="1460596"/>
                  </a:lnTo>
                  <a:lnTo>
                    <a:pt x="1688511" y="1582473"/>
                  </a:lnTo>
                  <a:lnTo>
                    <a:pt x="1223424" y="901845"/>
                  </a:lnTo>
                  <a:lnTo>
                    <a:pt x="1154701" y="1151747"/>
                  </a:lnTo>
                  <a:lnTo>
                    <a:pt x="1738953" y="2072312"/>
                  </a:lnTo>
                  <a:lnTo>
                    <a:pt x="1146127" y="2077625"/>
                  </a:lnTo>
                  <a:lnTo>
                    <a:pt x="1049219" y="3074378"/>
                  </a:lnTo>
                  <a:lnTo>
                    <a:pt x="741745" y="3074378"/>
                  </a:lnTo>
                  <a:lnTo>
                    <a:pt x="645274" y="2082115"/>
                  </a:lnTo>
                  <a:lnTo>
                    <a:pt x="52008" y="2087432"/>
                  </a:lnTo>
                  <a:lnTo>
                    <a:pt x="652518" y="1146623"/>
                  </a:lnTo>
                  <a:lnTo>
                    <a:pt x="591043" y="923079"/>
                  </a:lnTo>
                  <a:lnTo>
                    <a:pt x="184763" y="1593706"/>
                  </a:lnTo>
                  <a:lnTo>
                    <a:pt x="0" y="1481773"/>
                  </a:lnTo>
                  <a:lnTo>
                    <a:pt x="512187" y="636330"/>
                  </a:lnTo>
                  <a:lnTo>
                    <a:pt x="508270" y="622085"/>
                  </a:lnTo>
                  <a:lnTo>
                    <a:pt x="807037" y="622085"/>
                  </a:lnTo>
                  <a:lnTo>
                    <a:pt x="807037" y="495825"/>
                  </a:lnTo>
                  <a:lnTo>
                    <a:pt x="795747" y="492320"/>
                  </a:lnTo>
                  <a:cubicBezTo>
                    <a:pt x="703783" y="453423"/>
                    <a:pt x="639254" y="362361"/>
                    <a:pt x="639254" y="256228"/>
                  </a:cubicBezTo>
                  <a:cubicBezTo>
                    <a:pt x="639254" y="114717"/>
                    <a:pt x="753971" y="0"/>
                    <a:pt x="895482" y="0"/>
                  </a:cubicBezTo>
                  <a:close/>
                </a:path>
              </a:pathLst>
            </a:custGeom>
            <a:solidFill>
              <a:srgbClr val="B2854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209957" y="1247959"/>
              <a:ext cx="693244" cy="379178"/>
            </a:xfrm>
            <a:custGeom>
              <a:avLst/>
              <a:gdLst>
                <a:gd name="connsiteX0" fmla="*/ 396044 w 792088"/>
                <a:gd name="connsiteY0" fmla="*/ 0 h 378500"/>
                <a:gd name="connsiteX1" fmla="*/ 528061 w 792088"/>
                <a:gd name="connsiteY1" fmla="*/ 189247 h 378500"/>
                <a:gd name="connsiteX2" fmla="*/ 792088 w 792088"/>
                <a:gd name="connsiteY2" fmla="*/ 189250 h 378500"/>
                <a:gd name="connsiteX3" fmla="*/ 660078 w 792088"/>
                <a:gd name="connsiteY3" fmla="*/ 378500 h 378500"/>
                <a:gd name="connsiteX4" fmla="*/ 132010 w 792088"/>
                <a:gd name="connsiteY4" fmla="*/ 378500 h 378500"/>
                <a:gd name="connsiteX5" fmla="*/ 0 w 792088"/>
                <a:gd name="connsiteY5" fmla="*/ 189250 h 378500"/>
                <a:gd name="connsiteX6" fmla="*/ 264027 w 792088"/>
                <a:gd name="connsiteY6" fmla="*/ 189247 h 378500"/>
                <a:gd name="connsiteX0" fmla="*/ 396044 w 675684"/>
                <a:gd name="connsiteY0" fmla="*/ 0 h 378500"/>
                <a:gd name="connsiteX1" fmla="*/ 528061 w 675684"/>
                <a:gd name="connsiteY1" fmla="*/ 189247 h 378500"/>
                <a:gd name="connsiteX2" fmla="*/ 675684 w 675684"/>
                <a:gd name="connsiteY2" fmla="*/ 189250 h 378500"/>
                <a:gd name="connsiteX3" fmla="*/ 660078 w 675684"/>
                <a:gd name="connsiteY3" fmla="*/ 378500 h 378500"/>
                <a:gd name="connsiteX4" fmla="*/ 132010 w 675684"/>
                <a:gd name="connsiteY4" fmla="*/ 378500 h 378500"/>
                <a:gd name="connsiteX5" fmla="*/ 0 w 675684"/>
                <a:gd name="connsiteY5" fmla="*/ 189250 h 378500"/>
                <a:gd name="connsiteX6" fmla="*/ 264027 w 675684"/>
                <a:gd name="connsiteY6" fmla="*/ 189247 h 378500"/>
                <a:gd name="connsiteX7" fmla="*/ 396044 w 675684"/>
                <a:gd name="connsiteY7" fmla="*/ 0 h 378500"/>
                <a:gd name="connsiteX0" fmla="*/ 302921 w 582561"/>
                <a:gd name="connsiteY0" fmla="*/ 0 h 378500"/>
                <a:gd name="connsiteX1" fmla="*/ 434938 w 582561"/>
                <a:gd name="connsiteY1" fmla="*/ 189247 h 378500"/>
                <a:gd name="connsiteX2" fmla="*/ 582561 w 582561"/>
                <a:gd name="connsiteY2" fmla="*/ 189250 h 378500"/>
                <a:gd name="connsiteX3" fmla="*/ 566955 w 582561"/>
                <a:gd name="connsiteY3" fmla="*/ 378500 h 378500"/>
                <a:gd name="connsiteX4" fmla="*/ 38887 w 582561"/>
                <a:gd name="connsiteY4" fmla="*/ 378500 h 378500"/>
                <a:gd name="connsiteX5" fmla="*/ 0 w 582561"/>
                <a:gd name="connsiteY5" fmla="*/ 114043 h 378500"/>
                <a:gd name="connsiteX6" fmla="*/ 170904 w 582561"/>
                <a:gd name="connsiteY6" fmla="*/ 189247 h 378500"/>
                <a:gd name="connsiteX7" fmla="*/ 302921 w 582561"/>
                <a:gd name="connsiteY7" fmla="*/ 0 h 378500"/>
                <a:gd name="connsiteX0" fmla="*/ 302921 w 605842"/>
                <a:gd name="connsiteY0" fmla="*/ 0 h 378500"/>
                <a:gd name="connsiteX1" fmla="*/ 434938 w 605842"/>
                <a:gd name="connsiteY1" fmla="*/ 189247 h 378500"/>
                <a:gd name="connsiteX2" fmla="*/ 605842 w 605842"/>
                <a:gd name="connsiteY2" fmla="*/ 122399 h 378500"/>
                <a:gd name="connsiteX3" fmla="*/ 566955 w 605842"/>
                <a:gd name="connsiteY3" fmla="*/ 378500 h 378500"/>
                <a:gd name="connsiteX4" fmla="*/ 38887 w 605842"/>
                <a:gd name="connsiteY4" fmla="*/ 378500 h 378500"/>
                <a:gd name="connsiteX5" fmla="*/ 0 w 605842"/>
                <a:gd name="connsiteY5" fmla="*/ 114043 h 378500"/>
                <a:gd name="connsiteX6" fmla="*/ 170904 w 605842"/>
                <a:gd name="connsiteY6" fmla="*/ 189247 h 378500"/>
                <a:gd name="connsiteX7" fmla="*/ 302921 w 605842"/>
                <a:gd name="connsiteY7" fmla="*/ 0 h 37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5842" h="378500">
                  <a:moveTo>
                    <a:pt x="302921" y="0"/>
                  </a:moveTo>
                  <a:lnTo>
                    <a:pt x="434938" y="189247"/>
                  </a:lnTo>
                  <a:lnTo>
                    <a:pt x="605842" y="122399"/>
                  </a:lnTo>
                  <a:lnTo>
                    <a:pt x="566955" y="378500"/>
                  </a:lnTo>
                  <a:lnTo>
                    <a:pt x="38887" y="378500"/>
                  </a:lnTo>
                  <a:lnTo>
                    <a:pt x="0" y="114043"/>
                  </a:lnTo>
                  <a:lnTo>
                    <a:pt x="170904" y="189247"/>
                  </a:lnTo>
                  <a:lnTo>
                    <a:pt x="302921" y="0"/>
                  </a:lnTo>
                  <a:close/>
                </a:path>
              </a:pathLst>
            </a:custGeom>
            <a:solidFill>
              <a:srgbClr val="B2854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7544" y="4840955"/>
            <a:ext cx="8226090" cy="1456199"/>
            <a:chOff x="861914" y="4769793"/>
            <a:chExt cx="8226090" cy="1456199"/>
          </a:xfrm>
          <a:solidFill>
            <a:srgbClr val="D1B48C"/>
          </a:solidFill>
        </p:grpSpPr>
        <p:sp>
          <p:nvSpPr>
            <p:cNvPr id="14" name="任意多边形 13"/>
            <p:cNvSpPr/>
            <p:nvPr/>
          </p:nvSpPr>
          <p:spPr>
            <a:xfrm rot="51659">
              <a:off x="2325938" y="4769793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51659">
              <a:off x="3057950" y="4769793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51659">
              <a:off x="3789962" y="4769793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51659">
              <a:off x="4521974" y="4769793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 rot="51659">
              <a:off x="5253986" y="4769793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51659">
              <a:off x="5985998" y="4769794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51659">
              <a:off x="6718010" y="4769794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rot="51659">
              <a:off x="7450023" y="4769794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51659">
              <a:off x="8182039" y="4769794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51659">
              <a:off x="861914" y="4800734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51659">
              <a:off x="1593926" y="4800735"/>
              <a:ext cx="905965" cy="1425257"/>
            </a:xfrm>
            <a:custGeom>
              <a:avLst/>
              <a:gdLst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688511 w 1866871"/>
                <a:gd name="connsiteY9" fmla="*/ 1582473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866871"/>
                <a:gd name="connsiteY0" fmla="*/ 0 h 3074378"/>
                <a:gd name="connsiteX1" fmla="*/ 1151710 w 1866871"/>
                <a:gd name="connsiteY1" fmla="*/ 256228 h 3074378"/>
                <a:gd name="connsiteX2" fmla="*/ 995218 w 1866871"/>
                <a:gd name="connsiteY2" fmla="*/ 492320 h 3074378"/>
                <a:gd name="connsiteX3" fmla="*/ 983927 w 1866871"/>
                <a:gd name="connsiteY3" fmla="*/ 495825 h 3074378"/>
                <a:gd name="connsiteX4" fmla="*/ 983927 w 1866871"/>
                <a:gd name="connsiteY4" fmla="*/ 622085 h 3074378"/>
                <a:gd name="connsiteX5" fmla="*/ 1300358 w 1866871"/>
                <a:gd name="connsiteY5" fmla="*/ 622085 h 3074378"/>
                <a:gd name="connsiteX6" fmla="*/ 1293807 w 1866871"/>
                <a:gd name="connsiteY6" fmla="*/ 645908 h 3074378"/>
                <a:gd name="connsiteX7" fmla="*/ 1304967 w 1866871"/>
                <a:gd name="connsiteY7" fmla="*/ 638281 h 3074378"/>
                <a:gd name="connsiteX8" fmla="*/ 1866871 w 1866871"/>
                <a:gd name="connsiteY8" fmla="*/ 1460596 h 3074378"/>
                <a:gd name="connsiteX9" fmla="*/ 1406079 w 1866871"/>
                <a:gd name="connsiteY9" fmla="*/ 1688551 h 3074378"/>
                <a:gd name="connsiteX10" fmla="*/ 1223424 w 1866871"/>
                <a:gd name="connsiteY10" fmla="*/ 901845 h 3074378"/>
                <a:gd name="connsiteX11" fmla="*/ 1154701 w 1866871"/>
                <a:gd name="connsiteY11" fmla="*/ 1151747 h 3074378"/>
                <a:gd name="connsiteX12" fmla="*/ 1738953 w 1866871"/>
                <a:gd name="connsiteY12" fmla="*/ 2072312 h 3074378"/>
                <a:gd name="connsiteX13" fmla="*/ 1146127 w 1866871"/>
                <a:gd name="connsiteY13" fmla="*/ 2077625 h 3074378"/>
                <a:gd name="connsiteX14" fmla="*/ 1049219 w 1866871"/>
                <a:gd name="connsiteY14" fmla="*/ 3074378 h 3074378"/>
                <a:gd name="connsiteX15" fmla="*/ 741745 w 1866871"/>
                <a:gd name="connsiteY15" fmla="*/ 3074378 h 3074378"/>
                <a:gd name="connsiteX16" fmla="*/ 645274 w 1866871"/>
                <a:gd name="connsiteY16" fmla="*/ 2082115 h 3074378"/>
                <a:gd name="connsiteX17" fmla="*/ 52008 w 1866871"/>
                <a:gd name="connsiteY17" fmla="*/ 2087432 h 3074378"/>
                <a:gd name="connsiteX18" fmla="*/ 652518 w 1866871"/>
                <a:gd name="connsiteY18" fmla="*/ 1146623 h 3074378"/>
                <a:gd name="connsiteX19" fmla="*/ 591043 w 1866871"/>
                <a:gd name="connsiteY19" fmla="*/ 923079 h 3074378"/>
                <a:gd name="connsiteX20" fmla="*/ 184763 w 1866871"/>
                <a:gd name="connsiteY20" fmla="*/ 1593706 h 3074378"/>
                <a:gd name="connsiteX21" fmla="*/ 0 w 1866871"/>
                <a:gd name="connsiteY21" fmla="*/ 1481773 h 3074378"/>
                <a:gd name="connsiteX22" fmla="*/ 512187 w 1866871"/>
                <a:gd name="connsiteY22" fmla="*/ 636330 h 3074378"/>
                <a:gd name="connsiteX23" fmla="*/ 508270 w 1866871"/>
                <a:gd name="connsiteY23" fmla="*/ 622085 h 3074378"/>
                <a:gd name="connsiteX24" fmla="*/ 807037 w 1866871"/>
                <a:gd name="connsiteY24" fmla="*/ 622085 h 3074378"/>
                <a:gd name="connsiteX25" fmla="*/ 807037 w 1866871"/>
                <a:gd name="connsiteY25" fmla="*/ 495825 h 3074378"/>
                <a:gd name="connsiteX26" fmla="*/ 795747 w 1866871"/>
                <a:gd name="connsiteY26" fmla="*/ 492320 h 3074378"/>
                <a:gd name="connsiteX27" fmla="*/ 639254 w 1866871"/>
                <a:gd name="connsiteY27" fmla="*/ 256228 h 3074378"/>
                <a:gd name="connsiteX28" fmla="*/ 895482 w 1866871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406079 w 1738953"/>
                <a:gd name="connsiteY9" fmla="*/ 1688551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184763 w 1738953"/>
                <a:gd name="connsiteY20" fmla="*/ 1593706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95482 w 1738953"/>
                <a:gd name="connsiteY0" fmla="*/ 0 h 3074378"/>
                <a:gd name="connsiteX1" fmla="*/ 1151710 w 1738953"/>
                <a:gd name="connsiteY1" fmla="*/ 256228 h 3074378"/>
                <a:gd name="connsiteX2" fmla="*/ 995218 w 1738953"/>
                <a:gd name="connsiteY2" fmla="*/ 492320 h 3074378"/>
                <a:gd name="connsiteX3" fmla="*/ 983927 w 1738953"/>
                <a:gd name="connsiteY3" fmla="*/ 495825 h 3074378"/>
                <a:gd name="connsiteX4" fmla="*/ 983927 w 1738953"/>
                <a:gd name="connsiteY4" fmla="*/ 622085 h 3074378"/>
                <a:gd name="connsiteX5" fmla="*/ 1300358 w 1738953"/>
                <a:gd name="connsiteY5" fmla="*/ 622085 h 3074378"/>
                <a:gd name="connsiteX6" fmla="*/ 1293807 w 1738953"/>
                <a:gd name="connsiteY6" fmla="*/ 645908 h 3074378"/>
                <a:gd name="connsiteX7" fmla="*/ 1304967 w 1738953"/>
                <a:gd name="connsiteY7" fmla="*/ 638281 h 3074378"/>
                <a:gd name="connsiteX8" fmla="*/ 1607580 w 1738953"/>
                <a:gd name="connsiteY8" fmla="*/ 1667433 h 3074378"/>
                <a:gd name="connsiteX9" fmla="*/ 1297276 w 1738953"/>
                <a:gd name="connsiteY9" fmla="*/ 1715737 h 3074378"/>
                <a:gd name="connsiteX10" fmla="*/ 1223424 w 1738953"/>
                <a:gd name="connsiteY10" fmla="*/ 901845 h 3074378"/>
                <a:gd name="connsiteX11" fmla="*/ 1154701 w 1738953"/>
                <a:gd name="connsiteY11" fmla="*/ 1151747 h 3074378"/>
                <a:gd name="connsiteX12" fmla="*/ 1738953 w 1738953"/>
                <a:gd name="connsiteY12" fmla="*/ 2072312 h 3074378"/>
                <a:gd name="connsiteX13" fmla="*/ 1146127 w 1738953"/>
                <a:gd name="connsiteY13" fmla="*/ 2077625 h 3074378"/>
                <a:gd name="connsiteX14" fmla="*/ 1049219 w 1738953"/>
                <a:gd name="connsiteY14" fmla="*/ 3074378 h 3074378"/>
                <a:gd name="connsiteX15" fmla="*/ 741745 w 1738953"/>
                <a:gd name="connsiteY15" fmla="*/ 3074378 h 3074378"/>
                <a:gd name="connsiteX16" fmla="*/ 645274 w 1738953"/>
                <a:gd name="connsiteY16" fmla="*/ 2082115 h 3074378"/>
                <a:gd name="connsiteX17" fmla="*/ 52008 w 1738953"/>
                <a:gd name="connsiteY17" fmla="*/ 2087432 h 3074378"/>
                <a:gd name="connsiteX18" fmla="*/ 652518 w 1738953"/>
                <a:gd name="connsiteY18" fmla="*/ 1146623 h 3074378"/>
                <a:gd name="connsiteX19" fmla="*/ 591043 w 1738953"/>
                <a:gd name="connsiteY19" fmla="*/ 923079 h 3074378"/>
                <a:gd name="connsiteX20" fmla="*/ 470474 w 1738953"/>
                <a:gd name="connsiteY20" fmla="*/ 1740473 h 3074378"/>
                <a:gd name="connsiteX21" fmla="*/ 0 w 1738953"/>
                <a:gd name="connsiteY21" fmla="*/ 1481773 h 3074378"/>
                <a:gd name="connsiteX22" fmla="*/ 512187 w 1738953"/>
                <a:gd name="connsiteY22" fmla="*/ 636330 h 3074378"/>
                <a:gd name="connsiteX23" fmla="*/ 508270 w 1738953"/>
                <a:gd name="connsiteY23" fmla="*/ 622085 h 3074378"/>
                <a:gd name="connsiteX24" fmla="*/ 807037 w 1738953"/>
                <a:gd name="connsiteY24" fmla="*/ 622085 h 3074378"/>
                <a:gd name="connsiteX25" fmla="*/ 807037 w 1738953"/>
                <a:gd name="connsiteY25" fmla="*/ 495825 h 3074378"/>
                <a:gd name="connsiteX26" fmla="*/ 795747 w 1738953"/>
                <a:gd name="connsiteY26" fmla="*/ 492320 h 3074378"/>
                <a:gd name="connsiteX27" fmla="*/ 639254 w 1738953"/>
                <a:gd name="connsiteY27" fmla="*/ 256228 h 3074378"/>
                <a:gd name="connsiteX28" fmla="*/ 895482 w 1738953"/>
                <a:gd name="connsiteY28" fmla="*/ 0 h 3074378"/>
                <a:gd name="connsiteX0" fmla="*/ 843473 w 1686944"/>
                <a:gd name="connsiteY0" fmla="*/ 0 h 3074378"/>
                <a:gd name="connsiteX1" fmla="*/ 1099701 w 1686944"/>
                <a:gd name="connsiteY1" fmla="*/ 256228 h 3074378"/>
                <a:gd name="connsiteX2" fmla="*/ 943209 w 1686944"/>
                <a:gd name="connsiteY2" fmla="*/ 492320 h 3074378"/>
                <a:gd name="connsiteX3" fmla="*/ 931918 w 1686944"/>
                <a:gd name="connsiteY3" fmla="*/ 495825 h 3074378"/>
                <a:gd name="connsiteX4" fmla="*/ 931918 w 1686944"/>
                <a:gd name="connsiteY4" fmla="*/ 622085 h 3074378"/>
                <a:gd name="connsiteX5" fmla="*/ 1248349 w 1686944"/>
                <a:gd name="connsiteY5" fmla="*/ 622085 h 3074378"/>
                <a:gd name="connsiteX6" fmla="*/ 1241798 w 1686944"/>
                <a:gd name="connsiteY6" fmla="*/ 645908 h 3074378"/>
                <a:gd name="connsiteX7" fmla="*/ 1252958 w 1686944"/>
                <a:gd name="connsiteY7" fmla="*/ 638281 h 3074378"/>
                <a:gd name="connsiteX8" fmla="*/ 1555571 w 1686944"/>
                <a:gd name="connsiteY8" fmla="*/ 1667433 h 3074378"/>
                <a:gd name="connsiteX9" fmla="*/ 1245267 w 1686944"/>
                <a:gd name="connsiteY9" fmla="*/ 1715737 h 3074378"/>
                <a:gd name="connsiteX10" fmla="*/ 1171415 w 1686944"/>
                <a:gd name="connsiteY10" fmla="*/ 901845 h 3074378"/>
                <a:gd name="connsiteX11" fmla="*/ 1102692 w 1686944"/>
                <a:gd name="connsiteY11" fmla="*/ 1151747 h 3074378"/>
                <a:gd name="connsiteX12" fmla="*/ 1686944 w 1686944"/>
                <a:gd name="connsiteY12" fmla="*/ 2072312 h 3074378"/>
                <a:gd name="connsiteX13" fmla="*/ 1094118 w 1686944"/>
                <a:gd name="connsiteY13" fmla="*/ 2077625 h 3074378"/>
                <a:gd name="connsiteX14" fmla="*/ 997210 w 1686944"/>
                <a:gd name="connsiteY14" fmla="*/ 3074378 h 3074378"/>
                <a:gd name="connsiteX15" fmla="*/ 689736 w 1686944"/>
                <a:gd name="connsiteY15" fmla="*/ 3074378 h 3074378"/>
                <a:gd name="connsiteX16" fmla="*/ 593265 w 1686944"/>
                <a:gd name="connsiteY16" fmla="*/ 2082115 h 3074378"/>
                <a:gd name="connsiteX17" fmla="*/ -1 w 1686944"/>
                <a:gd name="connsiteY17" fmla="*/ 2087432 h 3074378"/>
                <a:gd name="connsiteX18" fmla="*/ 600509 w 1686944"/>
                <a:gd name="connsiteY18" fmla="*/ 1146623 h 3074378"/>
                <a:gd name="connsiteX19" fmla="*/ 539034 w 1686944"/>
                <a:gd name="connsiteY19" fmla="*/ 923079 h 3074378"/>
                <a:gd name="connsiteX20" fmla="*/ 418465 w 1686944"/>
                <a:gd name="connsiteY20" fmla="*/ 1740473 h 3074378"/>
                <a:gd name="connsiteX21" fmla="*/ 213188 w 1686944"/>
                <a:gd name="connsiteY21" fmla="*/ 1730059 h 3074378"/>
                <a:gd name="connsiteX22" fmla="*/ 460178 w 1686944"/>
                <a:gd name="connsiteY22" fmla="*/ 636330 h 3074378"/>
                <a:gd name="connsiteX23" fmla="*/ 456261 w 1686944"/>
                <a:gd name="connsiteY23" fmla="*/ 622085 h 3074378"/>
                <a:gd name="connsiteX24" fmla="*/ 755028 w 1686944"/>
                <a:gd name="connsiteY24" fmla="*/ 622085 h 3074378"/>
                <a:gd name="connsiteX25" fmla="*/ 755028 w 1686944"/>
                <a:gd name="connsiteY25" fmla="*/ 495825 h 3074378"/>
                <a:gd name="connsiteX26" fmla="*/ 743738 w 1686944"/>
                <a:gd name="connsiteY26" fmla="*/ 492320 h 3074378"/>
                <a:gd name="connsiteX27" fmla="*/ 587245 w 1686944"/>
                <a:gd name="connsiteY27" fmla="*/ 256228 h 3074378"/>
                <a:gd name="connsiteX28" fmla="*/ 843473 w 1686944"/>
                <a:gd name="connsiteY28" fmla="*/ 0 h 3074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686944" h="3074378">
                  <a:moveTo>
                    <a:pt x="843473" y="0"/>
                  </a:moveTo>
                  <a:cubicBezTo>
                    <a:pt x="984984" y="0"/>
                    <a:pt x="1099701" y="114717"/>
                    <a:pt x="1099701" y="256228"/>
                  </a:cubicBezTo>
                  <a:cubicBezTo>
                    <a:pt x="1099701" y="362361"/>
                    <a:pt x="1035173" y="453423"/>
                    <a:pt x="943209" y="492320"/>
                  </a:cubicBezTo>
                  <a:lnTo>
                    <a:pt x="931918" y="495825"/>
                  </a:lnTo>
                  <a:lnTo>
                    <a:pt x="931918" y="622085"/>
                  </a:lnTo>
                  <a:lnTo>
                    <a:pt x="1248349" y="622085"/>
                  </a:lnTo>
                  <a:lnTo>
                    <a:pt x="1241798" y="645908"/>
                  </a:lnTo>
                  <a:lnTo>
                    <a:pt x="1252958" y="638281"/>
                  </a:lnTo>
                  <a:lnTo>
                    <a:pt x="1555571" y="1667433"/>
                  </a:lnTo>
                  <a:lnTo>
                    <a:pt x="1245267" y="1715737"/>
                  </a:lnTo>
                  <a:lnTo>
                    <a:pt x="1171415" y="901845"/>
                  </a:lnTo>
                  <a:lnTo>
                    <a:pt x="1102692" y="1151747"/>
                  </a:lnTo>
                  <a:lnTo>
                    <a:pt x="1686944" y="2072312"/>
                  </a:lnTo>
                  <a:lnTo>
                    <a:pt x="1094118" y="2077625"/>
                  </a:lnTo>
                  <a:lnTo>
                    <a:pt x="997210" y="3074378"/>
                  </a:lnTo>
                  <a:lnTo>
                    <a:pt x="689736" y="3074378"/>
                  </a:lnTo>
                  <a:lnTo>
                    <a:pt x="593265" y="2082115"/>
                  </a:lnTo>
                  <a:lnTo>
                    <a:pt x="-1" y="2087432"/>
                  </a:lnTo>
                  <a:lnTo>
                    <a:pt x="600509" y="1146623"/>
                  </a:lnTo>
                  <a:lnTo>
                    <a:pt x="539034" y="923079"/>
                  </a:lnTo>
                  <a:lnTo>
                    <a:pt x="418465" y="1740473"/>
                  </a:lnTo>
                  <a:lnTo>
                    <a:pt x="213188" y="1730059"/>
                  </a:lnTo>
                  <a:lnTo>
                    <a:pt x="460178" y="636330"/>
                  </a:lnTo>
                  <a:lnTo>
                    <a:pt x="456261" y="622085"/>
                  </a:lnTo>
                  <a:lnTo>
                    <a:pt x="755028" y="622085"/>
                  </a:lnTo>
                  <a:lnTo>
                    <a:pt x="755028" y="495825"/>
                  </a:lnTo>
                  <a:lnTo>
                    <a:pt x="743738" y="492320"/>
                  </a:lnTo>
                  <a:cubicBezTo>
                    <a:pt x="651774" y="453423"/>
                    <a:pt x="587245" y="362361"/>
                    <a:pt x="587245" y="256228"/>
                  </a:cubicBezTo>
                  <a:cubicBezTo>
                    <a:pt x="587245" y="114717"/>
                    <a:pt x="701962" y="0"/>
                    <a:pt x="84347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8015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23728" y="2420888"/>
            <a:ext cx="523412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如何改善</a:t>
            </a:r>
            <a:r>
              <a:rPr lang="en-US" altLang="zh-CN" sz="88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8800" b="1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4177603" y="4399461"/>
            <a:ext cx="864096" cy="1659478"/>
            <a:chOff x="3347864" y="4365104"/>
            <a:chExt cx="864096" cy="1659478"/>
          </a:xfrm>
        </p:grpSpPr>
        <p:sp>
          <p:nvSpPr>
            <p:cNvPr id="3" name="燕尾形 2"/>
            <p:cNvSpPr/>
            <p:nvPr/>
          </p:nvSpPr>
          <p:spPr>
            <a:xfrm>
              <a:off x="3347864" y="4365104"/>
              <a:ext cx="576064" cy="1656184"/>
            </a:xfrm>
            <a:prstGeom prst="chevron">
              <a:avLst>
                <a:gd name="adj" fmla="val 90242"/>
              </a:avLst>
            </a:prstGeom>
            <a:solidFill>
              <a:srgbClr val="9B7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燕尾形 3"/>
            <p:cNvSpPr/>
            <p:nvPr/>
          </p:nvSpPr>
          <p:spPr>
            <a:xfrm>
              <a:off x="3635896" y="4368398"/>
              <a:ext cx="576064" cy="1656184"/>
            </a:xfrm>
            <a:prstGeom prst="chevron">
              <a:avLst>
                <a:gd name="adj" fmla="val 90242"/>
              </a:avLst>
            </a:prstGeom>
            <a:solidFill>
              <a:srgbClr val="9B74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824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18" r="271"/>
          <a:stretch/>
        </p:blipFill>
        <p:spPr bwMode="auto">
          <a:xfrm>
            <a:off x="-27806" y="655502"/>
            <a:ext cx="9171806" cy="620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7806" y="5157192"/>
            <a:ext cx="9171806" cy="1008112"/>
          </a:xfrm>
          <a:prstGeom prst="rect">
            <a:avLst/>
          </a:prstGeom>
          <a:solidFill>
            <a:srgbClr val="D1B48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946" y="5157192"/>
            <a:ext cx="9032550" cy="93610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3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更多的女性往桌前坐</a:t>
            </a:r>
            <a:r>
              <a:rPr lang="en-US" altLang="zh-CN" sz="3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会议桌</a:t>
            </a:r>
            <a:r>
              <a:rPr lang="zh-CN" altLang="en-US" sz="40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前</a:t>
            </a:r>
            <a:endParaRPr lang="zh-CN" altLang="en-US" sz="24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98335" y="35736"/>
            <a:ext cx="6910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职场女性的建议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28390" y="-269859"/>
            <a:ext cx="905874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1</a:t>
            </a:r>
            <a:endParaRPr lang="zh-CN" altLang="en-US" sz="7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81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distribute.quanjing.com/mf821-03488178.jpg?seid=Bwy4mJeTmdm0odGXnZH8BwyWntH8mtj8FhX8FdmWmhWYmdeZlteYltyGmJe6nte6mdr8mhW%3da6687f8bcf431d1645534d780c50279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095"/>
          <a:stretch/>
        </p:blipFill>
        <p:spPr bwMode="auto">
          <a:xfrm>
            <a:off x="0" y="692696"/>
            <a:ext cx="9144000" cy="627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-48131" y="1376772"/>
            <a:ext cx="9171806" cy="936104"/>
          </a:xfrm>
          <a:prstGeom prst="rect">
            <a:avLst/>
          </a:prstGeom>
          <a:solidFill>
            <a:srgbClr val="D1B48C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-406714" y="1196752"/>
            <a:ext cx="9540552" cy="108012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altLang="zh-CN" sz="36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团队协作，让你的另一半成为你真正的</a:t>
            </a:r>
            <a:r>
              <a:rPr lang="zh-CN" altLang="en-US" sz="43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人生搭档</a:t>
            </a:r>
            <a:endParaRPr lang="zh-CN" altLang="en-US" sz="22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63596" y="49786"/>
            <a:ext cx="73600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33784" y="-281438"/>
            <a:ext cx="1944216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2</a:t>
            </a:r>
            <a:endParaRPr lang="zh-CN" altLang="en-US" sz="7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25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stribute.quanjing.com/mf821-03358155.jpg?seid=Bwy4mJeTmdmZntGXntv8BwyWntH8mtj8FhX8FdmWmhWYmdeZlteYltCGnJOZnZO1mxWWFa%3d%3d9e2bc72abe914b46517d487cb2a06cc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46" y="685668"/>
            <a:ext cx="9140054" cy="617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-27806" y="1556792"/>
            <a:ext cx="9250528" cy="1008112"/>
          </a:xfrm>
          <a:prstGeom prst="rect">
            <a:avLst/>
          </a:prstGeom>
          <a:solidFill>
            <a:srgbClr val="D1B48C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755576" y="1412776"/>
            <a:ext cx="8268012" cy="103763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altLang="zh-CN" sz="36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确定长远的</a:t>
            </a:r>
            <a:r>
              <a:rPr lang="zh-CN" altLang="en-US" sz="43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梦想</a:t>
            </a:r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“18</a:t>
            </a:r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个月</a:t>
            </a:r>
            <a:r>
              <a:rPr lang="en-US" altLang="zh-CN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的短期</a:t>
            </a:r>
            <a:r>
              <a:rPr lang="zh-CN" altLang="en-US" sz="43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目标</a:t>
            </a:r>
            <a:endParaRPr lang="zh-CN" altLang="en-US" sz="30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-42452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79680" y="57341"/>
            <a:ext cx="69102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50614" y="-315416"/>
            <a:ext cx="772974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3</a:t>
            </a:r>
            <a:endParaRPr lang="zh-CN" altLang="en-US" sz="7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7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istribute.quanjing.com/sps1189-308.jpg?seid=C3bZmte4os0ZmdH8C3bZmda0FdeYFhX8FhWZmdb8mJaXmY0XmI02idiYoJaZoJm2Fdb858cd4db0b79d0cd561c2a3ad7d01bb0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27"/>
          <a:stretch/>
        </p:blipFill>
        <p:spPr bwMode="auto">
          <a:xfrm>
            <a:off x="-27806" y="655502"/>
            <a:ext cx="9171806" cy="6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-27806" y="4725144"/>
            <a:ext cx="9171806" cy="1008112"/>
          </a:xfrm>
          <a:prstGeom prst="rect">
            <a:avLst/>
          </a:prstGeom>
          <a:solidFill>
            <a:srgbClr val="D1B48C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34717" y="4293096"/>
            <a:ext cx="8496944" cy="408871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altLang="zh-CN" sz="36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3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女性必须学会</a:t>
            </a:r>
            <a:r>
              <a:rPr lang="zh-CN" altLang="en-US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让手一直举</a:t>
            </a:r>
            <a:r>
              <a:rPr lang="zh-CN" altLang="en-US" sz="40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着</a:t>
            </a:r>
            <a:endParaRPr lang="zh-CN" altLang="en-US" sz="32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58860" y="48534"/>
            <a:ext cx="67662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67093" y="-298076"/>
            <a:ext cx="1944216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4</a:t>
            </a:r>
            <a:endParaRPr lang="zh-CN" altLang="en-US" sz="7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636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http://distribute.quanjing.com/03288ai25103.jpg?seid=mdmYodHHAti1mtaZFgfPzZaWm3WXmNX8FhX8mZaWFdiWmtmTmtiTnIaYmJOYnZOZoxWWFa%3d%3deda2adb0b0b443328ddd9a0bee0f7b5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76"/>
          <a:stretch/>
        </p:blipFill>
        <p:spPr bwMode="auto">
          <a:xfrm>
            <a:off x="-27806" y="655502"/>
            <a:ext cx="9171806" cy="620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-27806" y="5157192"/>
            <a:ext cx="9171806" cy="1008112"/>
          </a:xfrm>
          <a:prstGeom prst="rect">
            <a:avLst/>
          </a:prstGeom>
          <a:solidFill>
            <a:srgbClr val="D1B48C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19823" y="5229201"/>
            <a:ext cx="8809283" cy="93610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0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分享</a:t>
            </a:r>
            <a:r>
              <a:rPr lang="zh-CN" altLang="en-US" sz="3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自己的</a:t>
            </a:r>
            <a:r>
              <a:rPr lang="zh-CN" altLang="en-US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情绪</a:t>
            </a:r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3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建立更深层的人际关系</a:t>
            </a:r>
            <a:endParaRPr lang="zh-CN" altLang="en-US" sz="30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63688" y="70727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44408" y="-298077"/>
            <a:ext cx="1944216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5</a:t>
            </a:r>
            <a:endParaRPr lang="zh-CN" altLang="en-US" sz="7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7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D1B48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553939">
            <a:off x="1312094" y="1808981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作者简介及推荐</a:t>
            </a:r>
            <a:r>
              <a:rPr lang="zh-CN" altLang="en-US" sz="4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序</a:t>
            </a:r>
          </a:p>
        </p:txBody>
      </p:sp>
      <p:sp>
        <p:nvSpPr>
          <p:cNvPr id="6" name="TextBox 5"/>
          <p:cNvSpPr txBox="1"/>
          <p:nvPr/>
        </p:nvSpPr>
        <p:spPr>
          <a:xfrm rot="20477207">
            <a:off x="2054957" y="4417112"/>
            <a:ext cx="8044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谢丽</a:t>
            </a:r>
            <a:r>
              <a:rPr lang="zh-CN" altLang="en-US" sz="4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尔</a:t>
            </a:r>
            <a:r>
              <a:rPr lang="en-US" altLang="zh-CN" sz="4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.</a:t>
            </a:r>
            <a:r>
              <a:rPr lang="zh-CN" altLang="en-US" sz="4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桑德伯格的</a:t>
            </a:r>
            <a:r>
              <a:rPr lang="zh-CN" altLang="en-US" sz="4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七</a:t>
            </a:r>
            <a:r>
              <a:rPr lang="zh-CN" altLang="en-US" sz="4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  <a:cs typeface="+mj-cs"/>
              </a:rPr>
              <a:t>个建议</a:t>
            </a:r>
            <a:endParaRPr lang="zh-CN" altLang="en-US" sz="40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  <a:cs typeface="+mj-cs"/>
            </a:endParaRPr>
          </a:p>
        </p:txBody>
      </p:sp>
      <p:sp>
        <p:nvSpPr>
          <p:cNvPr id="10" name="矩形 9"/>
          <p:cNvSpPr/>
          <p:nvPr/>
        </p:nvSpPr>
        <p:spPr>
          <a:xfrm rot="20515237">
            <a:off x="398529" y="2243283"/>
            <a:ext cx="13681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0" i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1</a:t>
            </a:r>
            <a:endParaRPr lang="zh-CN" altLang="en-US" sz="12000" i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516291">
            <a:off x="7249723" y="1529224"/>
            <a:ext cx="1332147" cy="193899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12000" i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2</a:t>
            </a:r>
            <a:endParaRPr lang="zh-CN" altLang="en-US" sz="12000" i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361531">
            <a:off x="462756" y="5301734"/>
            <a:ext cx="1332147" cy="193899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12000" i="1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3</a:t>
            </a:r>
            <a:endParaRPr lang="zh-CN" altLang="en-US" sz="12000" i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487275">
            <a:off x="1582692" y="3101279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" pitchFamily="49" charset="-122"/>
                <a:ea typeface="华康俪金黑W8" pitchFamily="49" charset="-122"/>
                <a:cs typeface="+mj-cs"/>
              </a:defRPr>
            </a:lvl1pPr>
          </a:lstStyle>
          <a:p>
            <a:r>
              <a:rPr lang="zh-CN" altLang="en-US" sz="40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</a:t>
            </a:r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的七个</a:t>
            </a:r>
            <a:r>
              <a:rPr lang="zh-CN" altLang="en-US" sz="40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事实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319633" y="81389"/>
            <a:ext cx="5040560" cy="10584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gradFill>
                  <a:gsLst>
                    <a:gs pos="0">
                      <a:srgbClr val="9B743F"/>
                    </a:gs>
                    <a:gs pos="38000">
                      <a:srgbClr val="47351D"/>
                    </a:gs>
                    <a:gs pos="39000">
                      <a:schemeClr val="bg1"/>
                    </a:gs>
                  </a:gsLst>
                  <a:lin ang="162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向</a:t>
            </a:r>
            <a:r>
              <a:rPr lang="zh-CN" altLang="en-US" sz="6000" b="1" dirty="0" smtClean="0">
                <a:gradFill>
                  <a:gsLst>
                    <a:gs pos="0">
                      <a:srgbClr val="9B743F"/>
                    </a:gs>
                    <a:gs pos="38000">
                      <a:srgbClr val="47351D"/>
                    </a:gs>
                    <a:gs pos="39000">
                      <a:schemeClr val="bg1"/>
                    </a:gs>
                  </a:gsLst>
                  <a:lin ang="162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前</a:t>
            </a:r>
            <a:r>
              <a:rPr lang="zh-CN" altLang="en-US" sz="4800" b="1" dirty="0" smtClean="0">
                <a:gradFill>
                  <a:gsLst>
                    <a:gs pos="0">
                      <a:srgbClr val="9B743F"/>
                    </a:gs>
                    <a:gs pos="38000">
                      <a:srgbClr val="47351D"/>
                    </a:gs>
                    <a:gs pos="39000">
                      <a:schemeClr val="bg1"/>
                    </a:gs>
                  </a:gsLst>
                  <a:lin ang="162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一步</a:t>
            </a:r>
            <a:endParaRPr lang="zh-CN" altLang="en-US" sz="4800" b="1" dirty="0">
              <a:gradFill>
                <a:gsLst>
                  <a:gs pos="0">
                    <a:srgbClr val="9B743F"/>
                  </a:gs>
                  <a:gs pos="38000">
                    <a:srgbClr val="47351D"/>
                  </a:gs>
                  <a:gs pos="39000">
                    <a:schemeClr val="bg1"/>
                  </a:gs>
                </a:gsLst>
                <a:lin ang="162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0" y="716058"/>
            <a:ext cx="6660232" cy="206487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85205" y="1780657"/>
            <a:ext cx="7772167" cy="250299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693941" y="3032152"/>
            <a:ext cx="7766491" cy="2629097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596336" y="716058"/>
            <a:ext cx="361036" cy="1064599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185205" y="4283647"/>
            <a:ext cx="426355" cy="1377602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711586" y="4492088"/>
            <a:ext cx="7297214" cy="2465304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8486324" y="3032152"/>
            <a:ext cx="522476" cy="1459936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077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distribute.quanjing.com/mf700-03466510.jpg?seid=Bwy3mdaTmdm0nJy1mtb8BwyWntH8mtj8FhX8FdmWmhWYmdeZlteYltyGmJi6mZK6ndH8mhW%3df78e1de48a9cd42bd144cf4687f5f99d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73"/>
          <a:stretch/>
        </p:blipFill>
        <p:spPr bwMode="auto">
          <a:xfrm>
            <a:off x="-34702" y="645507"/>
            <a:ext cx="9178702" cy="634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-34702" y="5013176"/>
            <a:ext cx="9171806" cy="1008112"/>
          </a:xfrm>
          <a:prstGeom prst="rect">
            <a:avLst/>
          </a:prstGeom>
          <a:solidFill>
            <a:srgbClr val="D1B48C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3947" y="5045455"/>
            <a:ext cx="9140054" cy="90382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0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假装自信， 直到变得</a:t>
            </a:r>
            <a:r>
              <a:rPr lang="zh-CN" altLang="en-US" sz="40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自信</a:t>
            </a:r>
            <a:endParaRPr lang="zh-CN" altLang="en-US" sz="32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15351" y="60732"/>
            <a:ext cx="72702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96718" y="-307778"/>
            <a:ext cx="1944216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6</a:t>
            </a:r>
            <a:endParaRPr lang="zh-CN" altLang="en-US" sz="720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8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2"/>
          <a:stretch/>
        </p:blipFill>
        <p:spPr bwMode="auto">
          <a:xfrm>
            <a:off x="-38263" y="508195"/>
            <a:ext cx="9182261" cy="6515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-27806" y="5589240"/>
            <a:ext cx="9171806" cy="1008112"/>
          </a:xfrm>
          <a:prstGeom prst="rect">
            <a:avLst/>
          </a:prstGeom>
          <a:solidFill>
            <a:srgbClr val="D1B48C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-38263" y="5445225"/>
            <a:ext cx="8714719" cy="100811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altLang="zh-CN" sz="36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32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勇于追求</a:t>
            </a:r>
            <a:r>
              <a:rPr lang="zh-CN" altLang="en-US" sz="43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真实</a:t>
            </a:r>
            <a:r>
              <a:rPr lang="zh-CN" altLang="en-US" sz="32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而非</a:t>
            </a:r>
            <a:r>
              <a:rPr lang="zh-CN" altLang="en-US" sz="32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完美</a:t>
            </a:r>
            <a:endParaRPr lang="zh-CN" altLang="en-US" sz="32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3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26326" y="61748"/>
            <a:ext cx="7054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谢丽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尔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.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桑德伯格给职场女性的建议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4099" y="-298077"/>
            <a:ext cx="1944216" cy="1200329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odoni MT Black" pitchFamily="18" charset="0"/>
              </a:rPr>
              <a:t>7</a:t>
            </a:r>
            <a:endParaRPr lang="zh-CN" altLang="en-US" sz="7200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27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79512" y="2132856"/>
            <a:ext cx="8280920" cy="408871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我们要摈弃旧观念，为创造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新世界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而努力。</a:t>
            </a:r>
            <a:endParaRPr lang="en-US" altLang="zh-CN" sz="28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en-US" altLang="zh-CN" sz="2800" dirty="0" smtClean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不管是男孩还是女孩，都会在未来给予自己更多的</a:t>
            </a:r>
            <a:r>
              <a:rPr lang="zh-CN" altLang="en-US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9113" y="5124308"/>
            <a:ext cx="3924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47351D"/>
                </a:solidFill>
              </a:rPr>
              <a:t>——Sheryl Sandberg </a:t>
            </a:r>
            <a:endParaRPr lang="zh-CN" altLang="en-US" sz="3200" b="1" dirty="0">
              <a:solidFill>
                <a:srgbClr val="4735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5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5" name="流程图: 手动操作 4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作者简介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562926" y="4005064"/>
            <a:ext cx="50754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Facebook</a:t>
            </a:r>
            <a:r>
              <a:rPr lang="zh-CN" altLang="en-US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首席运营官。</a:t>
            </a:r>
            <a:r>
              <a:rPr lang="en-US" altLang="zh-CN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2011</a:t>
            </a:r>
            <a:r>
              <a:rPr lang="zh-CN" altLang="en-US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福布斯权势女性榜第</a:t>
            </a:r>
            <a:r>
              <a:rPr lang="en-US" altLang="zh-CN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。在她的努力下，</a:t>
            </a:r>
            <a:r>
              <a:rPr lang="en-US" altLang="zh-CN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Facebook</a:t>
            </a:r>
            <a:r>
              <a:rPr lang="zh-CN" altLang="en-US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在全世界获得了</a:t>
            </a:r>
            <a:r>
              <a:rPr lang="en-US" altLang="zh-CN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亿以上的用户，成为最重要的互联网企业之一。</a:t>
            </a:r>
          </a:p>
        </p:txBody>
      </p:sp>
      <p:sp>
        <p:nvSpPr>
          <p:cNvPr id="10" name="矩形 9"/>
          <p:cNvSpPr/>
          <p:nvPr/>
        </p:nvSpPr>
        <p:spPr>
          <a:xfrm>
            <a:off x="971600" y="4788644"/>
            <a:ext cx="2901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谢丽尔</a:t>
            </a:r>
            <a:r>
              <a:rPr lang="en-US" altLang="zh-CN" sz="2400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24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桑德伯格</a:t>
            </a:r>
            <a:r>
              <a:rPr lang="en-US" altLang="zh-CN" sz="24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Sheryl Sandberg</a:t>
            </a:r>
            <a:endParaRPr lang="en-US" altLang="zh-CN" sz="2400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3708027" y="1715174"/>
            <a:ext cx="48244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座右铭：</a:t>
            </a:r>
            <a:endParaRPr lang="en-US" altLang="zh-CN" sz="2400" dirty="0" smtClean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2000" dirty="0" smtClean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完成，好过完美。</a:t>
            </a:r>
            <a:endParaRPr lang="zh-CN" altLang="en-US" sz="3200" b="1" dirty="0">
              <a:solidFill>
                <a:srgbClr val="47351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614505"/>
            <a:ext cx="2606259" cy="3256020"/>
          </a:xfrm>
          <a:prstGeom prst="rect">
            <a:avLst/>
          </a:prstGeom>
        </p:spPr>
      </p:pic>
      <p:cxnSp>
        <p:nvCxnSpPr>
          <p:cNvPr id="14" name="直接连接符 13"/>
          <p:cNvCxnSpPr/>
          <p:nvPr/>
        </p:nvCxnSpPr>
        <p:spPr>
          <a:xfrm>
            <a:off x="1115614" y="4005064"/>
            <a:ext cx="7416824" cy="0"/>
          </a:xfrm>
          <a:prstGeom prst="line">
            <a:avLst/>
          </a:prstGeom>
          <a:ln w="76200" cmpd="thickThin">
            <a:solidFill>
              <a:srgbClr val="9B7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041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0446510"/>
              </p:ext>
            </p:extLst>
          </p:nvPr>
        </p:nvGraphicFramePr>
        <p:xfrm>
          <a:off x="683568" y="1988840"/>
          <a:ext cx="7662438" cy="3600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501495"/>
                <a:gridCol w="660685"/>
                <a:gridCol w="1500258"/>
              </a:tblGrid>
              <a:tr h="1500840"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2800" b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向前一步，是一种姿态，</a:t>
                      </a:r>
                      <a:endParaRPr lang="en-US" altLang="zh-CN" sz="2800" b="0" dirty="0" smtClean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just"/>
                      <a:r>
                        <a:rPr lang="zh-CN" altLang="en-US" sz="2800" b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更是一种态度。</a:t>
                      </a:r>
                      <a:r>
                        <a:rPr lang="zh-CN" altLang="en-US" sz="2800" b="0" baseline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                          </a:t>
                      </a:r>
                      <a:endParaRPr lang="en-US" altLang="zh-CN" sz="2800" b="0" baseline="0" dirty="0" smtClean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r"/>
                      <a:r>
                        <a:rPr lang="en-US" altLang="zh-CN" sz="2000" b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——</a:t>
                      </a:r>
                      <a:r>
                        <a:rPr lang="zh-CN" altLang="en-US" sz="2000" b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杨澜</a:t>
                      </a:r>
                      <a:r>
                        <a:rPr lang="zh-CN" altLang="en-US" sz="2000" b="0" baseline="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endParaRPr lang="zh-CN" altLang="en-US" sz="12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rgbClr val="D1B48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652349">
                <a:tc gridSpan="3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447211"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zh-CN" altLang="en-US" sz="28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这本书振奋人心，实事求是，</a:t>
                      </a:r>
                      <a:endParaRPr lang="en-US" altLang="zh-CN" sz="2800" b="0" kern="1200" dirty="0" smtClean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just" defTabSz="914400" rtl="0" eaLnBrk="1" latinLnBrk="0" hangingPunct="1"/>
                      <a:r>
                        <a:rPr lang="zh-CN" altLang="en-US" sz="28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我很受启发！                            </a:t>
                      </a:r>
                      <a:endParaRPr lang="en-US" altLang="zh-CN" sz="2800" b="0" kern="1200" dirty="0" smtClean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algn="r" defTabSz="914400" rtl="0" eaLnBrk="1" latinLnBrk="0" hangingPunct="1"/>
                      <a:r>
                        <a:rPr lang="en-US" altLang="zh-CN" sz="28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zh-CN" altLang="en-US" sz="28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20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——</a:t>
                      </a:r>
                      <a:r>
                        <a:rPr lang="zh-CN" altLang="en-US" sz="2000" b="0" kern="1200" dirty="0" smtClean="0">
                          <a:solidFill>
                            <a:srgbClr val="47351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张欣</a:t>
                      </a:r>
                      <a:endParaRPr lang="zh-CN" altLang="en-US" sz="2800" b="0" kern="1200" dirty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rgbClr val="D1B48C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endParaRPr lang="zh-CN" altLang="en-US" sz="2800" b="0" kern="1200" dirty="0">
                        <a:solidFill>
                          <a:srgbClr val="47351D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4" name="椭圆 3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4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手动操作 7"/>
          <p:cNvSpPr/>
          <p:nvPr/>
        </p:nvSpPr>
        <p:spPr>
          <a:xfrm>
            <a:off x="6948264" y="-51325"/>
            <a:ext cx="2195736" cy="884016"/>
          </a:xfrm>
          <a:prstGeom prst="flowChartManualOperation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9B743F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9296" y="70726"/>
            <a:ext cx="1764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推荐序</a:t>
            </a:r>
            <a:endParaRPr lang="zh-CN" altLang="en-US" sz="3200" dirty="0">
              <a:solidFill>
                <a:srgbClr val="9B743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4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10936" y="1726132"/>
            <a:ext cx="5460092" cy="4088712"/>
          </a:xfrm>
        </p:spPr>
        <p:txBody>
          <a:bodyPr>
            <a:normAutofit/>
          </a:bodyPr>
          <a:lstStyle/>
          <a:p>
            <a:pPr algn="r"/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男性的晋升基于其自身的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潜力</a:t>
            </a:r>
            <a:r>
              <a:rPr lang="en-US" altLang="zh-CN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女性的晋升基于已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取得的</a:t>
            </a:r>
            <a:r>
              <a:rPr lang="zh-CN" altLang="en-US" sz="3600" b="1" dirty="0" smtClean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成就</a:t>
            </a:r>
            <a:r>
              <a:rPr lang="en-US" altLang="zh-CN" sz="2800" dirty="0" smtClean="0">
                <a:solidFill>
                  <a:srgbClr val="9B743F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 smtClean="0">
                <a:solidFill>
                  <a:srgbClr val="9B743F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2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24763" y="42487"/>
            <a:ext cx="5372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场女性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7174498" y="-51325"/>
            <a:ext cx="1969502" cy="884016"/>
            <a:chOff x="7174498" y="-51325"/>
            <a:chExt cx="1969502" cy="884016"/>
          </a:xfrm>
        </p:grpSpPr>
        <p:sp>
          <p:nvSpPr>
            <p:cNvPr id="8" name="流程图: 手动操作 7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晋升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 rot="677490">
            <a:off x="514720" y="1719688"/>
            <a:ext cx="3014873" cy="3312368"/>
            <a:chOff x="181064" y="1833094"/>
            <a:chExt cx="3014873" cy="3312368"/>
          </a:xfrm>
        </p:grpSpPr>
        <p:sp>
          <p:nvSpPr>
            <p:cNvPr id="10" name="矩形 9"/>
            <p:cNvSpPr/>
            <p:nvPr/>
          </p:nvSpPr>
          <p:spPr>
            <a:xfrm rot="20770685">
              <a:off x="374958" y="1833094"/>
              <a:ext cx="2592288" cy="33123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20770685">
              <a:off x="181064" y="2077049"/>
              <a:ext cx="2361383" cy="309752"/>
            </a:xfrm>
            <a:prstGeom prst="rect">
              <a:avLst/>
            </a:prstGeom>
            <a:solidFill>
              <a:srgbClr val="D1B4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Research </a:t>
              </a:r>
              <a:r>
                <a:rPr lang="en-US" altLang="zh-CN" dirty="0"/>
                <a:t>Report</a:t>
              </a:r>
              <a:endParaRPr lang="en-US" altLang="zh-CN" dirty="0" smtClean="0"/>
            </a:p>
          </p:txBody>
        </p:sp>
        <p:cxnSp>
          <p:nvCxnSpPr>
            <p:cNvPr id="13" name="直接连接符 12"/>
            <p:cNvCxnSpPr/>
            <p:nvPr/>
          </p:nvCxnSpPr>
          <p:spPr>
            <a:xfrm rot="20770685">
              <a:off x="292383" y="250516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20770685">
              <a:off x="331704" y="2664992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20770685">
              <a:off x="371026" y="2824816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20770685">
              <a:off x="410347" y="298464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20770685">
              <a:off x="449669" y="314446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20770685">
              <a:off x="488990" y="330428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20770685">
              <a:off x="528311" y="3464112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20770685">
              <a:off x="567633" y="3623936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20770685">
              <a:off x="606954" y="378376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20770685">
              <a:off x="685597" y="410340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20770685">
              <a:off x="803561" y="458288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20770685">
              <a:off x="703825" y="4268422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20770685">
              <a:off x="821788" y="474789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20770685">
              <a:off x="625182" y="394877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0770685">
              <a:off x="743146" y="4428245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 descr="http://www.sbtionline.com.cn/isssp/logo2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1084" t="12519" r="1157" b="14942"/>
            <a:stretch/>
          </p:blipFill>
          <p:spPr bwMode="auto">
            <a:xfrm rot="20735008">
              <a:off x="1554976" y="4499659"/>
              <a:ext cx="1640961" cy="401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3" name="矩形 82"/>
          <p:cNvSpPr/>
          <p:nvPr/>
        </p:nvSpPr>
        <p:spPr>
          <a:xfrm>
            <a:off x="5258750" y="4917218"/>
            <a:ext cx="3831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——2011</a:t>
            </a:r>
            <a:r>
              <a:rPr lang="zh-CN" altLang="en-US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年麦肯锡的一篇调研报告 </a:t>
            </a:r>
            <a:endParaRPr lang="zh-CN" altLang="en-US" dirty="0"/>
          </a:p>
        </p:txBody>
      </p:sp>
      <p:grpSp>
        <p:nvGrpSpPr>
          <p:cNvPr id="31" name="组合 30"/>
          <p:cNvGrpSpPr/>
          <p:nvPr/>
        </p:nvGrpSpPr>
        <p:grpSpPr>
          <a:xfrm>
            <a:off x="823846" y="1630491"/>
            <a:ext cx="2686302" cy="3312368"/>
            <a:chOff x="3746406" y="2348788"/>
            <a:chExt cx="2686302" cy="3312368"/>
          </a:xfrm>
        </p:grpSpPr>
        <p:sp>
          <p:nvSpPr>
            <p:cNvPr id="86" name="矩形 85"/>
            <p:cNvSpPr/>
            <p:nvPr/>
          </p:nvSpPr>
          <p:spPr>
            <a:xfrm rot="444164">
              <a:off x="3802077" y="2348788"/>
              <a:ext cx="2592288" cy="33123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 rot="444164">
              <a:off x="4071325" y="2442448"/>
              <a:ext cx="2361383" cy="309752"/>
            </a:xfrm>
            <a:prstGeom prst="rect">
              <a:avLst/>
            </a:prstGeom>
            <a:solidFill>
              <a:srgbClr val="D1B4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Research </a:t>
              </a:r>
              <a:r>
                <a:rPr lang="en-US" altLang="zh-CN" dirty="0"/>
                <a:t>Report</a:t>
              </a:r>
              <a:endParaRPr lang="en-US" altLang="zh-CN" dirty="0" smtClean="0"/>
            </a:p>
          </p:txBody>
        </p:sp>
        <p:cxnSp>
          <p:nvCxnSpPr>
            <p:cNvPr id="88" name="直接连接符 87"/>
            <p:cNvCxnSpPr/>
            <p:nvPr/>
          </p:nvCxnSpPr>
          <p:spPr>
            <a:xfrm rot="444164">
              <a:off x="4077645" y="2884469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444164">
              <a:off x="4056439" y="3047687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444164">
              <a:off x="4035233" y="3210905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444164">
              <a:off x="4014026" y="3374123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444164">
              <a:off x="3992821" y="3537342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444164">
              <a:off x="3971614" y="370056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444164">
              <a:off x="3950407" y="386377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444164">
              <a:off x="3929202" y="4026996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444164">
              <a:off x="3907995" y="419021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444164">
              <a:off x="3865583" y="451665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444164">
              <a:off x="3801964" y="5006305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444164">
              <a:off x="3822835" y="467707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444164">
              <a:off x="3759217" y="516672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444164">
              <a:off x="3865247" y="435063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444164">
              <a:off x="3801629" y="484028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" name="Picture 4" descr="http://www.sbtionline.com.cn/isssp/logo2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1084" t="12519" r="1157" b="14942"/>
            <a:stretch/>
          </p:blipFill>
          <p:spPr bwMode="auto">
            <a:xfrm rot="423504">
              <a:off x="4465711" y="5150302"/>
              <a:ext cx="1640961" cy="401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artisticBlur radius="4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746406" y="2735144"/>
              <a:ext cx="2645893" cy="2548349"/>
            </a:xfrm>
            <a:prstGeom prst="rect">
              <a:avLst/>
            </a:prstGeom>
          </p:spPr>
        </p:pic>
      </p:grpSp>
      <p:grpSp>
        <p:nvGrpSpPr>
          <p:cNvPr id="119" name="组合 118"/>
          <p:cNvGrpSpPr/>
          <p:nvPr/>
        </p:nvGrpSpPr>
        <p:grpSpPr>
          <a:xfrm rot="20281230">
            <a:off x="639137" y="2193887"/>
            <a:ext cx="2686302" cy="3312368"/>
            <a:chOff x="3746406" y="2348788"/>
            <a:chExt cx="2686302" cy="3312368"/>
          </a:xfrm>
        </p:grpSpPr>
        <p:sp>
          <p:nvSpPr>
            <p:cNvPr id="120" name="矩形 119"/>
            <p:cNvSpPr/>
            <p:nvPr/>
          </p:nvSpPr>
          <p:spPr>
            <a:xfrm rot="444164">
              <a:off x="3802077" y="2348788"/>
              <a:ext cx="2592288" cy="33123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矩形 120"/>
            <p:cNvSpPr/>
            <p:nvPr/>
          </p:nvSpPr>
          <p:spPr>
            <a:xfrm rot="444164">
              <a:off x="4071325" y="2442448"/>
              <a:ext cx="2361383" cy="309752"/>
            </a:xfrm>
            <a:prstGeom prst="rect">
              <a:avLst/>
            </a:prstGeom>
            <a:solidFill>
              <a:srgbClr val="D1B4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Research </a:t>
              </a:r>
              <a:r>
                <a:rPr lang="en-US" altLang="zh-CN" dirty="0"/>
                <a:t>Report</a:t>
              </a:r>
              <a:endParaRPr lang="en-US" altLang="zh-CN" dirty="0" smtClean="0"/>
            </a:p>
          </p:txBody>
        </p:sp>
        <p:cxnSp>
          <p:nvCxnSpPr>
            <p:cNvPr id="122" name="直接连接符 121"/>
            <p:cNvCxnSpPr/>
            <p:nvPr/>
          </p:nvCxnSpPr>
          <p:spPr>
            <a:xfrm rot="444164">
              <a:off x="4077645" y="2884469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444164">
              <a:off x="4056439" y="3047687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444164">
              <a:off x="4035233" y="3210905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444164">
              <a:off x="4014026" y="3374123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444164">
              <a:off x="3992821" y="3537342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444164">
              <a:off x="3971614" y="3700560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444164">
              <a:off x="3950407" y="386377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444164">
              <a:off x="3929202" y="4026996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444164">
              <a:off x="3907995" y="419021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444164">
              <a:off x="3865583" y="451665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444164">
              <a:off x="3801964" y="5006305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444164">
              <a:off x="3822835" y="467707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444164">
              <a:off x="3759217" y="5166721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444164">
              <a:off x="3865247" y="4350634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444164">
              <a:off x="3801629" y="4840288"/>
              <a:ext cx="231793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7" name="Picture 4" descr="http://www.sbtionline.com.cn/isssp/logo2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1084" t="12519" r="1157" b="14942"/>
            <a:stretch/>
          </p:blipFill>
          <p:spPr bwMode="auto">
            <a:xfrm rot="423504">
              <a:off x="4465711" y="5150302"/>
              <a:ext cx="1640961" cy="401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8" name="图片 13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46406" y="2735144"/>
              <a:ext cx="2645893" cy="25483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822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8" b="5315"/>
          <a:stretch/>
        </p:blipFill>
        <p:spPr>
          <a:xfrm>
            <a:off x="-15138" y="546540"/>
            <a:ext cx="9159137" cy="6414294"/>
          </a:xfrm>
          <a:prstGeom prst="rect">
            <a:avLst/>
          </a:prstGeom>
        </p:spPr>
      </p:pic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xmlns="" val="2951712766"/>
              </p:ext>
            </p:extLst>
          </p:nvPr>
        </p:nvGraphicFramePr>
        <p:xfrm>
          <a:off x="242986" y="1599227"/>
          <a:ext cx="8647897" cy="4767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矩形 8"/>
          <p:cNvSpPr/>
          <p:nvPr/>
        </p:nvSpPr>
        <p:spPr>
          <a:xfrm>
            <a:off x="-25825" y="2924944"/>
            <a:ext cx="9169826" cy="1152128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2831060"/>
            <a:ext cx="6264696" cy="1152128"/>
          </a:xfrm>
        </p:spPr>
        <p:txBody>
          <a:bodyPr>
            <a:normAutofit/>
          </a:bodyPr>
          <a:lstStyle/>
          <a:p>
            <a:pPr algn="r"/>
            <a:r>
              <a:rPr lang="en-US" altLang="zh-CN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195</a:t>
            </a:r>
            <a:r>
              <a:rPr lang="zh-CN" altLang="en-US" sz="2800" b="1" dirty="0" smtClean="0">
                <a:solidFill>
                  <a:srgbClr val="9427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位国家首脑里只有</a:t>
            </a:r>
            <a:r>
              <a:rPr lang="en-US" altLang="zh-CN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17</a:t>
            </a:r>
            <a:r>
              <a:rPr lang="zh-CN" altLang="en-US" sz="2800" b="1" dirty="0" smtClean="0">
                <a:solidFill>
                  <a:srgbClr val="9427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位是女性。</a:t>
            </a:r>
            <a:endParaRPr lang="zh-CN" altLang="en-US" sz="2800" b="1" dirty="0">
              <a:solidFill>
                <a:srgbClr val="9427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4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80909" y="84127"/>
            <a:ext cx="6343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2" name="流程图: 手动操作 11"/>
          <p:cNvSpPr/>
          <p:nvPr/>
        </p:nvSpPr>
        <p:spPr>
          <a:xfrm>
            <a:off x="5796136" y="-51325"/>
            <a:ext cx="3347864" cy="884016"/>
          </a:xfrm>
          <a:prstGeom prst="flowChartManualOperation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9B743F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8385" y="0"/>
            <a:ext cx="2882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高层性别比</a:t>
            </a:r>
            <a:endParaRPr lang="zh-CN" altLang="en-US" sz="4000" dirty="0">
              <a:solidFill>
                <a:srgbClr val="9B743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24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323528" y="2708920"/>
            <a:ext cx="4896544" cy="115156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zh-CN" sz="3200" b="1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3200" b="1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3200" b="1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各国议会女性席位仅占      </a:t>
            </a:r>
            <a:endParaRPr lang="zh-CN" altLang="en-US" sz="3200" b="1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51920" y="2485503"/>
            <a:ext cx="6096000" cy="4060825"/>
            <a:chOff x="3851920" y="1628800"/>
            <a:chExt cx="6096000" cy="40608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628800"/>
              <a:ext cx="6096000" cy="4060825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431813" y="2213056"/>
              <a:ext cx="11757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chemeClr val="bg1"/>
                  </a:solidFill>
                </a:rPr>
                <a:t>20%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流程图: 手动操作 10"/>
          <p:cNvSpPr/>
          <p:nvPr/>
        </p:nvSpPr>
        <p:spPr>
          <a:xfrm>
            <a:off x="5796136" y="-51325"/>
            <a:ext cx="3347864" cy="884016"/>
          </a:xfrm>
          <a:prstGeom prst="flowChartManualOperation">
            <a:avLst/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9B743F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3032" y="8546"/>
            <a:ext cx="2934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高层性别比</a:t>
            </a:r>
            <a:endParaRPr lang="zh-CN" altLang="en-US" sz="4000" dirty="0">
              <a:solidFill>
                <a:srgbClr val="9B743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70101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</a:p>
        </p:txBody>
      </p:sp>
    </p:spTree>
    <p:extLst>
      <p:ext uri="{BB962C8B-B14F-4D97-AF65-F5344CB8AC3E}">
        <p14:creationId xmlns:p14="http://schemas.microsoft.com/office/powerpoint/2010/main" xmlns="" val="105047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877782"/>
            <a:ext cx="8496944" cy="2511658"/>
          </a:xfrm>
        </p:spPr>
        <p:txBody>
          <a:bodyPr>
            <a:normAutofit/>
          </a:bodyPr>
          <a:lstStyle/>
          <a:p>
            <a:pPr algn="r">
              <a:spcBef>
                <a:spcPts val="600"/>
              </a:spcBef>
            </a:pPr>
            <a:r>
              <a:rPr lang="zh-CN" altLang="en-US" sz="31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女性对自身表现的评价普遍</a:t>
            </a:r>
            <a:r>
              <a:rPr lang="zh-CN" altLang="en-US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低于</a:t>
            </a:r>
            <a:r>
              <a:rPr lang="zh-CN" altLang="en-US" sz="31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实际</a:t>
            </a:r>
            <a:r>
              <a:rPr lang="en-US" altLang="zh-CN" sz="31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31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31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而男性则会</a:t>
            </a:r>
            <a:r>
              <a:rPr lang="zh-CN" altLang="en-US" sz="40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过高</a:t>
            </a:r>
            <a:r>
              <a:rPr lang="zh-CN" altLang="en-US" sz="31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地评价自己的表现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</a:t>
            </a:r>
            <a:endParaRPr lang="zh-CN" altLang="en-US" sz="27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46" y="-51325"/>
            <a:ext cx="9140054" cy="706827"/>
          </a:xfrm>
          <a:prstGeom prst="rect">
            <a:avLst/>
          </a:prstGeom>
          <a:solidFill>
            <a:srgbClr val="9B74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94850" y="585521"/>
            <a:ext cx="468052" cy="468000"/>
          </a:xfrm>
          <a:prstGeom prst="ellipse">
            <a:avLst/>
          </a:prstGeom>
          <a:solidFill>
            <a:srgbClr val="D1B48C"/>
          </a:solidFill>
          <a:ln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946" y="26340"/>
            <a:ext cx="1080000" cy="1080000"/>
          </a:xfrm>
          <a:prstGeom prst="ellipse">
            <a:avLst/>
          </a:prstGeom>
          <a:blipFill dpi="0" rotWithShape="1">
            <a:blip r:embed="rId2" cstate="print"/>
            <a:srcRect/>
            <a:tile tx="-177800" ty="-158750" sx="100000" sy="100000" flip="none" algn="tl"/>
          </a:blipFill>
          <a:ln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4067944" y="3809681"/>
            <a:ext cx="1224136" cy="1455313"/>
          </a:xfrm>
          <a:prstGeom prst="triangle">
            <a:avLst/>
          </a:pr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0785719">
            <a:off x="542692" y="3820528"/>
            <a:ext cx="8274919" cy="235565"/>
          </a:xfrm>
          <a:prstGeom prst="rect">
            <a:avLst/>
          </a:pr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206063" y="7042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7" name="流程图: 手动操作 16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自我评价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 rot="20805879">
            <a:off x="7179318" y="1253521"/>
            <a:ext cx="1013548" cy="1695896"/>
          </a:xfrm>
          <a:custGeom>
            <a:avLst/>
            <a:gdLst>
              <a:gd name="connsiteX0" fmla="*/ 859205 w 1820392"/>
              <a:gd name="connsiteY0" fmla="*/ 0 h 3213623"/>
              <a:gd name="connsiteX1" fmla="*/ 1164834 w 1820392"/>
              <a:gd name="connsiteY1" fmla="*/ 305629 h 3213623"/>
              <a:gd name="connsiteX2" fmla="*/ 1030085 w 1820392"/>
              <a:gd name="connsiteY2" fmla="*/ 559061 h 3213623"/>
              <a:gd name="connsiteX3" fmla="*/ 1014030 w 1820392"/>
              <a:gd name="connsiteY3" fmla="*/ 567776 h 3213623"/>
              <a:gd name="connsiteX4" fmla="*/ 1014030 w 1820392"/>
              <a:gd name="connsiteY4" fmla="*/ 731031 h 3213623"/>
              <a:gd name="connsiteX5" fmla="*/ 1279419 w 1820392"/>
              <a:gd name="connsiteY5" fmla="*/ 731031 h 3213623"/>
              <a:gd name="connsiteX6" fmla="*/ 1290236 w 1820392"/>
              <a:gd name="connsiteY6" fmla="*/ 792023 h 3213623"/>
              <a:gd name="connsiteX7" fmla="*/ 1820390 w 1820392"/>
              <a:gd name="connsiteY7" fmla="*/ 1879656 h 3213623"/>
              <a:gd name="connsiteX8" fmla="*/ 1573916 w 1820392"/>
              <a:gd name="connsiteY8" fmla="*/ 1999797 h 3213623"/>
              <a:gd name="connsiteX9" fmla="*/ 1314475 w 1820392"/>
              <a:gd name="connsiteY9" fmla="*/ 1467543 h 3213623"/>
              <a:gd name="connsiteX10" fmla="*/ 1146665 w 1820392"/>
              <a:gd name="connsiteY10" fmla="*/ 1906075 h 3213623"/>
              <a:gd name="connsiteX11" fmla="*/ 1132964 w 1820392"/>
              <a:gd name="connsiteY11" fmla="*/ 1906300 h 3213623"/>
              <a:gd name="connsiteX12" fmla="*/ 1820392 w 1820392"/>
              <a:gd name="connsiteY12" fmla="*/ 3111991 h 3213623"/>
              <a:gd name="connsiteX13" fmla="*/ 1443935 w 1820392"/>
              <a:gd name="connsiteY13" fmla="*/ 3127753 h 3213623"/>
              <a:gd name="connsiteX14" fmla="*/ 877361 w 1820392"/>
              <a:gd name="connsiteY14" fmla="*/ 2117412 h 3213623"/>
              <a:gd name="connsiteX15" fmla="*/ 362286 w 1820392"/>
              <a:gd name="connsiteY15" fmla="*/ 3213623 h 3213623"/>
              <a:gd name="connsiteX16" fmla="*/ 8817 w 1820392"/>
              <a:gd name="connsiteY16" fmla="*/ 3185132 h 3213623"/>
              <a:gd name="connsiteX17" fmla="*/ 620973 w 1820392"/>
              <a:gd name="connsiteY17" fmla="*/ 1897338 h 3213623"/>
              <a:gd name="connsiteX18" fmla="*/ 460639 w 1820392"/>
              <a:gd name="connsiteY18" fmla="*/ 1536383 h 3213623"/>
              <a:gd name="connsiteX19" fmla="*/ 269491 w 1820392"/>
              <a:gd name="connsiteY19" fmla="*/ 1967783 h 3213623"/>
              <a:gd name="connsiteX20" fmla="*/ 0 w 1820392"/>
              <a:gd name="connsiteY20" fmla="*/ 1848374 h 3213623"/>
              <a:gd name="connsiteX21" fmla="*/ 486498 w 1820392"/>
              <a:gd name="connsiteY21" fmla="*/ 750407 h 3213623"/>
              <a:gd name="connsiteX22" fmla="*/ 487331 w 1820392"/>
              <a:gd name="connsiteY22" fmla="*/ 731031 h 3213623"/>
              <a:gd name="connsiteX23" fmla="*/ 709320 w 1820392"/>
              <a:gd name="connsiteY23" fmla="*/ 731031 h 3213623"/>
              <a:gd name="connsiteX24" fmla="*/ 709320 w 1820392"/>
              <a:gd name="connsiteY24" fmla="*/ 570457 h 3213623"/>
              <a:gd name="connsiteX25" fmla="*/ 688325 w 1820392"/>
              <a:gd name="connsiteY25" fmla="*/ 559061 h 3213623"/>
              <a:gd name="connsiteX26" fmla="*/ 553576 w 1820392"/>
              <a:gd name="connsiteY26" fmla="*/ 305629 h 3213623"/>
              <a:gd name="connsiteX27" fmla="*/ 859205 w 1820392"/>
              <a:gd name="connsiteY27" fmla="*/ 0 h 321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20392" h="3213623">
                <a:moveTo>
                  <a:pt x="859205" y="0"/>
                </a:moveTo>
                <a:cubicBezTo>
                  <a:pt x="1027999" y="0"/>
                  <a:pt x="1164834" y="136835"/>
                  <a:pt x="1164834" y="305629"/>
                </a:cubicBezTo>
                <a:cubicBezTo>
                  <a:pt x="1164834" y="411125"/>
                  <a:pt x="1111383" y="504138"/>
                  <a:pt x="1030085" y="559061"/>
                </a:cubicBezTo>
                <a:lnTo>
                  <a:pt x="1014030" y="567776"/>
                </a:lnTo>
                <a:lnTo>
                  <a:pt x="1014030" y="731031"/>
                </a:lnTo>
                <a:lnTo>
                  <a:pt x="1279419" y="731031"/>
                </a:lnTo>
                <a:lnTo>
                  <a:pt x="1290236" y="792023"/>
                </a:lnTo>
                <a:lnTo>
                  <a:pt x="1820390" y="1879656"/>
                </a:lnTo>
                <a:lnTo>
                  <a:pt x="1573916" y="1999797"/>
                </a:lnTo>
                <a:lnTo>
                  <a:pt x="1314475" y="1467543"/>
                </a:lnTo>
                <a:lnTo>
                  <a:pt x="1146665" y="1906075"/>
                </a:lnTo>
                <a:lnTo>
                  <a:pt x="1132964" y="1906300"/>
                </a:lnTo>
                <a:lnTo>
                  <a:pt x="1820392" y="3111991"/>
                </a:lnTo>
                <a:lnTo>
                  <a:pt x="1443935" y="3127753"/>
                </a:lnTo>
                <a:lnTo>
                  <a:pt x="877361" y="2117412"/>
                </a:lnTo>
                <a:lnTo>
                  <a:pt x="362286" y="3213623"/>
                </a:lnTo>
                <a:lnTo>
                  <a:pt x="8817" y="3185132"/>
                </a:lnTo>
                <a:lnTo>
                  <a:pt x="620973" y="1897338"/>
                </a:lnTo>
                <a:lnTo>
                  <a:pt x="460639" y="1536383"/>
                </a:lnTo>
                <a:lnTo>
                  <a:pt x="269491" y="1967783"/>
                </a:lnTo>
                <a:lnTo>
                  <a:pt x="0" y="1848374"/>
                </a:lnTo>
                <a:lnTo>
                  <a:pt x="486498" y="750407"/>
                </a:lnTo>
                <a:lnTo>
                  <a:pt x="487331" y="731031"/>
                </a:lnTo>
                <a:lnTo>
                  <a:pt x="709320" y="731031"/>
                </a:lnTo>
                <a:lnTo>
                  <a:pt x="709320" y="570457"/>
                </a:lnTo>
                <a:lnTo>
                  <a:pt x="688325" y="559061"/>
                </a:lnTo>
                <a:cubicBezTo>
                  <a:pt x="607027" y="504138"/>
                  <a:pt x="553576" y="411125"/>
                  <a:pt x="553576" y="305629"/>
                </a:cubicBezTo>
                <a:cubicBezTo>
                  <a:pt x="553576" y="136835"/>
                  <a:pt x="690411" y="0"/>
                  <a:pt x="859205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20857538">
            <a:off x="570609" y="2839218"/>
            <a:ext cx="1068621" cy="1638000"/>
          </a:xfrm>
          <a:custGeom>
            <a:avLst/>
            <a:gdLst>
              <a:gd name="connsiteX0" fmla="*/ 895482 w 1866871"/>
              <a:gd name="connsiteY0" fmla="*/ 0 h 3074378"/>
              <a:gd name="connsiteX1" fmla="*/ 1151710 w 1866871"/>
              <a:gd name="connsiteY1" fmla="*/ 256228 h 3074378"/>
              <a:gd name="connsiteX2" fmla="*/ 995218 w 1866871"/>
              <a:gd name="connsiteY2" fmla="*/ 492320 h 3074378"/>
              <a:gd name="connsiteX3" fmla="*/ 983927 w 1866871"/>
              <a:gd name="connsiteY3" fmla="*/ 495825 h 3074378"/>
              <a:gd name="connsiteX4" fmla="*/ 983927 w 1866871"/>
              <a:gd name="connsiteY4" fmla="*/ 622085 h 3074378"/>
              <a:gd name="connsiteX5" fmla="*/ 1300358 w 1866871"/>
              <a:gd name="connsiteY5" fmla="*/ 622085 h 3074378"/>
              <a:gd name="connsiteX6" fmla="*/ 1293807 w 1866871"/>
              <a:gd name="connsiteY6" fmla="*/ 645908 h 3074378"/>
              <a:gd name="connsiteX7" fmla="*/ 1304967 w 1866871"/>
              <a:gd name="connsiteY7" fmla="*/ 638281 h 3074378"/>
              <a:gd name="connsiteX8" fmla="*/ 1866871 w 1866871"/>
              <a:gd name="connsiteY8" fmla="*/ 1460596 h 3074378"/>
              <a:gd name="connsiteX9" fmla="*/ 1688511 w 1866871"/>
              <a:gd name="connsiteY9" fmla="*/ 1582473 h 3074378"/>
              <a:gd name="connsiteX10" fmla="*/ 1223424 w 1866871"/>
              <a:gd name="connsiteY10" fmla="*/ 901845 h 3074378"/>
              <a:gd name="connsiteX11" fmla="*/ 1154701 w 1866871"/>
              <a:gd name="connsiteY11" fmla="*/ 1151747 h 3074378"/>
              <a:gd name="connsiteX12" fmla="*/ 1738953 w 1866871"/>
              <a:gd name="connsiteY12" fmla="*/ 2072312 h 3074378"/>
              <a:gd name="connsiteX13" fmla="*/ 1146127 w 1866871"/>
              <a:gd name="connsiteY13" fmla="*/ 2077625 h 3074378"/>
              <a:gd name="connsiteX14" fmla="*/ 1049219 w 1866871"/>
              <a:gd name="connsiteY14" fmla="*/ 3074378 h 3074378"/>
              <a:gd name="connsiteX15" fmla="*/ 741745 w 1866871"/>
              <a:gd name="connsiteY15" fmla="*/ 3074378 h 3074378"/>
              <a:gd name="connsiteX16" fmla="*/ 645274 w 1866871"/>
              <a:gd name="connsiteY16" fmla="*/ 2082115 h 3074378"/>
              <a:gd name="connsiteX17" fmla="*/ 52008 w 1866871"/>
              <a:gd name="connsiteY17" fmla="*/ 2087432 h 3074378"/>
              <a:gd name="connsiteX18" fmla="*/ 652518 w 1866871"/>
              <a:gd name="connsiteY18" fmla="*/ 1146623 h 3074378"/>
              <a:gd name="connsiteX19" fmla="*/ 591043 w 1866871"/>
              <a:gd name="connsiteY19" fmla="*/ 923079 h 3074378"/>
              <a:gd name="connsiteX20" fmla="*/ 184763 w 1866871"/>
              <a:gd name="connsiteY20" fmla="*/ 1593706 h 3074378"/>
              <a:gd name="connsiteX21" fmla="*/ 0 w 1866871"/>
              <a:gd name="connsiteY21" fmla="*/ 1481773 h 3074378"/>
              <a:gd name="connsiteX22" fmla="*/ 512187 w 1866871"/>
              <a:gd name="connsiteY22" fmla="*/ 636330 h 3074378"/>
              <a:gd name="connsiteX23" fmla="*/ 508270 w 1866871"/>
              <a:gd name="connsiteY23" fmla="*/ 622085 h 3074378"/>
              <a:gd name="connsiteX24" fmla="*/ 807037 w 1866871"/>
              <a:gd name="connsiteY24" fmla="*/ 622085 h 3074378"/>
              <a:gd name="connsiteX25" fmla="*/ 807037 w 1866871"/>
              <a:gd name="connsiteY25" fmla="*/ 495825 h 3074378"/>
              <a:gd name="connsiteX26" fmla="*/ 795747 w 1866871"/>
              <a:gd name="connsiteY26" fmla="*/ 492320 h 3074378"/>
              <a:gd name="connsiteX27" fmla="*/ 639254 w 1866871"/>
              <a:gd name="connsiteY27" fmla="*/ 256228 h 3074378"/>
              <a:gd name="connsiteX28" fmla="*/ 895482 w 1866871"/>
              <a:gd name="connsiteY28" fmla="*/ 0 h 30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66871" h="3074378">
                <a:moveTo>
                  <a:pt x="895482" y="0"/>
                </a:moveTo>
                <a:cubicBezTo>
                  <a:pt x="1036993" y="0"/>
                  <a:pt x="1151710" y="114717"/>
                  <a:pt x="1151710" y="256228"/>
                </a:cubicBezTo>
                <a:cubicBezTo>
                  <a:pt x="1151710" y="362361"/>
                  <a:pt x="1087182" y="453423"/>
                  <a:pt x="995218" y="492320"/>
                </a:cubicBezTo>
                <a:lnTo>
                  <a:pt x="983927" y="495825"/>
                </a:lnTo>
                <a:lnTo>
                  <a:pt x="983927" y="622085"/>
                </a:lnTo>
                <a:lnTo>
                  <a:pt x="1300358" y="622085"/>
                </a:lnTo>
                <a:lnTo>
                  <a:pt x="1293807" y="645908"/>
                </a:lnTo>
                <a:lnTo>
                  <a:pt x="1304967" y="638281"/>
                </a:lnTo>
                <a:lnTo>
                  <a:pt x="1866871" y="1460596"/>
                </a:lnTo>
                <a:lnTo>
                  <a:pt x="1688511" y="1582473"/>
                </a:lnTo>
                <a:lnTo>
                  <a:pt x="1223424" y="901845"/>
                </a:lnTo>
                <a:lnTo>
                  <a:pt x="1154701" y="1151747"/>
                </a:lnTo>
                <a:lnTo>
                  <a:pt x="1738953" y="2072312"/>
                </a:lnTo>
                <a:lnTo>
                  <a:pt x="1146127" y="2077625"/>
                </a:lnTo>
                <a:lnTo>
                  <a:pt x="1049219" y="3074378"/>
                </a:lnTo>
                <a:lnTo>
                  <a:pt x="741745" y="3074378"/>
                </a:lnTo>
                <a:lnTo>
                  <a:pt x="645274" y="2082115"/>
                </a:lnTo>
                <a:lnTo>
                  <a:pt x="52008" y="2087432"/>
                </a:lnTo>
                <a:lnTo>
                  <a:pt x="652518" y="1146623"/>
                </a:lnTo>
                <a:lnTo>
                  <a:pt x="591043" y="923079"/>
                </a:lnTo>
                <a:lnTo>
                  <a:pt x="184763" y="1593706"/>
                </a:lnTo>
                <a:lnTo>
                  <a:pt x="0" y="1481773"/>
                </a:lnTo>
                <a:lnTo>
                  <a:pt x="512187" y="636330"/>
                </a:lnTo>
                <a:lnTo>
                  <a:pt x="508270" y="622085"/>
                </a:lnTo>
                <a:lnTo>
                  <a:pt x="807037" y="622085"/>
                </a:lnTo>
                <a:lnTo>
                  <a:pt x="807037" y="495825"/>
                </a:lnTo>
                <a:lnTo>
                  <a:pt x="795747" y="492320"/>
                </a:lnTo>
                <a:cubicBezTo>
                  <a:pt x="703783" y="453423"/>
                  <a:pt x="639254" y="362361"/>
                  <a:pt x="639254" y="256228"/>
                </a:cubicBezTo>
                <a:cubicBezTo>
                  <a:pt x="639254" y="114717"/>
                  <a:pt x="753971" y="0"/>
                  <a:pt x="895482" y="0"/>
                </a:cubicBezTo>
                <a:close/>
              </a:path>
            </a:pathLst>
          </a:custGeom>
          <a:solidFill>
            <a:srgbClr val="B28548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65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2943545" y="1876270"/>
            <a:ext cx="6200455" cy="120764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男性把成功归因于</a:t>
            </a:r>
            <a:r>
              <a:rPr lang="zh-CN" altLang="en-US" sz="3600" b="1" dirty="0" smtClean="0">
                <a:solidFill>
                  <a:srgbClr val="47351D"/>
                </a:solidFill>
                <a:latin typeface="微软雅黑" pitchFamily="34" charset="-122"/>
                <a:ea typeface="微软雅黑" pitchFamily="34" charset="-122"/>
              </a:rPr>
              <a:t>内在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的能力和技巧</a:t>
            </a:r>
            <a:r>
              <a:rPr lang="en-US" altLang="zh-CN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  <a:endParaRPr lang="zh-CN" altLang="en-US" sz="2800" dirty="0">
              <a:solidFill>
                <a:srgbClr val="9B743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3709" y="85962"/>
            <a:ext cx="5267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关于职场女性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的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7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个事实之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1392570" y="3846035"/>
            <a:ext cx="361642" cy="508462"/>
          </a:xfrm>
          <a:custGeom>
            <a:avLst/>
            <a:gdLst>
              <a:gd name="connsiteX0" fmla="*/ 180821 w 361642"/>
              <a:gd name="connsiteY0" fmla="*/ 0 h 508462"/>
              <a:gd name="connsiteX1" fmla="*/ 361642 w 361642"/>
              <a:gd name="connsiteY1" fmla="*/ 508462 h 508462"/>
              <a:gd name="connsiteX2" fmla="*/ 0 w 361642"/>
              <a:gd name="connsiteY2" fmla="*/ 508462 h 508462"/>
              <a:gd name="connsiteX3" fmla="*/ 180821 w 361642"/>
              <a:gd name="connsiteY3" fmla="*/ 0 h 50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42" h="508462">
                <a:moveTo>
                  <a:pt x="180821" y="0"/>
                </a:moveTo>
                <a:lnTo>
                  <a:pt x="361642" y="508462"/>
                </a:lnTo>
                <a:lnTo>
                  <a:pt x="0" y="508462"/>
                </a:lnTo>
                <a:lnTo>
                  <a:pt x="180821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82408" y="4215052"/>
            <a:ext cx="487444" cy="487444"/>
          </a:xfrm>
          <a:custGeom>
            <a:avLst/>
            <a:gdLst>
              <a:gd name="connsiteX0" fmla="*/ 0 w 487444"/>
              <a:gd name="connsiteY0" fmla="*/ 0 h 487444"/>
              <a:gd name="connsiteX1" fmla="*/ 487444 w 487444"/>
              <a:gd name="connsiteY1" fmla="*/ 231728 h 487444"/>
              <a:gd name="connsiteX2" fmla="*/ 231728 w 487444"/>
              <a:gd name="connsiteY2" fmla="*/ 487444 h 487444"/>
              <a:gd name="connsiteX3" fmla="*/ 0 w 487444"/>
              <a:gd name="connsiteY3" fmla="*/ 0 h 4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444" h="487444">
                <a:moveTo>
                  <a:pt x="0" y="0"/>
                </a:moveTo>
                <a:lnTo>
                  <a:pt x="487444" y="231728"/>
                </a:lnTo>
                <a:lnTo>
                  <a:pt x="231728" y="487444"/>
                </a:lnTo>
                <a:lnTo>
                  <a:pt x="0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976930" y="4215052"/>
            <a:ext cx="487328" cy="487444"/>
          </a:xfrm>
          <a:custGeom>
            <a:avLst/>
            <a:gdLst>
              <a:gd name="connsiteX0" fmla="*/ 487328 w 487328"/>
              <a:gd name="connsiteY0" fmla="*/ 0 h 487444"/>
              <a:gd name="connsiteX1" fmla="*/ 255716 w 487328"/>
              <a:gd name="connsiteY1" fmla="*/ 487444 h 487444"/>
              <a:gd name="connsiteX2" fmla="*/ 0 w 487328"/>
              <a:gd name="connsiteY2" fmla="*/ 231728 h 487444"/>
              <a:gd name="connsiteX3" fmla="*/ 487328 w 487328"/>
              <a:gd name="connsiteY3" fmla="*/ 0 h 487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28" h="487444">
                <a:moveTo>
                  <a:pt x="487328" y="0"/>
                </a:moveTo>
                <a:lnTo>
                  <a:pt x="255716" y="487444"/>
                </a:lnTo>
                <a:lnTo>
                  <a:pt x="0" y="231728"/>
                </a:lnTo>
                <a:lnTo>
                  <a:pt x="487328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943391" y="4476035"/>
            <a:ext cx="1260000" cy="1260000"/>
          </a:xfrm>
          <a:custGeom>
            <a:avLst/>
            <a:gdLst>
              <a:gd name="connsiteX0" fmla="*/ 630000 w 1260000"/>
              <a:gd name="connsiteY0" fmla="*/ 0 h 1260000"/>
              <a:gd name="connsiteX1" fmla="*/ 1260000 w 1260000"/>
              <a:gd name="connsiteY1" fmla="*/ 630000 h 1260000"/>
              <a:gd name="connsiteX2" fmla="*/ 630000 w 1260000"/>
              <a:gd name="connsiteY2" fmla="*/ 1260000 h 1260000"/>
              <a:gd name="connsiteX3" fmla="*/ 0 w 1260000"/>
              <a:gd name="connsiteY3" fmla="*/ 630000 h 1260000"/>
              <a:gd name="connsiteX4" fmla="*/ 630000 w 1260000"/>
              <a:gd name="connsiteY4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000" h="1260000"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177800" dist="254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13391" y="4925214"/>
            <a:ext cx="508462" cy="361642"/>
          </a:xfrm>
          <a:custGeom>
            <a:avLst/>
            <a:gdLst>
              <a:gd name="connsiteX0" fmla="*/ 508462 w 508462"/>
              <a:gd name="connsiteY0" fmla="*/ 0 h 361642"/>
              <a:gd name="connsiteX1" fmla="*/ 508462 w 508462"/>
              <a:gd name="connsiteY1" fmla="*/ 361642 h 361642"/>
              <a:gd name="connsiteX2" fmla="*/ 0 w 508462"/>
              <a:gd name="connsiteY2" fmla="*/ 180821 h 361642"/>
              <a:gd name="connsiteX3" fmla="*/ 508462 w 508462"/>
              <a:gd name="connsiteY3" fmla="*/ 0 h 3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462" h="361642">
                <a:moveTo>
                  <a:pt x="508462" y="0"/>
                </a:moveTo>
                <a:lnTo>
                  <a:pt x="508462" y="361642"/>
                </a:lnTo>
                <a:lnTo>
                  <a:pt x="0" y="180821"/>
                </a:lnTo>
                <a:lnTo>
                  <a:pt x="508462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2324929" y="4925214"/>
            <a:ext cx="508462" cy="361642"/>
          </a:xfrm>
          <a:custGeom>
            <a:avLst/>
            <a:gdLst>
              <a:gd name="connsiteX0" fmla="*/ 0 w 508462"/>
              <a:gd name="connsiteY0" fmla="*/ 0 h 361642"/>
              <a:gd name="connsiteX1" fmla="*/ 508462 w 508462"/>
              <a:gd name="connsiteY1" fmla="*/ 180821 h 361642"/>
              <a:gd name="connsiteX2" fmla="*/ 0 w 508462"/>
              <a:gd name="connsiteY2" fmla="*/ 361642 h 361642"/>
              <a:gd name="connsiteX3" fmla="*/ 0 w 508462"/>
              <a:gd name="connsiteY3" fmla="*/ 0 h 361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462" h="361642">
                <a:moveTo>
                  <a:pt x="0" y="0"/>
                </a:moveTo>
                <a:lnTo>
                  <a:pt x="508462" y="180821"/>
                </a:lnTo>
                <a:lnTo>
                  <a:pt x="0" y="361642"/>
                </a:lnTo>
                <a:lnTo>
                  <a:pt x="0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682408" y="5509574"/>
            <a:ext cx="487444" cy="487328"/>
          </a:xfrm>
          <a:custGeom>
            <a:avLst/>
            <a:gdLst>
              <a:gd name="connsiteX0" fmla="*/ 231728 w 487444"/>
              <a:gd name="connsiteY0" fmla="*/ 0 h 487328"/>
              <a:gd name="connsiteX1" fmla="*/ 487444 w 487444"/>
              <a:gd name="connsiteY1" fmla="*/ 255716 h 487328"/>
              <a:gd name="connsiteX2" fmla="*/ 0 w 487444"/>
              <a:gd name="connsiteY2" fmla="*/ 487328 h 487328"/>
              <a:gd name="connsiteX3" fmla="*/ 231728 w 487444"/>
              <a:gd name="connsiteY3" fmla="*/ 0 h 48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444" h="487328">
                <a:moveTo>
                  <a:pt x="231728" y="0"/>
                </a:moveTo>
                <a:lnTo>
                  <a:pt x="487444" y="255716"/>
                </a:lnTo>
                <a:lnTo>
                  <a:pt x="0" y="487328"/>
                </a:lnTo>
                <a:lnTo>
                  <a:pt x="231728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976930" y="5509574"/>
            <a:ext cx="487328" cy="487328"/>
          </a:xfrm>
          <a:custGeom>
            <a:avLst/>
            <a:gdLst>
              <a:gd name="connsiteX0" fmla="*/ 255716 w 487328"/>
              <a:gd name="connsiteY0" fmla="*/ 0 h 487328"/>
              <a:gd name="connsiteX1" fmla="*/ 487328 w 487328"/>
              <a:gd name="connsiteY1" fmla="*/ 487328 h 487328"/>
              <a:gd name="connsiteX2" fmla="*/ 0 w 487328"/>
              <a:gd name="connsiteY2" fmla="*/ 255716 h 487328"/>
              <a:gd name="connsiteX3" fmla="*/ 255716 w 487328"/>
              <a:gd name="connsiteY3" fmla="*/ 0 h 48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28" h="487328">
                <a:moveTo>
                  <a:pt x="255716" y="0"/>
                </a:moveTo>
                <a:lnTo>
                  <a:pt x="487328" y="487328"/>
                </a:lnTo>
                <a:lnTo>
                  <a:pt x="0" y="255716"/>
                </a:lnTo>
                <a:lnTo>
                  <a:pt x="255716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392570" y="5857573"/>
            <a:ext cx="361642" cy="508462"/>
          </a:xfrm>
          <a:custGeom>
            <a:avLst/>
            <a:gdLst>
              <a:gd name="connsiteX0" fmla="*/ 0 w 361642"/>
              <a:gd name="connsiteY0" fmla="*/ 0 h 508462"/>
              <a:gd name="connsiteX1" fmla="*/ 361642 w 361642"/>
              <a:gd name="connsiteY1" fmla="*/ 0 h 508462"/>
              <a:gd name="connsiteX2" fmla="*/ 180821 w 361642"/>
              <a:gd name="connsiteY2" fmla="*/ 508462 h 508462"/>
              <a:gd name="connsiteX3" fmla="*/ 0 w 361642"/>
              <a:gd name="connsiteY3" fmla="*/ 0 h 50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42" h="508462">
                <a:moveTo>
                  <a:pt x="0" y="0"/>
                </a:moveTo>
                <a:lnTo>
                  <a:pt x="361642" y="0"/>
                </a:lnTo>
                <a:lnTo>
                  <a:pt x="180821" y="508462"/>
                </a:lnTo>
                <a:lnTo>
                  <a:pt x="0" y="0"/>
                </a:ln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93271" y="1400092"/>
            <a:ext cx="2160240" cy="2160000"/>
          </a:xfrm>
          <a:custGeom>
            <a:avLst/>
            <a:gdLst/>
            <a:ahLst/>
            <a:cxnLst/>
            <a:rect l="l" t="t" r="r" b="b"/>
            <a:pathLst>
              <a:path w="3744416" h="3744416">
                <a:moveTo>
                  <a:pt x="2248344" y="681898"/>
                </a:moveTo>
                <a:lnTo>
                  <a:pt x="1942371" y="1672068"/>
                </a:lnTo>
                <a:lnTo>
                  <a:pt x="952203" y="1672061"/>
                </a:lnTo>
                <a:lnTo>
                  <a:pt x="1753270" y="2284013"/>
                </a:lnTo>
                <a:lnTo>
                  <a:pt x="1447285" y="3274179"/>
                </a:lnTo>
                <a:lnTo>
                  <a:pt x="2248344" y="2662216"/>
                </a:lnTo>
                <a:lnTo>
                  <a:pt x="3049403" y="3274179"/>
                </a:lnTo>
                <a:lnTo>
                  <a:pt x="2743418" y="2284013"/>
                </a:lnTo>
                <a:lnTo>
                  <a:pt x="3544485" y="1672061"/>
                </a:lnTo>
                <a:lnTo>
                  <a:pt x="2554317" y="1672068"/>
                </a:lnTo>
                <a:close/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cubicBezTo>
                  <a:pt x="3744416" y="2906200"/>
                  <a:pt x="2906200" y="3744416"/>
                  <a:pt x="1872208" y="3744416"/>
                </a:cubicBezTo>
                <a:cubicBezTo>
                  <a:pt x="838216" y="3744416"/>
                  <a:pt x="0" y="2906200"/>
                  <a:pt x="0" y="1872208"/>
                </a:cubicBez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solidFill>
            <a:srgbClr val="D1B48C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91722" y="4581128"/>
            <a:ext cx="609095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女性一般会</a:t>
            </a:r>
            <a:r>
              <a:rPr lang="zh-CN" altLang="en-US" sz="2800" dirty="0" smtClean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将成功归因于</a:t>
            </a:r>
            <a:r>
              <a:rPr lang="zh-CN" altLang="en-US" sz="3600" b="1" dirty="0">
                <a:solidFill>
                  <a:srgbClr val="4735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外部</a:t>
            </a:r>
            <a:r>
              <a:rPr lang="zh-CN" altLang="en-US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因素</a:t>
            </a:r>
            <a:r>
              <a:rPr lang="en-US" altLang="zh-CN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>
                <a:solidFill>
                  <a:srgbClr val="9B743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8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800" dirty="0">
                <a:latin typeface="微软雅黑" pitchFamily="34" charset="-122"/>
                <a:ea typeface="微软雅黑" pitchFamily="34" charset="-122"/>
              </a:rPr>
            </a:br>
            <a:endParaRPr lang="zh-CN" altLang="en-US" sz="2800" dirty="0"/>
          </a:p>
        </p:txBody>
      </p:sp>
      <p:grpSp>
        <p:nvGrpSpPr>
          <p:cNvPr id="9" name="组合 8"/>
          <p:cNvGrpSpPr/>
          <p:nvPr/>
        </p:nvGrpSpPr>
        <p:grpSpPr>
          <a:xfrm>
            <a:off x="6228184" y="-51325"/>
            <a:ext cx="2915816" cy="884016"/>
            <a:chOff x="7174498" y="-51325"/>
            <a:chExt cx="1969502" cy="884016"/>
          </a:xfrm>
        </p:grpSpPr>
        <p:sp>
          <p:nvSpPr>
            <p:cNvPr id="10" name="流程图: 手动操作 9"/>
            <p:cNvSpPr/>
            <p:nvPr/>
          </p:nvSpPr>
          <p:spPr>
            <a:xfrm>
              <a:off x="7174498" y="-51325"/>
              <a:ext cx="1969502" cy="884016"/>
            </a:xfrm>
            <a:prstGeom prst="flowChartManualOperation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9B743F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74498" y="-9281"/>
              <a:ext cx="191574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 smtClean="0">
                  <a:solidFill>
                    <a:srgbClr val="9B743F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成功归因</a:t>
              </a:r>
              <a:endParaRPr lang="zh-CN" altLang="en-US" sz="4000" dirty="0">
                <a:solidFill>
                  <a:srgbClr val="9B743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0" y="3717032"/>
            <a:ext cx="9144000" cy="0"/>
          </a:xfrm>
          <a:prstGeom prst="line">
            <a:avLst/>
          </a:prstGeom>
          <a:ln w="41275">
            <a:solidFill>
              <a:srgbClr val="D1B48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277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832</Words>
  <Application>Microsoft Office PowerPoint</Application>
  <PresentationFormat>全屏显示(4:3)</PresentationFormat>
  <Paragraphs>93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方正风雅宋简体</vt:lpstr>
      <vt:lpstr>方正姚体</vt:lpstr>
      <vt:lpstr>Arial Narrow</vt:lpstr>
      <vt:lpstr>Gulim</vt:lpstr>
      <vt:lpstr>微软雅黑</vt:lpstr>
      <vt:lpstr>Calibri</vt:lpstr>
      <vt:lpstr>Bodoni MT Black</vt:lpstr>
      <vt:lpstr>Office 主题​​</vt:lpstr>
      <vt:lpstr>向前一步</vt:lpstr>
      <vt:lpstr>幻灯片 2</vt:lpstr>
      <vt:lpstr>幻灯片 3</vt:lpstr>
      <vt:lpstr>幻灯片 4</vt:lpstr>
      <vt:lpstr>男性的晋升基于其自身的潜力  女性的晋升基于已取得的成就      </vt:lpstr>
      <vt:lpstr>195位国家首脑里只有17位是女性。</vt:lpstr>
      <vt:lpstr>幻灯片 7</vt:lpstr>
      <vt:lpstr>女性对自身表现的评价普遍低于实际 而男性则会过高地评价自己的表现  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刘玲</dc:creator>
  <cp:lastModifiedBy>Administrator</cp:lastModifiedBy>
  <cp:revision>131</cp:revision>
  <dcterms:created xsi:type="dcterms:W3CDTF">2013-12-05T13:36:44Z</dcterms:created>
  <dcterms:modified xsi:type="dcterms:W3CDTF">2015-07-18T03:14:07Z</dcterms:modified>
</cp:coreProperties>
</file>