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9" r:id="rId2"/>
    <p:sldId id="260" r:id="rId3"/>
    <p:sldId id="262" r:id="rId4"/>
    <p:sldId id="263" r:id="rId5"/>
    <p:sldId id="261" r:id="rId6"/>
    <p:sldId id="256" r:id="rId7"/>
    <p:sldId id="257" r:id="rId8"/>
    <p:sldId id="258" r:id="rId9"/>
    <p:sldId id="264" r:id="rId10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56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BB33"/>
    <a:srgbClr val="FFCC66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2028" y="-912"/>
      </p:cViewPr>
      <p:guideLst>
        <p:guide orient="horz" pos="256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08"/>
    </p:cViewPr>
  </p:sorter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A3AE8-56FA-491D-B5A5-A959DA607858}" type="datetimeFigureOut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E0D75-992A-44FA-A909-FA695543824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59613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E0D75-992A-44FA-A909-FA6955438246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37242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7E36C-AA7A-45A0-ABEC-75E61634C492}" type="datetimeFigureOut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72A55-B9CB-41B8-AAB1-ADFDDA1582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15159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7E36C-AA7A-45A0-ABEC-75E61634C492}" type="datetimeFigureOut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72A55-B9CB-41B8-AAB1-ADFDDA1582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15520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7E36C-AA7A-45A0-ABEC-75E61634C492}" type="datetimeFigureOut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72A55-B9CB-41B8-AAB1-ADFDDA1582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66624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7E36C-AA7A-45A0-ABEC-75E61634C492}" type="datetimeFigureOut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72A55-B9CB-41B8-AAB1-ADFDDA1582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09975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7E36C-AA7A-45A0-ABEC-75E61634C492}" type="datetimeFigureOut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72A55-B9CB-41B8-AAB1-ADFDDA1582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7546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7E36C-AA7A-45A0-ABEC-75E61634C492}" type="datetimeFigureOut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72A55-B9CB-41B8-AAB1-ADFDDA1582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40346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7E36C-AA7A-45A0-ABEC-75E61634C492}" type="datetimeFigureOut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72A55-B9CB-41B8-AAB1-ADFDDA1582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5101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7E36C-AA7A-45A0-ABEC-75E61634C492}" type="datetimeFigureOut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72A55-B9CB-41B8-AAB1-ADFDDA1582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74917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7E36C-AA7A-45A0-ABEC-75E61634C492}" type="datetimeFigureOut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72A55-B9CB-41B8-AAB1-ADFDDA1582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95702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7E36C-AA7A-45A0-ABEC-75E61634C492}" type="datetimeFigureOut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72A55-B9CB-41B8-AAB1-ADFDDA1582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07498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7E36C-AA7A-45A0-ABEC-75E61634C492}" type="datetimeFigureOut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72A55-B9CB-41B8-AAB1-ADFDDA1582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1321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7E36C-AA7A-45A0-ABEC-75E61634C492}" type="datetimeFigureOut">
              <a:rPr lang="zh-CN" altLang="en-US" smtClean="0"/>
              <a:pPr/>
              <a:t>2015/7/2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72A55-B9CB-41B8-AAB1-ADFDDA1582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00179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ic3.nipic.com/20090604/2656254_094600004_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046"/>
          <a:stretch/>
        </p:blipFill>
        <p:spPr bwMode="auto">
          <a:xfrm>
            <a:off x="-32810" y="-20339"/>
            <a:ext cx="9176810" cy="5735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26995" y="2446065"/>
            <a:ext cx="362150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校园之</a:t>
            </a:r>
            <a:r>
              <a:rPr lang="zh-CN" altLang="en-US" sz="8800" b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路</a:t>
            </a:r>
            <a:endParaRPr lang="zh-CN" altLang="en-US" sz="6000" b="1" dirty="0">
              <a:solidFill>
                <a:srgbClr val="FFCC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148" name="Picture 4" descr="http://f.hiphotos.baidu.com/baike/pic/item/77094b36acaf2edd1e1bc5d28c1001e9390193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4127" y="1493987"/>
            <a:ext cx="1665185" cy="107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882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pica.nipic.com/2007-06-29/200762916592142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12830"/>
            <a:ext cx="9144000" cy="582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椭圆 3"/>
          <p:cNvSpPr/>
          <p:nvPr/>
        </p:nvSpPr>
        <p:spPr>
          <a:xfrm>
            <a:off x="566555" y="1642366"/>
            <a:ext cx="1237806" cy="1268751"/>
          </a:xfrm>
          <a:prstGeom prst="ellipse">
            <a:avLst/>
          </a:prstGeom>
          <a:solidFill>
            <a:srgbClr val="FFCC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959355" y="1642366"/>
            <a:ext cx="1237806" cy="1268751"/>
          </a:xfrm>
          <a:prstGeom prst="ellipse">
            <a:avLst/>
          </a:prstGeom>
          <a:solidFill>
            <a:srgbClr val="FFCC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学生</a:t>
            </a:r>
            <a:endParaRPr lang="en-US" altLang="zh-CN" sz="2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262955" y="1642366"/>
            <a:ext cx="1237806" cy="1268751"/>
          </a:xfrm>
          <a:prstGeom prst="ellipse">
            <a:avLst/>
          </a:prstGeom>
          <a:solidFill>
            <a:srgbClr val="FFCC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学术</a:t>
            </a:r>
          </a:p>
        </p:txBody>
      </p:sp>
      <p:sp>
        <p:nvSpPr>
          <p:cNvPr id="7" name="椭圆 6"/>
          <p:cNvSpPr/>
          <p:nvPr/>
        </p:nvSpPr>
        <p:spPr>
          <a:xfrm>
            <a:off x="5655755" y="1642366"/>
            <a:ext cx="1237806" cy="1268751"/>
          </a:xfrm>
          <a:prstGeom prst="ellipse">
            <a:avLst/>
          </a:prstGeom>
          <a:solidFill>
            <a:srgbClr val="FFCC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社会实践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7352156" y="1642366"/>
            <a:ext cx="1237806" cy="1268751"/>
          </a:xfrm>
          <a:prstGeom prst="ellipse">
            <a:avLst/>
          </a:prstGeom>
          <a:solidFill>
            <a:srgbClr val="FFCC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享乐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231742" y="3487572"/>
            <a:ext cx="1215135" cy="1215135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理想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977686" y="3487572"/>
            <a:ext cx="1215135" cy="1215135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健康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699214" y="3487571"/>
            <a:ext cx="1215135" cy="1215135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感情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635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56665" y="2742627"/>
            <a:ext cx="5982580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 </a:t>
            </a:r>
            <a:r>
              <a:rPr lang="en-US" altLang="zh-CN" sz="12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GB = 1,024 </a:t>
            </a: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MB= </a:t>
            </a:r>
            <a:r>
              <a:rPr lang="en-US" altLang="zh-CN" sz="12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1,048,576 KB = 1,073,741,824 Bytes</a:t>
            </a: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/>
            </a:r>
            <a:b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</a:b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 </a:t>
            </a:r>
            <a:r>
              <a:rPr lang="en-US" altLang="zh-CN" sz="12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TB = 1,024 </a:t>
            </a: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GB= </a:t>
            </a:r>
            <a:r>
              <a:rPr lang="en-US" altLang="zh-CN" sz="12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1,048,576 MB = 1,073,741,824 KB = 1,099,511,627,776 Bytes</a:t>
            </a: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/>
            </a:r>
            <a:b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</a:b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 </a:t>
            </a:r>
            <a:r>
              <a:rPr lang="en-US" altLang="zh-CN" sz="12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PB = 1,024 </a:t>
            </a: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TB= </a:t>
            </a:r>
            <a:r>
              <a:rPr lang="en-US" altLang="zh-CN" sz="12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1,048,576 GB =1,125,899,906,842,624 Bytes</a:t>
            </a: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/>
            </a:r>
            <a:b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</a:b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 </a:t>
            </a:r>
            <a:r>
              <a:rPr lang="en-US" altLang="zh-CN" sz="12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EB = 1,024 </a:t>
            </a: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PB= </a:t>
            </a:r>
            <a:r>
              <a:rPr lang="en-US" altLang="zh-CN" sz="12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1,048,576 TB = 1,152,921,504,606,846,976 Bytes</a:t>
            </a: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/>
            </a:r>
            <a:b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</a:b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 </a:t>
            </a:r>
            <a:r>
              <a:rPr lang="en-US" altLang="zh-CN" sz="12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ZB = 1,024 </a:t>
            </a: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EB= </a:t>
            </a:r>
            <a:r>
              <a:rPr lang="en-US" altLang="zh-CN" sz="12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1,180,591,620,717,411,303,424 Bytes</a:t>
            </a: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/>
            </a:r>
            <a:b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</a:b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 </a:t>
            </a:r>
            <a:r>
              <a:rPr lang="en-US" altLang="zh-CN" sz="12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YB = 1,024 </a:t>
            </a:r>
            <a:r>
              <a:rPr lang="en-US" altLang="zh-CN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ZB= </a:t>
            </a:r>
            <a:r>
              <a:rPr lang="en-US" altLang="zh-CN" sz="12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1,208,925,819,614,629,174,706,176 Bytes</a:t>
            </a:r>
            <a:endParaRPr lang="zh-CN" altLang="en-US" sz="12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77995" y="1707512"/>
            <a:ext cx="55579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solidFill>
                  <a:srgbClr val="FFBB33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MB/GB/TB/PB/EB/ZB/YB</a:t>
            </a:r>
            <a:endParaRPr lang="zh-CN" altLang="en-US" sz="3600" dirty="0">
              <a:solidFill>
                <a:srgbClr val="FFBB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541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01570" y="3892616"/>
            <a:ext cx="7763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2011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年的数量更是高达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1.82ZB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，相当于全球每人产生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200GB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以上的数据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年为止，人类生产的所有印刷材料的数据量是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200PB.</a:t>
            </a: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全人类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历史上说过的所有话的数据量大约是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5EB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(IBM)</a:t>
            </a:r>
          </a:p>
        </p:txBody>
      </p:sp>
      <p:sp>
        <p:nvSpPr>
          <p:cNvPr id="5" name="矩形 4"/>
          <p:cNvSpPr/>
          <p:nvPr/>
        </p:nvSpPr>
        <p:spPr>
          <a:xfrm>
            <a:off x="611561" y="877281"/>
            <a:ext cx="79658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大数据到底有多</a:t>
            </a:r>
            <a:r>
              <a:rPr lang="zh-CN" altLang="en-US" sz="36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大？</a:t>
            </a:r>
            <a:endParaRPr lang="en-US" altLang="zh-CN" sz="3600" b="1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14487" y="2224526"/>
            <a:ext cx="566800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刻满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1.68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亿张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DVD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发出的邮件有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2940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亿封（相当于美国两年的纸质信件数量）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发出的社区帖子达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万个（相当于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时代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杂志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770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年的文字量）</a:t>
            </a:r>
          </a:p>
        </p:txBody>
      </p:sp>
      <p:sp>
        <p:nvSpPr>
          <p:cNvPr id="9" name="矩形 8"/>
          <p:cNvSpPr/>
          <p:nvPr/>
        </p:nvSpPr>
        <p:spPr>
          <a:xfrm>
            <a:off x="971601" y="2047410"/>
            <a:ext cx="234288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400" dirty="0" smtClean="0">
                <a:solidFill>
                  <a:schemeClr val="accent1"/>
                </a:solidFill>
                <a:latin typeface="Impact" pitchFamily="34" charset="0"/>
                <a:ea typeface="微软雅黑" pitchFamily="34" charset="-122"/>
              </a:rPr>
              <a:t>INTERNET </a:t>
            </a:r>
          </a:p>
          <a:p>
            <a:pPr algn="ctr"/>
            <a:r>
              <a:rPr lang="en-US" altLang="zh-CN" sz="4400" dirty="0" smtClean="0">
                <a:solidFill>
                  <a:schemeClr val="accent1"/>
                </a:solidFill>
                <a:latin typeface="Impact" pitchFamily="34" charset="0"/>
                <a:ea typeface="微软雅黑" pitchFamily="34" charset="-122"/>
              </a:rPr>
              <a:t>ONE DAY</a:t>
            </a:r>
            <a:endParaRPr lang="zh-CN" altLang="en-US" sz="4400" dirty="0">
              <a:solidFill>
                <a:schemeClr val="accent1"/>
              </a:solidFill>
              <a:latin typeface="Impact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751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ic4.nipic.com/20090821/939528_125954034_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73" t="19355" r="4676" b="7296"/>
          <a:stretch/>
        </p:blipFill>
        <p:spPr bwMode="auto">
          <a:xfrm>
            <a:off x="0" y="-1"/>
            <a:ext cx="9144000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6646" y="2853145"/>
            <a:ext cx="63914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信息爆炸</a:t>
            </a:r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知识管理时代</a:t>
            </a:r>
            <a:endParaRPr lang="en-US" altLang="zh-CN" sz="4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792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utne.com/uploadedImages/utne/articles/issues/2012-03-01/Girl-Reading-Boo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2715" y="4311"/>
            <a:ext cx="9206717" cy="613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6557" y="2407450"/>
            <a:ext cx="18774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阅读</a:t>
            </a:r>
            <a:endParaRPr lang="en-US" altLang="zh-CN" sz="6600" b="1" dirty="0" smtClean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040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s1.mm.bing.net/th?id=H.4579174881430136&amp;pid=1.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6881" y="420727"/>
            <a:ext cx="3420380" cy="511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57067" y="2377858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思考</a:t>
            </a:r>
            <a:endParaRPr lang="en-US" altLang="zh-CN" sz="72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803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michaelhyatt.com/wp-content/uploads/2009/12/iStock_000005468594Smal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754"/>
          <a:stretch/>
        </p:blipFill>
        <p:spPr bwMode="auto">
          <a:xfrm>
            <a:off x="0" y="1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4572000" y="33525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</a:rPr>
              <a:t>总结</a:t>
            </a:r>
            <a:endParaRPr lang="zh-CN" altLang="en-US" sz="4000" dirty="0">
              <a:solidFill>
                <a:srgbClr val="92D050"/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80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BB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f.hiphotos.baidu.com/baike/pic/item/77094b36acaf2edd1e1bc5d28c1001e9390193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4278" y="1732375"/>
            <a:ext cx="1143969" cy="74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76647" y="2473096"/>
            <a:ext cx="29976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vantGarde" pitchFamily="34" charset="0"/>
              </a:rPr>
              <a:t>THANK YOU!</a:t>
            </a:r>
            <a:endParaRPr lang="zh-CN" altLang="en-US" sz="3600" dirty="0">
              <a:solidFill>
                <a:schemeClr val="bg1"/>
              </a:solidFill>
              <a:latin typeface="AvantGar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779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202</Words>
  <Application>Microsoft Office PowerPoint</Application>
  <PresentationFormat>全屏显示(16:10)</PresentationFormat>
  <Paragraphs>27</Paragraphs>
  <Slides>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Company>Lenovo (Beijing)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lixzva</dc:creator>
  <cp:lastModifiedBy>Administrator</cp:lastModifiedBy>
  <cp:revision>13</cp:revision>
  <dcterms:created xsi:type="dcterms:W3CDTF">2013-05-13T03:05:44Z</dcterms:created>
  <dcterms:modified xsi:type="dcterms:W3CDTF">2015-07-02T01:39:21Z</dcterms:modified>
</cp:coreProperties>
</file>