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23"/>
  </p:notesMasterIdLst>
  <p:sldIdLst>
    <p:sldId id="284" r:id="rId2"/>
    <p:sldId id="332" r:id="rId3"/>
    <p:sldId id="331" r:id="rId4"/>
    <p:sldId id="274" r:id="rId5"/>
    <p:sldId id="286" r:id="rId6"/>
    <p:sldId id="298" r:id="rId7"/>
    <p:sldId id="287" r:id="rId8"/>
    <p:sldId id="290" r:id="rId9"/>
    <p:sldId id="291" r:id="rId10"/>
    <p:sldId id="292" r:id="rId11"/>
    <p:sldId id="294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0070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1952" autoAdjust="0"/>
  </p:normalViewPr>
  <p:slideViewPr>
    <p:cSldViewPr>
      <p:cViewPr varScale="1">
        <p:scale>
          <a:sx n="142" d="100"/>
          <a:sy n="142" d="100"/>
        </p:scale>
        <p:origin x="-108" y="-96"/>
      </p:cViewPr>
      <p:guideLst>
        <p:guide orient="horz" pos="1620"/>
        <p:guide pos="2880"/>
      </p:guideLst>
    </p:cSldViewPr>
  </p:slideViewPr>
  <p:notesTextViewPr>
    <p:cViewPr>
      <p:scale>
        <a:sx n="25" d="100"/>
        <a:sy n="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image" Target="../media/image16.pn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2.xlsx"/><Relationship Id="rId1" Type="http://schemas.openxmlformats.org/officeDocument/2006/relationships/image" Target="../media/image16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pictureOptions>
            <c:pictureFormat val="stretch"/>
          </c:pictureOptions>
          <c:dLbls>
            <c:txPr>
              <a:bodyPr/>
              <a:lstStyle/>
              <a:p>
                <a:pPr>
                  <a:defRPr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dLblPos val="outEnd"/>
            <c:showVal val="1"/>
          </c:dLbls>
          <c:cat>
            <c:strRef>
              <c:f>Sheet1!$A$2:$A$6</c:f>
              <c:strCache>
                <c:ptCount val="5"/>
                <c:pt idx="0">
                  <c:v>新员工</c:v>
                </c:pt>
                <c:pt idx="1">
                  <c:v>中层经理</c:v>
                </c:pt>
                <c:pt idx="2">
                  <c:v>高级经理</c:v>
                </c:pt>
                <c:pt idx="3">
                  <c:v>高级行政官</c:v>
                </c:pt>
                <c:pt idx="4">
                  <c:v>培训师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 formatCode="0%">
                  <c:v>2.0000000000000004E-2</c:v>
                </c:pt>
                <c:pt idx="1">
                  <c:v>9.9000000000000019E-2</c:v>
                </c:pt>
                <c:pt idx="2">
                  <c:v>0.17700000000000002</c:v>
                </c:pt>
                <c:pt idx="3">
                  <c:v>9.4000000000000028E-2</c:v>
                </c:pt>
                <c:pt idx="4" formatCode="0%">
                  <c:v>0.14000000000000001</c:v>
                </c:pt>
              </c:numCache>
            </c:numRef>
          </c:val>
        </c:ser>
        <c:dLbls/>
        <c:axId val="199022464"/>
        <c:axId val="199024000"/>
      </c:barChart>
      <c:catAx>
        <c:axId val="1990224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199024000"/>
        <c:crosses val="autoZero"/>
        <c:auto val="1"/>
        <c:lblAlgn val="ctr"/>
        <c:lblOffset val="100"/>
      </c:catAx>
      <c:valAx>
        <c:axId val="199024000"/>
        <c:scaling>
          <c:orientation val="minMax"/>
        </c:scaling>
        <c:delete val="1"/>
        <c:axPos val="l"/>
        <c:numFmt formatCode="0%" sourceLinked="1"/>
        <c:tickLblPos val="none"/>
        <c:crossAx val="1990224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pictureOptions>
            <c:pictureFormat val="stretch"/>
          </c:pictureOptions>
          <c:dLbls>
            <c:txPr>
              <a:bodyPr/>
              <a:lstStyle/>
              <a:p>
                <a:pPr>
                  <a:defRPr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dLblPos val="outEnd"/>
            <c:showVal val="1"/>
          </c:dLbls>
          <c:cat>
            <c:strRef>
              <c:f>Sheet1!$A$2:$A$6</c:f>
              <c:strCache>
                <c:ptCount val="5"/>
                <c:pt idx="0">
                  <c:v>新员工</c:v>
                </c:pt>
                <c:pt idx="1">
                  <c:v>中层经理</c:v>
                </c:pt>
                <c:pt idx="2">
                  <c:v>高级经理</c:v>
                </c:pt>
                <c:pt idx="3">
                  <c:v>高级行政官</c:v>
                </c:pt>
                <c:pt idx="4">
                  <c:v>培训师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 formatCode="0%">
                  <c:v>0.19</c:v>
                </c:pt>
                <c:pt idx="1">
                  <c:v>0.2960000000000001</c:v>
                </c:pt>
                <c:pt idx="2">
                  <c:v>0.20700000000000002</c:v>
                </c:pt>
                <c:pt idx="3">
                  <c:v>0.32100000000000006</c:v>
                </c:pt>
                <c:pt idx="4" formatCode="0%">
                  <c:v>6.0000000000000005E-2</c:v>
                </c:pt>
              </c:numCache>
            </c:numRef>
          </c:val>
        </c:ser>
        <c:dLbls/>
        <c:axId val="177642880"/>
        <c:axId val="195383680"/>
      </c:barChart>
      <c:catAx>
        <c:axId val="17764288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195383680"/>
        <c:crosses val="autoZero"/>
        <c:auto val="1"/>
        <c:lblAlgn val="ctr"/>
        <c:lblOffset val="100"/>
      </c:catAx>
      <c:valAx>
        <c:axId val="195383680"/>
        <c:scaling>
          <c:orientation val="minMax"/>
        </c:scaling>
        <c:delete val="1"/>
        <c:axPos val="l"/>
        <c:numFmt formatCode="0%" sourceLinked="1"/>
        <c:tickLblPos val="none"/>
        <c:crossAx val="1776428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B613A-465C-475D-98F1-EC4FC25A9E00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76515-A572-44DE-80D8-D2851AFC194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8640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5709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4138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作家和编辑比较多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8794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自由的创意者，是思绪飞扬的学者，很容易转移注意力，却有着无穷的创造力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24138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作家和编辑比较多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8794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人员人数不多，但在企业和学术界产生的影响一定会让你大吃一惊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4138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8794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4138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作家和编辑比较多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76515-A572-44DE-80D8-D2851AFC1944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879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232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402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353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2163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69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644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375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878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75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884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6776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9144000" cy="1120343"/>
          </a:xfrm>
          <a:prstGeom prst="rect">
            <a:avLst/>
          </a:prstGeom>
          <a:pattFill prst="dotGrid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弦形 7"/>
          <p:cNvSpPr/>
          <p:nvPr userDrawn="1"/>
        </p:nvSpPr>
        <p:spPr>
          <a:xfrm rot="7980000">
            <a:off x="8494324" y="864463"/>
            <a:ext cx="511760" cy="511760"/>
          </a:xfrm>
          <a:prstGeom prst="chord">
            <a:avLst>
              <a:gd name="adj1" fmla="val 2700000"/>
              <a:gd name="adj2" fmla="val 13754864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85725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463042" y="929754"/>
            <a:ext cx="574324" cy="201836"/>
          </a:xfr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‹#›</a:t>
            </a:fld>
            <a:endParaRPr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5986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9144000" cy="1120343"/>
          </a:xfrm>
          <a:prstGeom prst="rect">
            <a:avLst/>
          </a:prstGeom>
          <a:pattFill prst="lgCheck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弦形 7"/>
          <p:cNvSpPr/>
          <p:nvPr userDrawn="1"/>
        </p:nvSpPr>
        <p:spPr>
          <a:xfrm rot="7980000">
            <a:off x="8494324" y="864463"/>
            <a:ext cx="511760" cy="511760"/>
          </a:xfrm>
          <a:prstGeom prst="chord">
            <a:avLst>
              <a:gd name="adj1" fmla="val 2700000"/>
              <a:gd name="adj2" fmla="val 13754864"/>
            </a:avLst>
          </a:prstGeom>
          <a:solidFill>
            <a:srgbClr val="008A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85725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8A3E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463042" y="929754"/>
            <a:ext cx="574324" cy="201836"/>
          </a:xfr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‹#›</a:t>
            </a:fld>
            <a:endParaRPr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90107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417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microsoft.com/office/2007/relationships/hdphoto" Target="../media/hdphoto4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pn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4">
              <a:lumMod val="40000"/>
              <a:lumOff val="60000"/>
            </a:schemeClr>
          </a:fgClr>
          <a:bgClr>
            <a:schemeClr val="bg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48264" y="0"/>
            <a:ext cx="219573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7544" y="364052"/>
            <a:ext cx="4720824" cy="4914472"/>
            <a:chOff x="2955233" y="1491630"/>
            <a:chExt cx="3537797" cy="3651870"/>
          </a:xfrm>
        </p:grpSpPr>
        <p:sp>
          <p:nvSpPr>
            <p:cNvPr id="4" name="TextBox 3"/>
            <p:cNvSpPr txBox="1"/>
            <p:nvPr/>
          </p:nvSpPr>
          <p:spPr>
            <a:xfrm>
              <a:off x="4499992" y="2370511"/>
              <a:ext cx="1728192" cy="993376"/>
            </a:xfrm>
            <a:prstGeom prst="rect">
              <a:avLst/>
            </a:prstGeom>
            <a:noFill/>
          </p:spPr>
          <p:txBody>
            <a:bodyPr wrap="square" rtlCol="0">
              <a:prstTxWarp prst="textStop">
                <a:avLst/>
              </a:prstTxWarp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MBTI</a:t>
              </a:r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36815" b="6825"/>
            <a:stretch/>
          </p:blipFill>
          <p:spPr>
            <a:xfrm flipH="1">
              <a:off x="2955233" y="1491630"/>
              <a:ext cx="3537797" cy="3651870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6889030" y="-20538"/>
            <a:ext cx="923330" cy="42527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/>
                <a:ea typeface="华康俪金黑W8"/>
              </a:rPr>
              <a:t>性格放大镜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华康俪金黑W8"/>
              <a:ea typeface="华康俪金黑W8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51753" y="4155926"/>
            <a:ext cx="688778" cy="68877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48154" y="650177"/>
            <a:ext cx="400110" cy="29113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应芳</a:t>
            </a: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萍   </a:t>
            </a:r>
            <a:r>
              <a:rPr lang="en-US" altLang="zh-CN" sz="1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JOYCE   </a:t>
            </a: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启迪</a:t>
            </a: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学堂</a:t>
            </a:r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特供</a:t>
            </a: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1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ENTJ — </a:t>
            </a:r>
            <a:r>
              <a:rPr lang="zh-CN" altLang="en-US" dirty="0" smtClean="0"/>
              <a:t>劣势篇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10</a:t>
            </a:fld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136" y="1486133"/>
            <a:ext cx="2138640" cy="364994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537420" y="2067694"/>
            <a:ext cx="6355060" cy="1569660"/>
            <a:chOff x="2537420" y="1275606"/>
            <a:chExt cx="6355060" cy="1569660"/>
          </a:xfrm>
        </p:grpSpPr>
        <p:sp>
          <p:nvSpPr>
            <p:cNvPr id="6" name="矩形 5"/>
            <p:cNvSpPr/>
            <p:nvPr/>
          </p:nvSpPr>
          <p:spPr>
            <a:xfrm>
              <a:off x="2537420" y="1275606"/>
              <a:ext cx="1569660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【</a:t>
              </a:r>
              <a:r>
                <a:rPr lang="zh-CN" altLang="en-US" b="1" dirty="0">
                  <a:solidFill>
                    <a:srgbClr val="F79646">
                      <a:lumMod val="75000"/>
                    </a:srgbClr>
                  </a:solidFill>
                </a:rPr>
                <a:t>团队</a:t>
              </a:r>
              <a:r>
                <a:rPr lang="zh-CN" altLang="en-US" b="1" dirty="0" smtClean="0">
                  <a:solidFill>
                    <a:srgbClr val="F79646">
                      <a:lumMod val="75000"/>
                    </a:srgbClr>
                  </a:solidFill>
                </a:rPr>
                <a:t>方面</a:t>
              </a: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】</a:t>
              </a:r>
              <a:endParaRPr lang="en-US" altLang="zh-CN" b="1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049588" y="1275606"/>
              <a:ext cx="484289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以独立工作为荣，对员工的喜好明显，喜欢独立思考</a:t>
              </a:r>
              <a:r>
                <a:rPr lang="en-US" altLang="zh-CN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/</a:t>
              </a: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思维活跃的员工，鄙视好好先生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语言犀利，容易触犯重怒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55776" y="3791085"/>
            <a:ext cx="637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537420" y="3944816"/>
            <a:ext cx="6120680" cy="561436"/>
            <a:chOff x="2537420" y="2557928"/>
            <a:chExt cx="6120680" cy="561436"/>
          </a:xfrm>
        </p:grpSpPr>
        <p:sp>
          <p:nvSpPr>
            <p:cNvPr id="10" name="矩形 9"/>
            <p:cNvSpPr/>
            <p:nvPr/>
          </p:nvSpPr>
          <p:spPr>
            <a:xfrm>
              <a:off x="2537420" y="2557928"/>
              <a:ext cx="1569660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【</a:t>
              </a:r>
              <a:r>
                <a:rPr lang="zh-CN" altLang="en-US" b="1" dirty="0">
                  <a:solidFill>
                    <a:srgbClr val="F79646">
                      <a:lumMod val="75000"/>
                    </a:srgbClr>
                  </a:solidFill>
                </a:rPr>
                <a:t>个人</a:t>
              </a:r>
              <a:r>
                <a:rPr lang="zh-CN" altLang="en-US" b="1" dirty="0" smtClean="0">
                  <a:solidFill>
                    <a:srgbClr val="F79646">
                      <a:lumMod val="75000"/>
                    </a:srgbClr>
                  </a:solidFill>
                </a:rPr>
                <a:t>方面</a:t>
              </a: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】</a:t>
              </a:r>
              <a:endParaRPr lang="en-US" altLang="zh-CN" b="1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049588" y="2557928"/>
              <a:ext cx="4608512" cy="5093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傲慢、急躁和迟钝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555776" y="4659982"/>
            <a:ext cx="637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84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ENTJ — </a:t>
            </a:r>
            <a:r>
              <a:rPr lang="zh-CN" altLang="en-US" dirty="0" smtClean="0"/>
              <a:t>天生领袖</a:t>
            </a:r>
            <a:endParaRPr lang="zh-CN" altLang="en-US" dirty="0"/>
          </a:p>
        </p:txBody>
      </p:sp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xmlns="" val="2447769865"/>
              </p:ext>
            </p:extLst>
          </p:nvPr>
        </p:nvGraphicFramePr>
        <p:xfrm>
          <a:off x="1331640" y="1347614"/>
          <a:ext cx="6516724" cy="3400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345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+mn-lt"/>
              </a:rPr>
              <a:t>INTP — </a:t>
            </a:r>
            <a:r>
              <a:rPr lang="zh-CN" altLang="en-US" dirty="0" smtClean="0">
                <a:latin typeface="+mn-lt"/>
              </a:rPr>
              <a:t>创造新的生活观念</a:t>
            </a:r>
            <a:endParaRPr lang="zh-CN" altLang="en-US" dirty="0"/>
          </a:p>
        </p:txBody>
      </p:sp>
      <p:sp>
        <p:nvSpPr>
          <p:cNvPr id="34" name="灯片编号占位符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661051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endParaRPr lang="zh-CN" altLang="en-US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66626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accent6">
                    <a:lumMod val="75000"/>
                  </a:schemeClr>
                </a:solidFill>
              </a:rPr>
              <a:t>N</a:t>
            </a:r>
            <a:endParaRPr lang="zh-CN" altLang="en-US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78826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endParaRPr lang="zh-CN" altLang="en-US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87039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endParaRPr lang="zh-CN" altLang="en-US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0041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2037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4033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200658"/>
            <a:ext cx="1898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I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，能源来源是内向的、反省的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0042" y="4076747"/>
            <a:ext cx="2400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N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，对世界的印象是概念性的、抽象的和随意的，有无穷的可能性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59" y="3180913"/>
            <a:ext cx="2245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N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对成为决策的基础，并客观的严格考虑因果联系的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7003" y="4076747"/>
            <a:ext cx="2197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，灵活的、随性、适应性很强的生活方式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8" name="曲线连接符 17"/>
          <p:cNvCxnSpPr>
            <a:stCxn id="6" idx="2"/>
            <a:endCxn id="13" idx="1"/>
          </p:cNvCxnSpPr>
          <p:nvPr/>
        </p:nvCxnSpPr>
        <p:spPr>
          <a:xfrm rot="5400000">
            <a:off x="2366060" y="3103648"/>
            <a:ext cx="1532580" cy="1244616"/>
          </a:xfrm>
          <a:prstGeom prst="curvedConnector4">
            <a:avLst>
              <a:gd name="adj1" fmla="val 36444"/>
              <a:gd name="adj2" fmla="val 1183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线连接符 18"/>
          <p:cNvCxnSpPr>
            <a:endCxn id="12" idx="0"/>
          </p:cNvCxnSpPr>
          <p:nvPr/>
        </p:nvCxnSpPr>
        <p:spPr>
          <a:xfrm rot="5400000">
            <a:off x="1559306" y="2888252"/>
            <a:ext cx="313902" cy="31091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曲线连接符 21"/>
          <p:cNvCxnSpPr>
            <a:endCxn id="15" idx="0"/>
          </p:cNvCxnSpPr>
          <p:nvPr/>
        </p:nvCxnSpPr>
        <p:spPr>
          <a:xfrm rot="5400000">
            <a:off x="5164772" y="2995197"/>
            <a:ext cx="355425" cy="16006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曲线连接符 24"/>
          <p:cNvCxnSpPr>
            <a:stCxn id="8" idx="2"/>
            <a:endCxn id="16" idx="1"/>
          </p:cNvCxnSpPr>
          <p:nvPr/>
        </p:nvCxnSpPr>
        <p:spPr>
          <a:xfrm rot="5400000">
            <a:off x="6261303" y="3155366"/>
            <a:ext cx="1409469" cy="1018068"/>
          </a:xfrm>
          <a:prstGeom prst="curvedConnector4">
            <a:avLst>
              <a:gd name="adj1" fmla="val 39628"/>
              <a:gd name="adj2" fmla="val 12245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812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INTP</a:t>
            </a:r>
            <a:r>
              <a:rPr lang="en-US" altLang="zh-CN" dirty="0" smtClean="0"/>
              <a:t> — </a:t>
            </a:r>
            <a:r>
              <a:rPr lang="zh-CN" altLang="en-US" dirty="0" smtClean="0"/>
              <a:t>优势篇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27784" y="1307940"/>
            <a:ext cx="4772786" cy="646331"/>
            <a:chOff x="2473902" y="1589005"/>
            <a:chExt cx="4772786" cy="64633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73902" y="1609468"/>
              <a:ext cx="827159" cy="615566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347864" y="1589005"/>
              <a:ext cx="389882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 smtClean="0">
                  <a:solidFill>
                    <a:schemeClr val="accent6">
                      <a:lumMod val="75000"/>
                    </a:schemeClr>
                  </a:solidFill>
                </a:rPr>
                <a:t>1.   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严密的逻辑和一致性是最大的特点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2483768" y="2130621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699792" y="2306971"/>
            <a:ext cx="4457122" cy="696827"/>
            <a:chOff x="2545910" y="2512247"/>
            <a:chExt cx="4457122" cy="69682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45910" y="2585165"/>
              <a:ext cx="648000" cy="623909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3347864" y="2512247"/>
              <a:ext cx="365516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 smtClean="0">
                  <a:solidFill>
                    <a:schemeClr val="accent6">
                      <a:lumMod val="75000"/>
                    </a:schemeClr>
                  </a:solidFill>
                </a:rPr>
                <a:t>2.  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思想的源泉，思维的表达很清晰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99792" y="3272084"/>
            <a:ext cx="5400599" cy="595810"/>
            <a:chOff x="2545910" y="3414760"/>
            <a:chExt cx="5400599" cy="59581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45910" y="3414760"/>
              <a:ext cx="612000" cy="59581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3347864" y="3448678"/>
              <a:ext cx="4598645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accent6">
                      <a:lumMod val="75000"/>
                    </a:schemeClr>
                  </a:solidFill>
                </a:rPr>
                <a:t>3.  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精力充沛充满乐趣，喜欢新的想法和项目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483768" y="3129652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83768" y="4002827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466" y="1227004"/>
            <a:ext cx="1696961" cy="3910766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771800" y="4083918"/>
            <a:ext cx="5759197" cy="674777"/>
            <a:chOff x="2617918" y="3353419"/>
            <a:chExt cx="5759197" cy="674777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17918" y="3353419"/>
              <a:ext cx="540000" cy="674777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3347865" y="3448678"/>
              <a:ext cx="502925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accent6">
                      <a:lumMod val="75000"/>
                    </a:schemeClr>
                  </a:solidFill>
                </a:rPr>
                <a:t>4.  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把生活和工作当成一种学习以及对智慧的挑战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483768" y="4876006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2867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INTP</a:t>
            </a:r>
            <a:r>
              <a:rPr lang="en-US" altLang="zh-CN" dirty="0" smtClean="0"/>
              <a:t> — </a:t>
            </a:r>
            <a:r>
              <a:rPr lang="zh-CN" altLang="en-US" dirty="0" smtClean="0"/>
              <a:t>劣势篇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136" y="1486133"/>
            <a:ext cx="2138640" cy="364994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537420" y="2067694"/>
            <a:ext cx="6355060" cy="1077218"/>
            <a:chOff x="2537420" y="1275606"/>
            <a:chExt cx="6355060" cy="1077218"/>
          </a:xfrm>
        </p:grpSpPr>
        <p:sp>
          <p:nvSpPr>
            <p:cNvPr id="6" name="矩形 5"/>
            <p:cNvSpPr/>
            <p:nvPr/>
          </p:nvSpPr>
          <p:spPr>
            <a:xfrm>
              <a:off x="2537420" y="1275606"/>
              <a:ext cx="1569660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b="1" dirty="0" smtClean="0">
                  <a:solidFill>
                    <a:schemeClr val="accent6">
                      <a:lumMod val="75000"/>
                    </a:schemeClr>
                  </a:solidFill>
                </a:rPr>
                <a:t>【</a:t>
              </a:r>
              <a:r>
                <a:rPr lang="zh-CN" altLang="en-US" b="1" dirty="0">
                  <a:solidFill>
                    <a:schemeClr val="accent6">
                      <a:lumMod val="75000"/>
                    </a:schemeClr>
                  </a:solidFill>
                </a:rPr>
                <a:t>团队</a:t>
              </a: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方面</a:t>
              </a:r>
              <a:r>
                <a:rPr lang="en-US" altLang="zh-CN" b="1" dirty="0" smtClean="0">
                  <a:solidFill>
                    <a:schemeClr val="accent6">
                      <a:lumMod val="75000"/>
                    </a:schemeClr>
                  </a:solidFill>
                </a:rPr>
                <a:t>】</a:t>
              </a:r>
              <a:endParaRPr lang="en-US" altLang="zh-CN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049588" y="1275606"/>
              <a:ext cx="484289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200000"/>
                </a:lnSpc>
                <a:buClr>
                  <a:schemeClr val="accent6">
                    <a:lumMod val="75000"/>
                  </a:scheme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缺乏社会意识，不擅长社交，喜欢独立工作</a:t>
              </a:r>
              <a:endPara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342900" indent="-342900">
                <a:lnSpc>
                  <a:spcPct val="200000"/>
                </a:lnSpc>
                <a:buClr>
                  <a:schemeClr val="accent6">
                    <a:lumMod val="75000"/>
                  </a:scheme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对于有期限的工作，往往会要求延期</a:t>
              </a:r>
              <a:endPara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55776" y="3290863"/>
            <a:ext cx="637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537420" y="3436814"/>
            <a:ext cx="6120680" cy="1077218"/>
            <a:chOff x="2537420" y="2557928"/>
            <a:chExt cx="6120680" cy="1077218"/>
          </a:xfrm>
        </p:grpSpPr>
        <p:sp>
          <p:nvSpPr>
            <p:cNvPr id="10" name="矩形 9"/>
            <p:cNvSpPr/>
            <p:nvPr/>
          </p:nvSpPr>
          <p:spPr>
            <a:xfrm>
              <a:off x="2537420" y="2557928"/>
              <a:ext cx="1569660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b="1" dirty="0" smtClean="0">
                  <a:solidFill>
                    <a:schemeClr val="accent6">
                      <a:lumMod val="75000"/>
                    </a:schemeClr>
                  </a:solidFill>
                </a:rPr>
                <a:t>【</a:t>
              </a:r>
              <a:r>
                <a:rPr lang="zh-CN" altLang="en-US" b="1" dirty="0">
                  <a:solidFill>
                    <a:schemeClr val="accent6">
                      <a:lumMod val="75000"/>
                    </a:schemeClr>
                  </a:solidFill>
                </a:rPr>
                <a:t>个人</a:t>
              </a: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方面</a:t>
              </a:r>
              <a:r>
                <a:rPr lang="en-US" altLang="zh-CN" b="1" dirty="0" smtClean="0">
                  <a:solidFill>
                    <a:schemeClr val="accent6">
                      <a:lumMod val="75000"/>
                    </a:schemeClr>
                  </a:solidFill>
                </a:rPr>
                <a:t>】</a:t>
              </a:r>
              <a:endParaRPr lang="en-US" altLang="zh-CN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049588" y="2557928"/>
              <a:ext cx="460851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200000"/>
                </a:lnSpc>
                <a:buClr>
                  <a:schemeClr val="accent6">
                    <a:lumMod val="75000"/>
                  </a:scheme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优点极端化，无法将内心的想法转化为执行力</a:t>
              </a:r>
              <a:endPara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342900" indent="-342900">
                <a:lnSpc>
                  <a:spcPct val="200000"/>
                </a:lnSpc>
                <a:buClr>
                  <a:schemeClr val="accent6">
                    <a:lumMod val="75000"/>
                  </a:scheme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非现实性，可能非常脱离现实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555776" y="4659982"/>
            <a:ext cx="637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4274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+mn-lt"/>
              </a:rPr>
              <a:t>INTJ — </a:t>
            </a:r>
            <a:r>
              <a:rPr lang="zh-CN" altLang="en-US" dirty="0" smtClean="0">
                <a:latin typeface="+mn-lt"/>
              </a:rPr>
              <a:t>生活中独立的思考者</a:t>
            </a:r>
            <a:endParaRPr lang="zh-CN" altLang="en-US" dirty="0"/>
          </a:p>
        </p:txBody>
      </p:sp>
      <p:sp>
        <p:nvSpPr>
          <p:cNvPr id="34" name="灯片编号占位符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15</a:t>
            </a:fld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1051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I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66626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N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78826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T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87039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J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0041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2037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4033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200658"/>
            <a:ext cx="1898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I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，内心世界是产生各种想法的舞台</a:t>
            </a:r>
            <a:endParaRPr lang="zh-CN" altLang="en-US" sz="1600" dirty="0">
              <a:solidFill>
                <a:prstClr val="black">
                  <a:lumMod val="85000"/>
                  <a:lumOff val="15000"/>
                </a:prst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1760" y="4076747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N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，对待事物注重其可能性，并进行处理</a:t>
            </a:r>
            <a:endParaRPr lang="zh-CN" altLang="en-US" sz="1600" dirty="0">
              <a:solidFill>
                <a:prstClr val="black">
                  <a:lumMod val="85000"/>
                  <a:lumOff val="15000"/>
                </a:prst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59" y="3180913"/>
            <a:ext cx="2245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，将想法概念化、系统化、最终转化为客观的决策</a:t>
            </a:r>
            <a:endParaRPr lang="zh-CN" altLang="en-US" sz="1600" dirty="0">
              <a:solidFill>
                <a:prstClr val="black">
                  <a:lumMod val="85000"/>
                  <a:lumOff val="15000"/>
                </a:prst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7003" y="4076747"/>
            <a:ext cx="2197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J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，生活方式是非常有条理、有计划的</a:t>
            </a:r>
            <a:endParaRPr lang="zh-CN" altLang="en-US" sz="1600" dirty="0">
              <a:solidFill>
                <a:prstClr val="black">
                  <a:lumMod val="85000"/>
                  <a:lumOff val="15000"/>
                </a:prst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8" name="曲线连接符 17"/>
          <p:cNvCxnSpPr>
            <a:stCxn id="6" idx="2"/>
            <a:endCxn id="13" idx="1"/>
          </p:cNvCxnSpPr>
          <p:nvPr/>
        </p:nvCxnSpPr>
        <p:spPr>
          <a:xfrm rot="5400000">
            <a:off x="2378475" y="2992951"/>
            <a:ext cx="1409469" cy="1342898"/>
          </a:xfrm>
          <a:prstGeom prst="curvedConnector4">
            <a:avLst>
              <a:gd name="adj1" fmla="val 39628"/>
              <a:gd name="adj2" fmla="val 117023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线连接符 18"/>
          <p:cNvCxnSpPr>
            <a:endCxn id="12" idx="0"/>
          </p:cNvCxnSpPr>
          <p:nvPr/>
        </p:nvCxnSpPr>
        <p:spPr>
          <a:xfrm rot="5400000">
            <a:off x="1559307" y="2888251"/>
            <a:ext cx="313902" cy="310913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曲线连接符 21"/>
          <p:cNvCxnSpPr>
            <a:endCxn id="15" idx="0"/>
          </p:cNvCxnSpPr>
          <p:nvPr/>
        </p:nvCxnSpPr>
        <p:spPr>
          <a:xfrm rot="5400000">
            <a:off x="5164773" y="2995196"/>
            <a:ext cx="355426" cy="16009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曲线连接符 24"/>
          <p:cNvCxnSpPr>
            <a:stCxn id="8" idx="2"/>
            <a:endCxn id="16" idx="1"/>
          </p:cNvCxnSpPr>
          <p:nvPr/>
        </p:nvCxnSpPr>
        <p:spPr>
          <a:xfrm rot="5400000">
            <a:off x="6261303" y="3155366"/>
            <a:ext cx="1409469" cy="1018068"/>
          </a:xfrm>
          <a:prstGeom prst="curvedConnector4">
            <a:avLst>
              <a:gd name="adj1" fmla="val 39628"/>
              <a:gd name="adj2" fmla="val 12245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1766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INTJ — </a:t>
            </a:r>
            <a:r>
              <a:rPr lang="zh-CN" altLang="en-US" dirty="0" smtClean="0"/>
              <a:t>优势篇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16</a:t>
            </a:fld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627784" y="1307940"/>
            <a:ext cx="5003619" cy="646331"/>
            <a:chOff x="2473902" y="1589005"/>
            <a:chExt cx="5003619" cy="64633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73902" y="1609468"/>
              <a:ext cx="827159" cy="615566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347864" y="1589005"/>
              <a:ext cx="41296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1. 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自信、沉稳、称职、有敏锐的洞察力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2483768" y="2130621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699792" y="2306971"/>
            <a:ext cx="4457122" cy="696827"/>
            <a:chOff x="2545910" y="2512247"/>
            <a:chExt cx="4457122" cy="69682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45910" y="2585165"/>
              <a:ext cx="648000" cy="623909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3347864" y="2512247"/>
              <a:ext cx="365516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2.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天生的概念专家，完美的思考者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99792" y="3272084"/>
            <a:ext cx="5400599" cy="595810"/>
            <a:chOff x="2545910" y="3414760"/>
            <a:chExt cx="5400599" cy="59581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45910" y="3414760"/>
              <a:ext cx="612000" cy="59581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3347864" y="3448678"/>
              <a:ext cx="4598645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3.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对事情和项目不断做出修正和改进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483768" y="3129652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83768" y="4002827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66363"/>
            <a:ext cx="2381406" cy="3673308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771800" y="4083918"/>
            <a:ext cx="5759197" cy="674777"/>
            <a:chOff x="2617918" y="3353419"/>
            <a:chExt cx="5759197" cy="674777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17918" y="3353419"/>
              <a:ext cx="540000" cy="674777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3347865" y="3448678"/>
              <a:ext cx="5029250" cy="4575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4.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能</a:t>
              </a: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把想法重新诠释为激动人心的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表述</a:t>
              </a:r>
              <a:endPara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483768" y="4876006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439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INTJ — </a:t>
            </a:r>
            <a:r>
              <a:rPr lang="zh-CN" altLang="en-US" dirty="0" smtClean="0"/>
              <a:t>劣势篇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17</a:t>
            </a:fld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136" y="1486133"/>
            <a:ext cx="2138640" cy="364994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537420" y="1491630"/>
            <a:ext cx="6355060" cy="1569660"/>
            <a:chOff x="2537420" y="1275606"/>
            <a:chExt cx="6355060" cy="1569660"/>
          </a:xfrm>
        </p:grpSpPr>
        <p:sp>
          <p:nvSpPr>
            <p:cNvPr id="6" name="矩形 5"/>
            <p:cNvSpPr/>
            <p:nvPr/>
          </p:nvSpPr>
          <p:spPr>
            <a:xfrm>
              <a:off x="2537420" y="1275606"/>
              <a:ext cx="1569660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【</a:t>
              </a:r>
              <a:r>
                <a:rPr lang="zh-CN" altLang="en-US" b="1" dirty="0">
                  <a:solidFill>
                    <a:srgbClr val="F79646">
                      <a:lumMod val="75000"/>
                    </a:srgbClr>
                  </a:solidFill>
                </a:rPr>
                <a:t>团队</a:t>
              </a:r>
              <a:r>
                <a:rPr lang="zh-CN" altLang="en-US" b="1" dirty="0" smtClean="0">
                  <a:solidFill>
                    <a:srgbClr val="F79646">
                      <a:lumMod val="75000"/>
                    </a:srgbClr>
                  </a:solidFill>
                </a:rPr>
                <a:t>方面</a:t>
              </a: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】</a:t>
              </a:r>
              <a:endParaRPr lang="en-US" altLang="zh-CN" b="1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049588" y="1275606"/>
              <a:ext cx="484289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偏好对管理概念只给出理论上的意见，但不愿亲自付之行动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对团队中能力太过看重，并常常批判他人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55776" y="3117360"/>
            <a:ext cx="637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537420" y="3173430"/>
            <a:ext cx="6120680" cy="1569660"/>
            <a:chOff x="2537420" y="2557928"/>
            <a:chExt cx="6120680" cy="1569660"/>
          </a:xfrm>
        </p:grpSpPr>
        <p:sp>
          <p:nvSpPr>
            <p:cNvPr id="10" name="矩形 9"/>
            <p:cNvSpPr/>
            <p:nvPr/>
          </p:nvSpPr>
          <p:spPr>
            <a:xfrm>
              <a:off x="2537420" y="2557928"/>
              <a:ext cx="1569660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【</a:t>
              </a:r>
              <a:r>
                <a:rPr lang="zh-CN" altLang="en-US" b="1" dirty="0">
                  <a:solidFill>
                    <a:srgbClr val="F79646">
                      <a:lumMod val="75000"/>
                    </a:srgbClr>
                  </a:solidFill>
                </a:rPr>
                <a:t>个人</a:t>
              </a:r>
              <a:r>
                <a:rPr lang="zh-CN" altLang="en-US" b="1" dirty="0" smtClean="0">
                  <a:solidFill>
                    <a:srgbClr val="F79646">
                      <a:lumMod val="75000"/>
                    </a:srgbClr>
                  </a:solidFill>
                </a:rPr>
                <a:t>方面</a:t>
              </a: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】</a:t>
              </a:r>
              <a:endParaRPr lang="en-US" altLang="zh-CN" b="1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049588" y="2557928"/>
              <a:ext cx="460851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冷漠、强势会成为一种负担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太</a:t>
              </a: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多的细节冲击会感觉压力很大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有时会给人际关系和同事带来伤害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555776" y="4799160"/>
            <a:ext cx="637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4432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INTJ </a:t>
            </a:r>
            <a:r>
              <a:rPr lang="en-US" altLang="zh-CN" dirty="0"/>
              <a:t>— </a:t>
            </a:r>
            <a:r>
              <a:rPr lang="zh-CN" altLang="en-US" dirty="0" smtClean="0"/>
              <a:t>精益求精的管理者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white"/>
                </a:solidFill>
              </a:rPr>
              <a:t> </a:t>
            </a:r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18</a:t>
            </a:fld>
            <a:endParaRPr lang="zh-CN" altLang="en-US" dirty="0">
              <a:solidFill>
                <a:prstClr val="white"/>
              </a:solidFill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2864143781"/>
              </p:ext>
            </p:extLst>
          </p:nvPr>
        </p:nvGraphicFramePr>
        <p:xfrm>
          <a:off x="1331640" y="1347614"/>
          <a:ext cx="6516724" cy="3400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68292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+mn-lt"/>
              </a:rPr>
              <a:t>ENTP — </a:t>
            </a:r>
            <a:r>
              <a:rPr lang="zh-CN" altLang="en-US" dirty="0" smtClean="0">
                <a:latin typeface="+mn-lt"/>
              </a:rPr>
              <a:t>前进的动力</a:t>
            </a:r>
            <a:endParaRPr lang="zh-CN" altLang="en-US" dirty="0"/>
          </a:p>
        </p:txBody>
      </p:sp>
      <p:sp>
        <p:nvSpPr>
          <p:cNvPr id="34" name="灯片编号占位符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19</a:t>
            </a:fld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1051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E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66626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N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78826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T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87039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P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0041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2037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4033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200658"/>
            <a:ext cx="1898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E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，积极、乐观、聪明、精力充沛</a:t>
            </a:r>
            <a:endParaRPr lang="zh-CN" altLang="en-US" sz="1600" dirty="0">
              <a:solidFill>
                <a:prstClr val="black">
                  <a:lumMod val="85000"/>
                  <a:lumOff val="15000"/>
                </a:prst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0042" y="4076747"/>
            <a:ext cx="2400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N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，没有固定的模式，充满无穷无尽的机会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49576" y="3180913"/>
            <a:ext cx="180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，决策是客观的</a:t>
            </a:r>
            <a:endParaRPr lang="zh-CN" altLang="en-US" sz="1600" dirty="0">
              <a:solidFill>
                <a:prstClr val="black">
                  <a:lumMod val="85000"/>
                  <a:lumOff val="15000"/>
                </a:prst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7002" y="4076747"/>
            <a:ext cx="2507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，热衷于追求新的，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没有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经历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过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的事物，而对生活中的琐事却不屑一顾</a:t>
            </a:r>
          </a:p>
        </p:txBody>
      </p:sp>
      <p:cxnSp>
        <p:nvCxnSpPr>
          <p:cNvPr id="18" name="曲线连接符 17"/>
          <p:cNvCxnSpPr>
            <a:stCxn id="6" idx="2"/>
            <a:endCxn id="13" idx="1"/>
          </p:cNvCxnSpPr>
          <p:nvPr/>
        </p:nvCxnSpPr>
        <p:spPr>
          <a:xfrm rot="5400000">
            <a:off x="2427616" y="3042092"/>
            <a:ext cx="1409469" cy="1244616"/>
          </a:xfrm>
          <a:prstGeom prst="curvedConnector4">
            <a:avLst>
              <a:gd name="adj1" fmla="val 39628"/>
              <a:gd name="adj2" fmla="val 1183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线连接符 18"/>
          <p:cNvCxnSpPr>
            <a:endCxn id="12" idx="0"/>
          </p:cNvCxnSpPr>
          <p:nvPr/>
        </p:nvCxnSpPr>
        <p:spPr>
          <a:xfrm rot="5400000">
            <a:off x="1559307" y="2888251"/>
            <a:ext cx="313902" cy="310913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曲线连接符 21"/>
          <p:cNvCxnSpPr>
            <a:endCxn id="15" idx="0"/>
          </p:cNvCxnSpPr>
          <p:nvPr/>
        </p:nvCxnSpPr>
        <p:spPr>
          <a:xfrm rot="5400000">
            <a:off x="5291181" y="2883985"/>
            <a:ext cx="355425" cy="23843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曲线连接符 24"/>
          <p:cNvCxnSpPr>
            <a:stCxn id="8" idx="2"/>
            <a:endCxn id="16" idx="1"/>
          </p:cNvCxnSpPr>
          <p:nvPr/>
        </p:nvCxnSpPr>
        <p:spPr>
          <a:xfrm rot="5400000">
            <a:off x="6199747" y="3216922"/>
            <a:ext cx="1532580" cy="1018069"/>
          </a:xfrm>
          <a:prstGeom prst="curvedConnector4">
            <a:avLst>
              <a:gd name="adj1" fmla="val 36444"/>
              <a:gd name="adj2" fmla="val 12245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8135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457200" y="418356"/>
            <a:ext cx="8229600" cy="857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四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种</a:t>
            </a:r>
            <a:r>
              <a:rPr lang="zh-CN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气质类型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07604" y="1575078"/>
            <a:ext cx="7128792" cy="3084904"/>
            <a:chOff x="1115616" y="1575078"/>
            <a:chExt cx="7128792" cy="3084904"/>
          </a:xfrm>
        </p:grpSpPr>
        <p:sp>
          <p:nvSpPr>
            <p:cNvPr id="3" name="矩形 2"/>
            <p:cNvSpPr/>
            <p:nvPr/>
          </p:nvSpPr>
          <p:spPr>
            <a:xfrm>
              <a:off x="1115616" y="1575078"/>
              <a:ext cx="3528392" cy="15121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US" altLang="zh-CN" sz="2800" b="1" kern="100" dirty="0">
                  <a:solidFill>
                    <a:schemeClr val="bg1"/>
                  </a:solidFill>
                  <a:latin typeface="+mn-ea"/>
                </a:rPr>
                <a:t>SJ</a:t>
              </a:r>
            </a:p>
            <a:p>
              <a:pPr algn="ctr">
                <a:spcAft>
                  <a:spcPts val="0"/>
                </a:spcAft>
              </a:pPr>
              <a:r>
                <a:rPr lang="zh-CN" altLang="en-US" sz="1600" kern="100" dirty="0">
                  <a:solidFill>
                    <a:schemeClr val="bg1"/>
                  </a:solidFill>
                  <a:latin typeface="+mn-ea"/>
                </a:rPr>
                <a:t>合法主义者</a:t>
              </a:r>
              <a:r>
                <a:rPr lang="en-US" altLang="zh-CN" sz="1600" kern="100" dirty="0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zh-CN" altLang="en-US" sz="1600" kern="100" dirty="0">
                  <a:solidFill>
                    <a:schemeClr val="bg1"/>
                  </a:solidFill>
                  <a:latin typeface="+mn-ea"/>
                </a:rPr>
                <a:t>维护者</a:t>
              </a:r>
            </a:p>
            <a:p>
              <a:pPr algn="ctr">
                <a:spcAft>
                  <a:spcPts val="0"/>
                </a:spcAft>
              </a:pPr>
              <a:r>
                <a:rPr lang="en-US" altLang="zh-CN" sz="1600" kern="100" dirty="0" smtClean="0">
                  <a:solidFill>
                    <a:schemeClr val="bg1"/>
                  </a:solidFill>
                  <a:latin typeface="+mn-ea"/>
                </a:rPr>
                <a:t>Legalist/Guardian</a:t>
              </a:r>
              <a:endParaRPr lang="en-US" altLang="zh-CN" sz="1600" kern="1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716016" y="1575078"/>
              <a:ext cx="3528392" cy="1512168"/>
            </a:xfrm>
            <a:prstGeom prst="rect">
              <a:avLst/>
            </a:prstGeom>
            <a:solidFill>
              <a:srgbClr val="008A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266700" algn="ctr">
                <a:spcAft>
                  <a:spcPts val="0"/>
                </a:spcAft>
              </a:pPr>
              <a:r>
                <a:rPr lang="en-US" altLang="zh-CN" sz="2800" b="1" kern="100" dirty="0">
                  <a:solidFill>
                    <a:schemeClr val="bg1"/>
                  </a:solidFill>
                  <a:latin typeface="+mn-ea"/>
                </a:rPr>
                <a:t>NF</a:t>
              </a:r>
            </a:p>
            <a:p>
              <a:pPr indent="266700" algn="ctr">
                <a:spcAft>
                  <a:spcPts val="0"/>
                </a:spcAft>
              </a:pPr>
              <a:r>
                <a:rPr lang="zh-CN" altLang="en-US" sz="1600" kern="100" dirty="0">
                  <a:solidFill>
                    <a:schemeClr val="bg1"/>
                  </a:solidFill>
                  <a:latin typeface="+mn-ea"/>
                </a:rPr>
                <a:t>通情者</a:t>
              </a:r>
              <a:r>
                <a:rPr lang="en-US" altLang="zh-CN" sz="1600" kern="100" dirty="0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zh-CN" altLang="en-US" sz="1600" kern="100" dirty="0">
                  <a:solidFill>
                    <a:schemeClr val="bg1"/>
                  </a:solidFill>
                  <a:latin typeface="+mn-ea"/>
                </a:rPr>
                <a:t>理想主义者</a:t>
              </a:r>
            </a:p>
            <a:p>
              <a:pPr indent="266700" algn="ctr">
                <a:spcAft>
                  <a:spcPts val="0"/>
                </a:spcAft>
              </a:pPr>
              <a:r>
                <a:rPr lang="en-US" altLang="zh-CN" sz="1600" kern="100" dirty="0" err="1" smtClean="0">
                  <a:solidFill>
                    <a:schemeClr val="bg1"/>
                  </a:solidFill>
                  <a:latin typeface="+mn-ea"/>
                </a:rPr>
                <a:t>Empathist</a:t>
              </a:r>
              <a:r>
                <a:rPr lang="en-US" altLang="zh-CN" sz="1600" kern="100" dirty="0" smtClean="0">
                  <a:solidFill>
                    <a:schemeClr val="bg1"/>
                  </a:solidFill>
                  <a:latin typeface="+mn-ea"/>
                </a:rPr>
                <a:t>/Idealist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115616" y="3147814"/>
              <a:ext cx="3528392" cy="151216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US" altLang="zh-CN" sz="2800" b="1" kern="100" dirty="0">
                  <a:solidFill>
                    <a:schemeClr val="bg1"/>
                  </a:solidFill>
                  <a:latin typeface="+mn-ea"/>
                </a:rPr>
                <a:t>SP</a:t>
              </a:r>
            </a:p>
            <a:p>
              <a:pPr algn="ctr">
                <a:spcAft>
                  <a:spcPts val="0"/>
                </a:spcAft>
              </a:pPr>
              <a:r>
                <a:rPr lang="zh-CN" altLang="en-US" sz="1600" kern="100" dirty="0">
                  <a:solidFill>
                    <a:schemeClr val="bg1"/>
                  </a:solidFill>
                  <a:latin typeface="+mn-ea"/>
                </a:rPr>
                <a:t>现实主义者</a:t>
              </a:r>
              <a:r>
                <a:rPr lang="en-US" altLang="zh-CN" sz="1600" kern="100" dirty="0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zh-CN" altLang="en-US" sz="1600" kern="100" dirty="0">
                  <a:solidFill>
                    <a:schemeClr val="bg1"/>
                  </a:solidFill>
                  <a:latin typeface="+mn-ea"/>
                </a:rPr>
                <a:t>工匠</a:t>
              </a:r>
            </a:p>
            <a:p>
              <a:pPr algn="ctr">
                <a:spcAft>
                  <a:spcPts val="0"/>
                </a:spcAft>
              </a:pPr>
              <a:r>
                <a:rPr lang="en-US" altLang="zh-CN" sz="1600" kern="100" dirty="0" smtClean="0">
                  <a:solidFill>
                    <a:schemeClr val="bg1"/>
                  </a:solidFill>
                  <a:latin typeface="+mn-ea"/>
                </a:rPr>
                <a:t>Realist/Artisan</a:t>
              </a:r>
              <a:endParaRPr lang="en-US" altLang="zh-CN" sz="1600" kern="1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716016" y="3147814"/>
              <a:ext cx="3528392" cy="151216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266700" algn="ctr">
                <a:spcAft>
                  <a:spcPts val="0"/>
                </a:spcAft>
              </a:pPr>
              <a:r>
                <a:rPr lang="en-US" altLang="zh-CN" sz="2800" b="1" kern="100" dirty="0">
                  <a:solidFill>
                    <a:schemeClr val="bg1"/>
                  </a:solidFill>
                  <a:latin typeface="+mn-ea"/>
                </a:rPr>
                <a:t>NT</a:t>
              </a:r>
            </a:p>
            <a:p>
              <a:pPr indent="266700" algn="ctr">
                <a:spcAft>
                  <a:spcPts val="0"/>
                </a:spcAft>
              </a:pPr>
              <a:r>
                <a:rPr lang="zh-CN" altLang="en-US" sz="1600" kern="100" dirty="0">
                  <a:solidFill>
                    <a:schemeClr val="bg1"/>
                  </a:solidFill>
                  <a:latin typeface="+mn-ea"/>
                </a:rPr>
                <a:t>理性主义者</a:t>
              </a:r>
              <a:r>
                <a:rPr lang="en-US" altLang="zh-CN" sz="1600" kern="100" dirty="0">
                  <a:solidFill>
                    <a:schemeClr val="bg1"/>
                  </a:solidFill>
                  <a:latin typeface="+mn-ea"/>
                </a:rPr>
                <a:t>/</a:t>
              </a:r>
              <a:r>
                <a:rPr lang="zh-CN" altLang="en-US" sz="1600" kern="100" dirty="0">
                  <a:solidFill>
                    <a:schemeClr val="bg1"/>
                  </a:solidFill>
                  <a:latin typeface="+mn-ea"/>
                </a:rPr>
                <a:t>分析者</a:t>
              </a:r>
            </a:p>
            <a:p>
              <a:pPr indent="266700" algn="ctr">
                <a:spcAft>
                  <a:spcPts val="0"/>
                </a:spcAft>
              </a:pPr>
              <a:r>
                <a:rPr lang="en-US" altLang="zh-CN" sz="1600" kern="100" dirty="0" smtClean="0">
                  <a:solidFill>
                    <a:schemeClr val="bg1"/>
                  </a:solidFill>
                  <a:latin typeface="+mn-ea"/>
                </a:rPr>
                <a:t>Rationalist/Analyst</a:t>
              </a:r>
              <a:endParaRPr lang="en-US" altLang="zh-CN" sz="1600" kern="100" dirty="0">
                <a:solidFill>
                  <a:schemeClr val="bg1"/>
                </a:solidFill>
                <a:latin typeface="+mn-ea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652"/>
          <a:stretch/>
        </p:blipFill>
        <p:spPr>
          <a:xfrm flipH="1">
            <a:off x="107504" y="3804213"/>
            <a:ext cx="1309012" cy="1098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>
                        <a14:foregroundMark x1="92675" y1="12500" x2="46948" y2="21484"/>
                        <a14:foregroundMark x1="91121" y1="35449" x2="51498" y2="32227"/>
                        <a14:foregroundMark x1="83352" y1="8496" x2="56715" y2="12109"/>
                        <a14:foregroundMark x1="74695" y1="31543" x2="34295" y2="38672"/>
                        <a14:foregroundMark x1="65705" y1="29688" x2="29412" y2="50586"/>
                        <a14:foregroundMark x1="42841" y1="33984" x2="24861" y2="62109"/>
                        <a14:foregroundMark x1="31077" y1="67090" x2="39623" y2="74316"/>
                        <a14:foregroundMark x1="28524" y1="58496" x2="28524" y2="65625"/>
                        <a14:foregroundMark x1="36293" y1="39063" x2="31410" y2="45898"/>
                        <a14:foregroundMark x1="44062" y1="34375" x2="66149" y2="29688"/>
                        <a14:foregroundMark x1="67814" y1="28613" x2="86127" y2="33301"/>
                        <a14:foregroundMark x1="58380" y1="36523" x2="77248" y2="38379"/>
                        <a14:foregroundMark x1="95117" y1="37305" x2="78024" y2="39453"/>
                        <a14:foregroundMark x1="73918" y1="39746" x2="80022" y2="44141"/>
                        <a14:foregroundMark x1="85794" y1="18164" x2="62930" y2="22168"/>
                        <a14:foregroundMark x1="87014" y1="25000" x2="64928" y2="25000"/>
                        <a14:foregroundMark x1="7325" y1="56348" x2="7325" y2="563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64298" y="1085960"/>
            <a:ext cx="860732" cy="978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73994" y="3919157"/>
            <a:ext cx="751036" cy="956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105"/>
          <a:stretch/>
        </p:blipFill>
        <p:spPr>
          <a:xfrm flipH="1">
            <a:off x="586251" y="1085960"/>
            <a:ext cx="821416" cy="109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957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ENTP</a:t>
            </a:r>
            <a:r>
              <a:rPr lang="en-US" altLang="zh-CN" dirty="0" smtClean="0"/>
              <a:t> — </a:t>
            </a:r>
            <a:r>
              <a:rPr lang="zh-CN" altLang="en-US" dirty="0" smtClean="0"/>
              <a:t>优势篇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20</a:t>
            </a:fld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668247" y="1307940"/>
            <a:ext cx="4963156" cy="646331"/>
            <a:chOff x="2514365" y="1589005"/>
            <a:chExt cx="4963156" cy="64633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14365" y="1609468"/>
              <a:ext cx="746233" cy="615566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347864" y="1589005"/>
              <a:ext cx="41296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1. 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非常有竞争力且随心所欲，乐于规划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2483768" y="2044422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771800" y="2134573"/>
            <a:ext cx="6000941" cy="806843"/>
            <a:chOff x="2617918" y="2416986"/>
            <a:chExt cx="6000941" cy="80684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17918" y="2416986"/>
              <a:ext cx="535081" cy="806843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3347864" y="2512247"/>
              <a:ext cx="5270995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2.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对生活充满幻想，</a:t>
              </a: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抓住任何可能的机会享受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生活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716164" y="3121718"/>
            <a:ext cx="5384227" cy="666019"/>
            <a:chOff x="2562282" y="3362498"/>
            <a:chExt cx="5384227" cy="66601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62282" y="3362498"/>
              <a:ext cx="631700" cy="666019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3347864" y="3448678"/>
              <a:ext cx="4598645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3.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永无止境的好胜心，把每一天都看作挑战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483768" y="3031567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83768" y="3877888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466" y="1227004"/>
            <a:ext cx="1696961" cy="3910766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807856" y="3968039"/>
            <a:ext cx="5723141" cy="817814"/>
            <a:chOff x="2653974" y="3281411"/>
            <a:chExt cx="5723141" cy="81781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53974" y="3281411"/>
              <a:ext cx="468000" cy="817814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3347865" y="3448678"/>
              <a:ext cx="502925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4.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喜欢帮别人用创造性的方法解决争端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483768" y="4876006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7883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ENTP</a:t>
            </a:r>
            <a:r>
              <a:rPr lang="en-US" altLang="zh-CN" dirty="0" smtClean="0"/>
              <a:t> — </a:t>
            </a:r>
            <a:r>
              <a:rPr lang="zh-CN" altLang="en-US" dirty="0" smtClean="0"/>
              <a:t>劣势篇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21</a:t>
            </a:fld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136" y="1486133"/>
            <a:ext cx="2138640" cy="364994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537420" y="2067694"/>
            <a:ext cx="6355060" cy="1077218"/>
            <a:chOff x="2537420" y="1275606"/>
            <a:chExt cx="6355060" cy="1077218"/>
          </a:xfrm>
        </p:grpSpPr>
        <p:sp>
          <p:nvSpPr>
            <p:cNvPr id="6" name="矩形 5"/>
            <p:cNvSpPr/>
            <p:nvPr/>
          </p:nvSpPr>
          <p:spPr>
            <a:xfrm>
              <a:off x="2537420" y="1275606"/>
              <a:ext cx="1569660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【</a:t>
              </a:r>
              <a:r>
                <a:rPr lang="zh-CN" altLang="en-US" b="1" dirty="0">
                  <a:solidFill>
                    <a:srgbClr val="F79646">
                      <a:lumMod val="75000"/>
                    </a:srgbClr>
                  </a:solidFill>
                </a:rPr>
                <a:t>团队</a:t>
              </a:r>
              <a:r>
                <a:rPr lang="zh-CN" altLang="en-US" b="1" dirty="0" smtClean="0">
                  <a:solidFill>
                    <a:srgbClr val="F79646">
                      <a:lumMod val="75000"/>
                    </a:srgbClr>
                  </a:solidFill>
                </a:rPr>
                <a:t>方面</a:t>
              </a: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】</a:t>
              </a:r>
              <a:endParaRPr lang="en-US" altLang="zh-CN" b="1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049588" y="1275606"/>
              <a:ext cx="484289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不能联系实际，当细节和期限到来前可能会逃避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只关注</a:t>
              </a:r>
              <a:r>
                <a:rPr lang="zh-CN" altLang="en-US" sz="160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整体</a:t>
              </a:r>
              <a:r>
                <a:rPr lang="zh-CN" altLang="en-US" sz="160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，</a:t>
              </a: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忽略细节给整个事情带来的影响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55776" y="3290863"/>
            <a:ext cx="637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537420" y="3436814"/>
            <a:ext cx="6120680" cy="1077218"/>
            <a:chOff x="2537420" y="2557928"/>
            <a:chExt cx="6120680" cy="1077218"/>
          </a:xfrm>
        </p:grpSpPr>
        <p:sp>
          <p:nvSpPr>
            <p:cNvPr id="10" name="矩形 9"/>
            <p:cNvSpPr/>
            <p:nvPr/>
          </p:nvSpPr>
          <p:spPr>
            <a:xfrm>
              <a:off x="2537420" y="2557928"/>
              <a:ext cx="1569660" cy="5614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【</a:t>
              </a:r>
              <a:r>
                <a:rPr lang="zh-CN" altLang="en-US" b="1" dirty="0">
                  <a:solidFill>
                    <a:srgbClr val="F79646">
                      <a:lumMod val="75000"/>
                    </a:srgbClr>
                  </a:solidFill>
                </a:rPr>
                <a:t>个人</a:t>
              </a:r>
              <a:r>
                <a:rPr lang="zh-CN" altLang="en-US" b="1" dirty="0" smtClean="0">
                  <a:solidFill>
                    <a:srgbClr val="F79646">
                      <a:lumMod val="75000"/>
                    </a:srgbClr>
                  </a:solidFill>
                </a:rPr>
                <a:t>方面</a:t>
              </a:r>
              <a:r>
                <a:rPr lang="en-US" altLang="zh-CN" b="1" dirty="0" smtClean="0">
                  <a:solidFill>
                    <a:srgbClr val="F79646">
                      <a:lumMod val="75000"/>
                    </a:srgbClr>
                  </a:solidFill>
                </a:rPr>
                <a:t>】</a:t>
              </a:r>
              <a:endParaRPr lang="en-US" altLang="zh-CN" b="1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049588" y="2557928"/>
              <a:ext cx="460851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缺乏执行力</a:t>
              </a:r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  <a:p>
              <a:pPr marL="342900" indent="-342900">
                <a:lnSpc>
                  <a:spcPct val="200000"/>
                </a:lnSpc>
                <a:buClr>
                  <a:srgbClr val="F79646">
                    <a:lumMod val="75000"/>
                  </a:srgbClr>
                </a:buClr>
                <a:buSzPct val="100000"/>
                <a:buFont typeface="+mj-ea"/>
                <a:buAutoNum type="circleNumDbPlain"/>
              </a:pPr>
              <a:r>
                <a:rPr lang="zh-CN" altLang="en-US" sz="16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反复无常，较于情绪化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555776" y="4659982"/>
            <a:ext cx="637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90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8095" y="2491358"/>
            <a:ext cx="288032" cy="224063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>
                <a:solidFill>
                  <a:prstClr val="white"/>
                </a:solidFill>
              </a:rPr>
              <a:t>战术</a:t>
            </a:r>
          </a:p>
        </p:txBody>
      </p:sp>
      <p:sp>
        <p:nvSpPr>
          <p:cNvPr id="5" name="矩形 4"/>
          <p:cNvSpPr/>
          <p:nvPr/>
        </p:nvSpPr>
        <p:spPr>
          <a:xfrm>
            <a:off x="811954" y="2995500"/>
            <a:ext cx="288032" cy="173648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</a:rPr>
              <a:t>后勤</a:t>
            </a:r>
          </a:p>
        </p:txBody>
      </p:sp>
      <p:sp>
        <p:nvSpPr>
          <p:cNvPr id="6" name="矩形 5"/>
          <p:cNvSpPr/>
          <p:nvPr/>
        </p:nvSpPr>
        <p:spPr>
          <a:xfrm>
            <a:off x="1215813" y="3219564"/>
            <a:ext cx="288032" cy="151242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</a:rPr>
              <a:t>战略</a:t>
            </a:r>
          </a:p>
        </p:txBody>
      </p:sp>
      <p:sp>
        <p:nvSpPr>
          <p:cNvPr id="7" name="矩形 6"/>
          <p:cNvSpPr/>
          <p:nvPr/>
        </p:nvSpPr>
        <p:spPr>
          <a:xfrm>
            <a:off x="1619672" y="3443626"/>
            <a:ext cx="288032" cy="1288363"/>
          </a:xfrm>
          <a:prstGeom prst="rect">
            <a:avLst/>
          </a:prstGeom>
          <a:solidFill>
            <a:srgbClr val="008A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</a:rPr>
              <a:t>交际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23528" y="4731990"/>
            <a:ext cx="82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411760" y="3443626"/>
            <a:ext cx="288032" cy="12883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战术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19805" y="3219564"/>
            <a:ext cx="288032" cy="15124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后勤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27850" y="2995500"/>
            <a:ext cx="288032" cy="173648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战略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35896" y="2491358"/>
            <a:ext cx="288032" cy="2240631"/>
          </a:xfrm>
          <a:prstGeom prst="rect">
            <a:avLst/>
          </a:prstGeom>
          <a:solidFill>
            <a:srgbClr val="008A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 smtClean="0">
                <a:solidFill>
                  <a:prstClr val="white"/>
                </a:solidFill>
              </a:rPr>
              <a:t>交际</a:t>
            </a:r>
            <a:endParaRPr lang="zh-CN" altLang="en-US" sz="1600" b="1" dirty="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087695" y="2491358"/>
            <a:ext cx="288032" cy="22406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 smtClean="0">
                <a:solidFill>
                  <a:prstClr val="white"/>
                </a:solidFill>
              </a:rPr>
              <a:t>战略</a:t>
            </a:r>
            <a:endParaRPr lang="zh-CN" altLang="en-US" sz="1600" b="1" dirty="0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91554" y="2995500"/>
            <a:ext cx="288032" cy="1736489"/>
          </a:xfrm>
          <a:prstGeom prst="rect">
            <a:avLst/>
          </a:prstGeom>
          <a:solidFill>
            <a:srgbClr val="008A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交际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895413" y="3219564"/>
            <a:ext cx="288032" cy="151242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战术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99272" y="3443626"/>
            <a:ext cx="288032" cy="12883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</a:rPr>
              <a:t>后勤</a:t>
            </a:r>
          </a:p>
        </p:txBody>
      </p:sp>
      <p:sp>
        <p:nvSpPr>
          <p:cNvPr id="18" name="矩形 17"/>
          <p:cNvSpPr/>
          <p:nvPr/>
        </p:nvSpPr>
        <p:spPr>
          <a:xfrm>
            <a:off x="7091360" y="3443626"/>
            <a:ext cx="288032" cy="12883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战略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99405" y="3219564"/>
            <a:ext cx="288032" cy="1512426"/>
          </a:xfrm>
          <a:prstGeom prst="rect">
            <a:avLst/>
          </a:prstGeom>
          <a:solidFill>
            <a:srgbClr val="008A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交际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907450" y="2995500"/>
            <a:ext cx="288032" cy="173648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战术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15496" y="2491358"/>
            <a:ext cx="288032" cy="224063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 smtClean="0">
                <a:solidFill>
                  <a:prstClr val="white"/>
                </a:solidFill>
              </a:rPr>
              <a:t>后勤</a:t>
            </a:r>
            <a:endParaRPr lang="zh-CN" altLang="en-US" sz="1600" b="1" dirty="0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85110" y="1750045"/>
            <a:ext cx="550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C00000"/>
                </a:solidFill>
              </a:rPr>
              <a:t>SP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017618" y="1750045"/>
            <a:ext cx="521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008A3E"/>
                </a:solidFill>
              </a:rPr>
              <a:t>NF</a:t>
            </a:r>
            <a:endParaRPr lang="zh-CN" altLang="en-US" sz="2800" dirty="0">
              <a:solidFill>
                <a:srgbClr val="008A3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24201" y="1750045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6">
                    <a:lumMod val="75000"/>
                  </a:schemeClr>
                </a:solidFill>
              </a:rPr>
              <a:t>NT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812360" y="1750045"/>
            <a:ext cx="489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0070C0"/>
                </a:solidFill>
              </a:rPr>
              <a:t>SJ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  <p:sp>
        <p:nvSpPr>
          <p:cNvPr id="26" name="标题 1"/>
          <p:cNvSpPr txBox="1">
            <a:spLocks/>
          </p:cNvSpPr>
          <p:nvPr/>
        </p:nvSpPr>
        <p:spPr>
          <a:xfrm>
            <a:off x="457200" y="418356"/>
            <a:ext cx="8229600" cy="857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四</a:t>
            </a:r>
            <a:r>
              <a:rPr lang="zh-CN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大气质类型之智能描述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070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180" y="1491630"/>
            <a:ext cx="2783671" cy="35465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6000" dirty="0" smtClean="0"/>
              <a:t>NT </a:t>
            </a:r>
            <a:r>
              <a:rPr lang="en-US" altLang="zh-CN" dirty="0" smtClean="0"/>
              <a:t>— </a:t>
            </a:r>
            <a:r>
              <a:rPr lang="zh-CN" altLang="en-US" dirty="0" smtClean="0"/>
              <a:t>典型代表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4</a:t>
            </a:fld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2009158"/>
            <a:ext cx="489654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 smtClean="0">
                <a:solidFill>
                  <a:srgbClr val="F79646">
                    <a:lumMod val="75000"/>
                  </a:srgbClr>
                </a:solidFill>
              </a:rPr>
              <a:t>猫头鹰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</a:rPr>
              <a:t>（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</a:rPr>
              <a:t>owl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</a:rPr>
              <a:t>）</a:t>
            </a:r>
            <a:endParaRPr lang="en-US" altLang="zh-CN" dirty="0" smtClean="0">
              <a:solidFill>
                <a:prstClr val="white">
                  <a:lumMod val="50000"/>
                </a:prst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猫头鹰大多栖息于树上，部分种类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栖息于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岩石间和草地上，猫头鹰的视觉敏锐。在漆黑的夜晚，能见度比人高出一百倍以上，猫头鹰一旦判断出猎物的方位，便迅速出击。</a:t>
            </a:r>
          </a:p>
        </p:txBody>
      </p:sp>
    </p:spTree>
    <p:extLst>
      <p:ext uri="{BB962C8B-B14F-4D97-AF65-F5344CB8AC3E}">
        <p14:creationId xmlns:p14="http://schemas.microsoft.com/office/powerpoint/2010/main" xmlns="" val="31330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6000" dirty="0" smtClean="0"/>
              <a:t>NT </a:t>
            </a:r>
            <a:r>
              <a:rPr lang="en-US" altLang="zh-CN" dirty="0" smtClean="0"/>
              <a:t>— </a:t>
            </a:r>
            <a:r>
              <a:rPr lang="zh-CN" altLang="en-US" dirty="0" smtClean="0"/>
              <a:t>逻辑的、独立的、理性的科学家</a:t>
            </a:r>
            <a:endParaRPr lang="zh-CN" alt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5</a:t>
            </a:fld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 rot="21013888">
            <a:off x="504687" y="1825280"/>
            <a:ext cx="1986367" cy="2808312"/>
            <a:chOff x="539552" y="1995686"/>
            <a:chExt cx="2088232" cy="2952328"/>
          </a:xfrm>
        </p:grpSpPr>
        <p:sp>
          <p:nvSpPr>
            <p:cNvPr id="3" name="矩形 2"/>
            <p:cNvSpPr/>
            <p:nvPr/>
          </p:nvSpPr>
          <p:spPr>
            <a:xfrm>
              <a:off x="539552" y="1995686"/>
              <a:ext cx="2088232" cy="2952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89460" y="2211710"/>
              <a:ext cx="1788415" cy="208823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21459" y="4425985"/>
              <a:ext cx="1724418" cy="35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马云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华康俪金黑W8"/>
                <a:ea typeface="华康俪金黑W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595203">
            <a:off x="2468035" y="1982812"/>
            <a:ext cx="2106326" cy="2808312"/>
            <a:chOff x="435100" y="1995686"/>
            <a:chExt cx="2214343" cy="2952328"/>
          </a:xfrm>
        </p:grpSpPr>
        <p:sp>
          <p:nvSpPr>
            <p:cNvPr id="12" name="矩形 11"/>
            <p:cNvSpPr/>
            <p:nvPr/>
          </p:nvSpPr>
          <p:spPr>
            <a:xfrm>
              <a:off x="539552" y="1995686"/>
              <a:ext cx="2088232" cy="2952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93986" y="2236998"/>
              <a:ext cx="1779361" cy="203765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35100" y="4434272"/>
              <a:ext cx="2214343" cy="35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玛格丽特 </a:t>
              </a:r>
              <a:r>
                <a:rPr lang="en-US" altLang="zh-CN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· </a:t>
              </a: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撒切尔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 rot="21008168">
            <a:off x="4581496" y="1655048"/>
            <a:ext cx="2078268" cy="2808312"/>
            <a:chOff x="466754" y="1995686"/>
            <a:chExt cx="2184846" cy="2952328"/>
          </a:xfrm>
        </p:grpSpPr>
        <p:sp>
          <p:nvSpPr>
            <p:cNvPr id="16" name="矩形 15"/>
            <p:cNvSpPr/>
            <p:nvPr/>
          </p:nvSpPr>
          <p:spPr>
            <a:xfrm>
              <a:off x="539552" y="1995686"/>
              <a:ext cx="2088232" cy="2952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88962" y="2212544"/>
              <a:ext cx="1789412" cy="2086564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66754" y="4425986"/>
              <a:ext cx="2184846" cy="35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史蒂夫 </a:t>
              </a:r>
              <a:r>
                <a:rPr lang="en-US" altLang="zh-CN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· </a:t>
              </a: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乔布斯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 rot="433410">
            <a:off x="6811963" y="1854912"/>
            <a:ext cx="1986367" cy="2808312"/>
            <a:chOff x="539552" y="1995686"/>
            <a:chExt cx="2088232" cy="2952328"/>
          </a:xfrm>
        </p:grpSpPr>
        <p:sp>
          <p:nvSpPr>
            <p:cNvPr id="20" name="矩形 19"/>
            <p:cNvSpPr/>
            <p:nvPr/>
          </p:nvSpPr>
          <p:spPr>
            <a:xfrm>
              <a:off x="539552" y="1995686"/>
              <a:ext cx="2088232" cy="2952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9453" y="2231453"/>
              <a:ext cx="1748430" cy="2048745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21459" y="4425985"/>
              <a:ext cx="1724418" cy="35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比尔 </a:t>
              </a:r>
              <a:r>
                <a:rPr lang="en-US" altLang="zh-CN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· </a:t>
              </a: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华康俪金黑W8"/>
                  <a:ea typeface="华康俪金黑W8"/>
                </a:rPr>
                <a:t>盖茨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535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NT — </a:t>
            </a:r>
            <a:r>
              <a:rPr lang="zh-CN" altLang="en-US" dirty="0" smtClean="0"/>
              <a:t>战略角色变体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white"/>
                </a:solidFill>
              </a:rPr>
              <a:t> </a:t>
            </a:r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6</a:t>
            </a:fld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8095" y="2139616"/>
            <a:ext cx="288032" cy="22406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>
                <a:solidFill>
                  <a:prstClr val="white"/>
                </a:solidFill>
              </a:rPr>
              <a:t>指挥</a:t>
            </a:r>
            <a:r>
              <a:rPr lang="zh-CN" altLang="en-US" sz="1600" b="1" dirty="0" smtClean="0">
                <a:solidFill>
                  <a:prstClr val="white"/>
                </a:solidFill>
              </a:rPr>
              <a:t>者</a:t>
            </a:r>
            <a:endParaRPr lang="zh-CN" altLang="en-US" sz="1600" b="1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1954" y="2643758"/>
            <a:ext cx="288032" cy="17364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prstClr val="white"/>
                </a:solidFill>
              </a:rPr>
              <a:t>策划者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15813" y="2867822"/>
            <a:ext cx="288032" cy="15124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prstClr val="white"/>
                </a:solidFill>
              </a:rPr>
              <a:t>发明者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19672" y="3091884"/>
            <a:ext cx="288032" cy="1288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prstClr val="white"/>
                </a:solidFill>
              </a:rPr>
              <a:t>建造者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23528" y="4380248"/>
            <a:ext cx="82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411760" y="3091884"/>
            <a:ext cx="288032" cy="1288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</a:rPr>
              <a:t>指挥</a:t>
            </a:r>
            <a:r>
              <a:rPr lang="zh-CN" altLang="en-US" sz="1400" dirty="0" smtClean="0">
                <a:solidFill>
                  <a:prstClr val="white"/>
                </a:solidFill>
              </a:rPr>
              <a:t>者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19805" y="2867822"/>
            <a:ext cx="288032" cy="15124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</a:rPr>
              <a:t>策划</a:t>
            </a:r>
            <a:r>
              <a:rPr lang="zh-CN" altLang="en-US" sz="1400" dirty="0" smtClean="0">
                <a:solidFill>
                  <a:prstClr val="white"/>
                </a:solidFill>
              </a:rPr>
              <a:t>者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27850" y="2643758"/>
            <a:ext cx="288032" cy="17364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</a:rPr>
              <a:t>发明</a:t>
            </a:r>
            <a:r>
              <a:rPr lang="zh-CN" altLang="en-US" sz="1400" dirty="0" smtClean="0">
                <a:solidFill>
                  <a:prstClr val="white"/>
                </a:solidFill>
              </a:rPr>
              <a:t>者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35896" y="2139616"/>
            <a:ext cx="288032" cy="22406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>
                <a:solidFill>
                  <a:prstClr val="white"/>
                </a:solidFill>
              </a:rPr>
              <a:t>建造者</a:t>
            </a:r>
          </a:p>
        </p:txBody>
      </p:sp>
      <p:sp>
        <p:nvSpPr>
          <p:cNvPr id="14" name="矩形 13"/>
          <p:cNvSpPr/>
          <p:nvPr/>
        </p:nvSpPr>
        <p:spPr>
          <a:xfrm>
            <a:off x="5087695" y="2139616"/>
            <a:ext cx="288032" cy="22406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>
                <a:solidFill>
                  <a:prstClr val="white"/>
                </a:solidFill>
              </a:rPr>
              <a:t>策划者</a:t>
            </a:r>
          </a:p>
        </p:txBody>
      </p:sp>
      <p:sp>
        <p:nvSpPr>
          <p:cNvPr id="15" name="矩形 14"/>
          <p:cNvSpPr/>
          <p:nvPr/>
        </p:nvSpPr>
        <p:spPr>
          <a:xfrm>
            <a:off x="5491554" y="2643758"/>
            <a:ext cx="288032" cy="17364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 smtClean="0">
                <a:solidFill>
                  <a:prstClr val="white"/>
                </a:solidFill>
              </a:rPr>
              <a:t>指挥者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895413" y="2867822"/>
            <a:ext cx="288032" cy="15124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</a:rPr>
              <a:t>建造者</a:t>
            </a:r>
          </a:p>
        </p:txBody>
      </p:sp>
      <p:sp>
        <p:nvSpPr>
          <p:cNvPr id="17" name="矩形 16"/>
          <p:cNvSpPr/>
          <p:nvPr/>
        </p:nvSpPr>
        <p:spPr>
          <a:xfrm>
            <a:off x="6299272" y="3091884"/>
            <a:ext cx="288032" cy="1288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</a:rPr>
              <a:t>发明者</a:t>
            </a:r>
          </a:p>
        </p:txBody>
      </p:sp>
      <p:sp>
        <p:nvSpPr>
          <p:cNvPr id="18" name="矩形 17"/>
          <p:cNvSpPr/>
          <p:nvPr/>
        </p:nvSpPr>
        <p:spPr>
          <a:xfrm>
            <a:off x="7091360" y="3091884"/>
            <a:ext cx="288032" cy="1288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</a:rPr>
              <a:t>策划者</a:t>
            </a:r>
          </a:p>
        </p:txBody>
      </p:sp>
      <p:sp>
        <p:nvSpPr>
          <p:cNvPr id="19" name="矩形 18"/>
          <p:cNvSpPr/>
          <p:nvPr/>
        </p:nvSpPr>
        <p:spPr>
          <a:xfrm>
            <a:off x="7499405" y="2867822"/>
            <a:ext cx="288032" cy="15124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</a:rPr>
              <a:t>指挥者</a:t>
            </a:r>
          </a:p>
        </p:txBody>
      </p:sp>
      <p:sp>
        <p:nvSpPr>
          <p:cNvPr id="20" name="矩形 19"/>
          <p:cNvSpPr/>
          <p:nvPr/>
        </p:nvSpPr>
        <p:spPr>
          <a:xfrm>
            <a:off x="7907450" y="2643758"/>
            <a:ext cx="288032" cy="17364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</a:rPr>
              <a:t>建造</a:t>
            </a:r>
            <a:r>
              <a:rPr lang="zh-CN" altLang="en-US" sz="1400" dirty="0" smtClean="0">
                <a:solidFill>
                  <a:prstClr val="white"/>
                </a:solidFill>
              </a:rPr>
              <a:t>者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15496" y="2139616"/>
            <a:ext cx="288032" cy="22406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zh-CN" altLang="en-US" sz="1600" b="1" dirty="0">
                <a:solidFill>
                  <a:prstClr val="white"/>
                </a:solidFill>
              </a:rPr>
              <a:t>发明者</a:t>
            </a:r>
          </a:p>
        </p:txBody>
      </p:sp>
      <p:sp>
        <p:nvSpPr>
          <p:cNvPr id="22" name="矩形 21"/>
          <p:cNvSpPr/>
          <p:nvPr/>
        </p:nvSpPr>
        <p:spPr>
          <a:xfrm>
            <a:off x="707526" y="4515966"/>
            <a:ext cx="711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ENTJ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04765" y="4515966"/>
            <a:ext cx="7360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INTP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567252" y="4515966"/>
            <a:ext cx="670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INTJ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612249" y="4515966"/>
            <a:ext cx="776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ENTP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53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位置图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white"/>
                </a:solidFill>
              </a:rPr>
              <a:t> </a:t>
            </a:r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7</a:t>
            </a:fld>
            <a:endParaRPr lang="zh-CN" altLang="en-US" dirty="0">
              <a:solidFill>
                <a:prstClr val="white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1307073"/>
              </p:ext>
            </p:extLst>
          </p:nvPr>
        </p:nvGraphicFramePr>
        <p:xfrm>
          <a:off x="539552" y="1275606"/>
          <a:ext cx="8208912" cy="3600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2228"/>
                <a:gridCol w="2052228"/>
                <a:gridCol w="2052228"/>
                <a:gridCol w="2052228"/>
              </a:tblGrid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ISTJ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ISFJ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INFJ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INTJ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ISTP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ISFP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INFP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INTP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ESTP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ESFP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ENFP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ENTP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ESTJ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ESFJ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ENFJ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ENTJ</a:t>
                      </a:r>
                      <a:endParaRPr lang="zh-CN" altLang="en-US" sz="2400" dirty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268127" marR="268127" marT="134070" marB="13407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5301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+mn-lt"/>
              </a:rPr>
              <a:t>ENTJ — </a:t>
            </a:r>
            <a:r>
              <a:rPr lang="zh-CN" altLang="en-US" dirty="0" smtClean="0">
                <a:latin typeface="+mn-lt"/>
              </a:rPr>
              <a:t>天生的领导者</a:t>
            </a:r>
            <a:endParaRPr lang="zh-CN" altLang="en-US" dirty="0"/>
          </a:p>
        </p:txBody>
      </p:sp>
      <p:sp>
        <p:nvSpPr>
          <p:cNvPr id="34" name="灯片编号占位符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8</a:t>
            </a:fld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1051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E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66626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N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78826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T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87039" y="185167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79646">
                    <a:lumMod val="75000"/>
                  </a:srgbClr>
                </a:solidFill>
              </a:rPr>
              <a:t>J</a:t>
            </a:r>
            <a:endParaRPr lang="zh-CN" altLang="en-US" sz="66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0041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2037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4033" y="208250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+</a:t>
            </a:r>
            <a:endParaRPr lang="zh-CN" altLang="en-US" sz="3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3200658"/>
            <a:ext cx="1898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E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，性格外向，待人接物热情大方，在社交场合非常活跃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15699" y="4076747"/>
            <a:ext cx="2444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N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，在外部感知事物时，特别善于洞察和发现机会、事情直接的联系和意义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3180913"/>
            <a:ext cx="2630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T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，十分客观分析获得的感知，形成见解、战略或驱动组织实现其目标的复杂系统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32239" y="4076747"/>
            <a:ext cx="1922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J</a:t>
            </a:r>
            <a:r>
              <a:rPr lang="zh-CN" altLang="en-US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，</a:t>
            </a: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将计划付诸行动</a:t>
            </a:r>
          </a:p>
        </p:txBody>
      </p:sp>
      <p:cxnSp>
        <p:nvCxnSpPr>
          <p:cNvPr id="18" name="曲线连接符 17"/>
          <p:cNvCxnSpPr>
            <a:stCxn id="6" idx="2"/>
            <a:endCxn id="13" idx="1"/>
          </p:cNvCxnSpPr>
          <p:nvPr/>
        </p:nvCxnSpPr>
        <p:spPr>
          <a:xfrm rot="5400000">
            <a:off x="2318889" y="3056477"/>
            <a:ext cx="1532580" cy="1338959"/>
          </a:xfrm>
          <a:prstGeom prst="curvedConnector4">
            <a:avLst>
              <a:gd name="adj1" fmla="val 36444"/>
              <a:gd name="adj2" fmla="val 117073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线连接符 18"/>
          <p:cNvCxnSpPr>
            <a:stCxn id="5" idx="2"/>
            <a:endCxn id="12" idx="0"/>
          </p:cNvCxnSpPr>
          <p:nvPr/>
        </p:nvCxnSpPr>
        <p:spPr>
          <a:xfrm rot="5400000">
            <a:off x="1526434" y="2778009"/>
            <a:ext cx="240992" cy="604306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曲线连接符 21"/>
          <p:cNvCxnSpPr>
            <a:endCxn id="15" idx="0"/>
          </p:cNvCxnSpPr>
          <p:nvPr/>
        </p:nvCxnSpPr>
        <p:spPr>
          <a:xfrm rot="5400000">
            <a:off x="5225217" y="2839272"/>
            <a:ext cx="355426" cy="327857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曲线连接符 24"/>
          <p:cNvCxnSpPr>
            <a:stCxn id="8" idx="2"/>
            <a:endCxn id="16" idx="1"/>
          </p:cNvCxnSpPr>
          <p:nvPr/>
        </p:nvCxnSpPr>
        <p:spPr>
          <a:xfrm rot="5400000">
            <a:off x="6460476" y="3231429"/>
            <a:ext cx="1286358" cy="742832"/>
          </a:xfrm>
          <a:prstGeom prst="curvedConnector4">
            <a:avLst>
              <a:gd name="adj1" fmla="val 43420"/>
              <a:gd name="adj2" fmla="val 13077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4575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ENTJ — </a:t>
            </a:r>
            <a:r>
              <a:rPr lang="zh-CN" altLang="en-US" dirty="0" smtClean="0"/>
              <a:t>优势篇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9</a:t>
            </a:fld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636533" y="1307940"/>
            <a:ext cx="4994870" cy="646331"/>
            <a:chOff x="2482651" y="1589005"/>
            <a:chExt cx="4994870" cy="64633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82651" y="1609468"/>
              <a:ext cx="809660" cy="615566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347864" y="1589005"/>
              <a:ext cx="41296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1. 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有战略观念、有独到见解、有大局观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2483768" y="2130621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671573" y="2306971"/>
            <a:ext cx="5639503" cy="646332"/>
            <a:chOff x="2517691" y="2512247"/>
            <a:chExt cx="5639503" cy="64633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17691" y="2633011"/>
              <a:ext cx="774619" cy="525568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3347864" y="2512247"/>
              <a:ext cx="480933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2.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对未来的洞察力和冒险精神有机结合在一起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08999" y="3306002"/>
            <a:ext cx="5491392" cy="556985"/>
            <a:chOff x="2455117" y="3448678"/>
            <a:chExt cx="5491392" cy="55698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455117" y="3448678"/>
              <a:ext cx="837193" cy="556985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3347864" y="3448678"/>
              <a:ext cx="4598645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3.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热衷于处理复杂的事物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483768" y="3129652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83768" y="4002827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466" y="1227004"/>
            <a:ext cx="1696961" cy="3910766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730325" y="4179177"/>
            <a:ext cx="5800672" cy="552813"/>
            <a:chOff x="2576443" y="3448678"/>
            <a:chExt cx="5800672" cy="55281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76443" y="3475422"/>
              <a:ext cx="545531" cy="526069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3347865" y="3448678"/>
              <a:ext cx="502925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79646">
                      <a:lumMod val="75000"/>
                    </a:srgbClr>
                  </a:solidFill>
                </a:rPr>
                <a:t>4.  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一生都在学习，并将学到的融入到整个系统中</a:t>
              </a:r>
              <a:endPara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483768" y="4876006"/>
            <a:ext cx="6228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072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1">
      <a:majorFont>
        <a:latin typeface="Impact"/>
        <a:ea typeface="华康俪金黑W8"/>
        <a:cs typeface=""/>
      </a:majorFont>
      <a:minorFont>
        <a:latin typeface="Impac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1503</Words>
  <Application>Microsoft Office PowerPoint</Application>
  <PresentationFormat>全屏显示(16:9)</PresentationFormat>
  <Paragraphs>214</Paragraphs>
  <Slides>21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1_Office 主题</vt:lpstr>
      <vt:lpstr>幻灯片 1</vt:lpstr>
      <vt:lpstr>幻灯片 2</vt:lpstr>
      <vt:lpstr>幻灯片 3</vt:lpstr>
      <vt:lpstr>NT — 典型代表 </vt:lpstr>
      <vt:lpstr>NT — 逻辑的、独立的、理性的科学家</vt:lpstr>
      <vt:lpstr>NT — 战略角色变体</vt:lpstr>
      <vt:lpstr>位置图</vt:lpstr>
      <vt:lpstr>ENTJ — 天生的领导者</vt:lpstr>
      <vt:lpstr>ENTJ — 优势篇</vt:lpstr>
      <vt:lpstr>ENTJ — 劣势篇</vt:lpstr>
      <vt:lpstr>ENTJ — 天生领袖</vt:lpstr>
      <vt:lpstr>INTP — 创造新的生活观念</vt:lpstr>
      <vt:lpstr>INTP — 优势篇</vt:lpstr>
      <vt:lpstr>INTP — 劣势篇</vt:lpstr>
      <vt:lpstr>INTJ — 生活中独立的思考者</vt:lpstr>
      <vt:lpstr>INTJ — 优势篇</vt:lpstr>
      <vt:lpstr>INTJ — 劣势篇</vt:lpstr>
      <vt:lpstr>INTJ — 精益求精的管理者</vt:lpstr>
      <vt:lpstr>ENTP — 前进的动力</vt:lpstr>
      <vt:lpstr>ENTP — 优势篇</vt:lpstr>
      <vt:lpstr>ENTP — 劣势篇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joyce</dc:creator>
  <cp:lastModifiedBy>Administrator</cp:lastModifiedBy>
  <cp:revision>131</cp:revision>
  <dcterms:created xsi:type="dcterms:W3CDTF">2014-02-21T13:24:50Z</dcterms:created>
  <dcterms:modified xsi:type="dcterms:W3CDTF">2015-07-21T02:45:46Z</dcterms:modified>
</cp:coreProperties>
</file>