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A1D1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AB66D54-C090-4D49-BD36-758A7534CA7E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4006987-0BB8-4605-AD10-D877305B0B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7319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0F395-F8A7-416F-8B8B-5500C24379E6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95724-D414-4851-9D95-D59326578A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6FA8-DFC8-4572-890F-5C73508B7ECF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FEDA-2DC7-4235-B5AF-A02E0ECDB1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FCB1C-121A-47ED-9903-FE3310CBBCBF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6ECDD-BD0D-4807-A87F-3E1F1BE7ED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97F-751A-4876-87FF-7E4B12EC8A16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2BD4B-C2B2-40CC-A7CB-7C072DE62F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2E3E2-95E5-4681-AE5F-E5B867B1CB63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9DA0B-CC5B-41DC-AD8C-01B72465E7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C3C8-8134-4A2E-9212-0EA72915D6AC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37E2-4939-4C7B-BEEE-14E5867604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9C6EE-C517-4F8F-A7F0-5AEFF2441E87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9A21-0111-49E0-9679-4A8F17240A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5D6E6-C12E-4ABE-BEA7-6807040746E9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A568-39F2-44D7-AF8E-8EB115D2AA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4980-B948-41E1-B86E-745DA3D36BE8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7E74-7372-41EE-BCC2-8C6DBB769A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3A4B-A460-4C53-B286-B4EEDA00A4EC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80598-524E-4156-81F2-5FE493627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4B45D-FD2E-42BC-AA92-3B85864746DF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6DE67-D98F-48A2-848A-AE9DE3F624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448824-4956-4047-8FC6-9093B2A2D300}" type="datetimeFigureOut">
              <a:rPr lang="zh-CN" altLang="en-US"/>
              <a:pPr>
                <a:defRPr/>
              </a:pPr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B9C29D-8D86-4F08-9168-1CA6AA9BE7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239629.htm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baike.baidu.com/view/1244336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33350.htm" TargetMode="External"/><Relationship Id="rId5" Type="http://schemas.openxmlformats.org/officeDocument/2006/relationships/hyperlink" Target="http://baike.baidu.com/view/280235.htm" TargetMode="External"/><Relationship Id="rId4" Type="http://schemas.openxmlformats.org/officeDocument/2006/relationships/hyperlink" Target="http://baike.baidu.com/view/1143821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25518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baike.baidu.com/view/48440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8418472.htm" TargetMode="External"/><Relationship Id="rId7" Type="http://schemas.openxmlformats.org/officeDocument/2006/relationships/hyperlink" Target="http://baike.baidu.com/view/13079181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43241.htm" TargetMode="External"/><Relationship Id="rId5" Type="http://schemas.openxmlformats.org/officeDocument/2006/relationships/hyperlink" Target="http://baike.baidu.com/view/62956.htm" TargetMode="External"/><Relationship Id="rId4" Type="http://schemas.openxmlformats.org/officeDocument/2006/relationships/hyperlink" Target="http://baike.baidu.com/view/14718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247126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baike.baidu.com/view/417973.htm" TargetMode="External"/><Relationship Id="rId4" Type="http://schemas.openxmlformats.org/officeDocument/2006/relationships/hyperlink" Target="http://baike.baidu.com/view/46802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14718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baike.baidu.com/view/4399510.htm" TargetMode="External"/><Relationship Id="rId4" Type="http://schemas.openxmlformats.org/officeDocument/2006/relationships/hyperlink" Target="http://baike.baidu.com/view/1485863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42775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baike.baidu.com/view/127227.htm" TargetMode="External"/><Relationship Id="rId4" Type="http://schemas.openxmlformats.org/officeDocument/2006/relationships/hyperlink" Target="http://baike.baidu.com/view/332038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2475178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baike.baidu.com/view/185070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429000" y="4695825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适用于医疗设备及相关类别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00438" y="519588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2" descr="Img38947697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4725" y="3786188"/>
            <a:ext cx="3089275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燕尾形箭头 11"/>
          <p:cNvSpPr/>
          <p:nvPr/>
        </p:nvSpPr>
        <p:spPr>
          <a:xfrm>
            <a:off x="714375" y="2143125"/>
            <a:ext cx="7429500" cy="2071688"/>
          </a:xfrm>
          <a:prstGeom prst="notchedRightArrow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心内注射</a:t>
            </a: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1214438" y="2714625"/>
            <a:ext cx="6500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⑦心内注射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心内注射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。向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心室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腔内注入使心搏恢复的药物。常与心脏按摩同时应用。有胸外和胸内（开胸后应用）两种注入法。常用药物有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6"/>
              </a:rPr>
              <a:t>肾上腺素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7"/>
              </a:rPr>
              <a:t>普鲁卡因酰胺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8"/>
              </a:rPr>
              <a:t>利多卡因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、阿托品等。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波形 11"/>
          <p:cNvSpPr/>
          <p:nvPr/>
        </p:nvSpPr>
        <p:spPr>
          <a:xfrm>
            <a:off x="1214438" y="2500313"/>
            <a:ext cx="6572250" cy="1428750"/>
          </a:xfrm>
          <a:prstGeom prst="wave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714375" y="78581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注射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1428750" y="2786063"/>
            <a:ext cx="6429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注射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[zhù shè] 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借助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注射器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一类的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医疗器械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将液体或气体注入人体，以达到诊断、治疗、预防疾病的目的。与吃药不一样。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饼形 11"/>
          <p:cNvSpPr/>
          <p:nvPr/>
        </p:nvSpPr>
        <p:spPr>
          <a:xfrm>
            <a:off x="2997200" y="1492250"/>
            <a:ext cx="3789363" cy="3789363"/>
          </a:xfrm>
          <a:prstGeom prst="pie">
            <a:avLst>
              <a:gd name="adj1" fmla="val 0"/>
              <a:gd name="adj2" fmla="val 5431143"/>
            </a:avLst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饼形 12"/>
          <p:cNvSpPr/>
          <p:nvPr/>
        </p:nvSpPr>
        <p:spPr>
          <a:xfrm flipH="1">
            <a:off x="2925763" y="1492250"/>
            <a:ext cx="3789362" cy="3789363"/>
          </a:xfrm>
          <a:prstGeom prst="pie">
            <a:avLst>
              <a:gd name="adj1" fmla="val 0"/>
              <a:gd name="adj2" fmla="val 5431143"/>
            </a:avLst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 flipV="1">
            <a:off x="2997200" y="1428750"/>
            <a:ext cx="3789363" cy="3789363"/>
          </a:xfrm>
          <a:prstGeom prst="pie">
            <a:avLst>
              <a:gd name="adj1" fmla="val 0"/>
              <a:gd name="adj2" fmla="val 5431143"/>
            </a:avLst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饼形 14"/>
          <p:cNvSpPr/>
          <p:nvPr/>
        </p:nvSpPr>
        <p:spPr>
          <a:xfrm flipH="1" flipV="1">
            <a:off x="2925763" y="1428750"/>
            <a:ext cx="3789362" cy="3789363"/>
          </a:xfrm>
          <a:prstGeom prst="pie">
            <a:avLst>
              <a:gd name="adj1" fmla="val 0"/>
              <a:gd name="adj2" fmla="val 5431143"/>
            </a:avLst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基本解释</a:t>
            </a:r>
          </a:p>
        </p:txBody>
      </p:sp>
      <p:sp>
        <p:nvSpPr>
          <p:cNvPr id="4107" name="TextBox 15"/>
          <p:cNvSpPr txBox="1">
            <a:spLocks noChangeArrowheads="1"/>
          </p:cNvSpPr>
          <p:nvPr/>
        </p:nvSpPr>
        <p:spPr bwMode="auto">
          <a:xfrm>
            <a:off x="3357563" y="2214563"/>
            <a:ext cx="1357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1. [inject]∶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用注射器将药液注入体内</a:t>
            </a:r>
          </a:p>
          <a:p>
            <a:endParaRPr lang="zh-CN" altLang="en-US"/>
          </a:p>
        </p:txBody>
      </p:sp>
      <p:sp>
        <p:nvSpPr>
          <p:cNvPr id="4108" name="TextBox 16"/>
          <p:cNvSpPr txBox="1">
            <a:spLocks noChangeArrowheads="1"/>
          </p:cNvSpPr>
          <p:nvPr/>
        </p:nvSpPr>
        <p:spPr bwMode="auto">
          <a:xfrm>
            <a:off x="4929188" y="1928813"/>
            <a:ext cx="1428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2.[injection]∶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用注射器将药液注入人体内方法的统称。常用有</a:t>
            </a:r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皮内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 b="1">
                <a:latin typeface="微软雅黑" pitchFamily="34" charset="-122"/>
                <a:ea typeface="微软雅黑" pitchFamily="34" charset="-122"/>
                <a:hlinkClick r:id="rId3"/>
              </a:rPr>
              <a:t>皮下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 b="1">
                <a:latin typeface="微软雅黑" pitchFamily="34" charset="-122"/>
                <a:ea typeface="微软雅黑" pitchFamily="34" charset="-122"/>
                <a:hlinkClick r:id="rId4"/>
              </a:rPr>
              <a:t>肌肉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、肌底、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静脉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6"/>
              </a:rPr>
              <a:t>动脉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7"/>
              </a:rPr>
              <a:t>鞘内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注射六种</a:t>
            </a:r>
            <a:endParaRPr lang="zh-CN" altLang="en-US" sz="1200"/>
          </a:p>
        </p:txBody>
      </p:sp>
      <p:sp>
        <p:nvSpPr>
          <p:cNvPr id="4109" name="TextBox 17"/>
          <p:cNvSpPr txBox="1">
            <a:spLocks noChangeArrowheads="1"/>
          </p:cNvSpPr>
          <p:nvPr/>
        </p:nvSpPr>
        <p:spPr bwMode="auto">
          <a:xfrm>
            <a:off x="3357563" y="3429000"/>
            <a:ext cx="15001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3. [fix the gaze upon;give attention to]∶[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目光或意念等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集中于一处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把他的炯炯双目注射至基础理论上来了</a:t>
            </a:r>
          </a:p>
          <a:p>
            <a:endParaRPr lang="zh-CN" altLang="en-US"/>
          </a:p>
        </p:txBody>
      </p:sp>
      <p:sp>
        <p:nvSpPr>
          <p:cNvPr id="4110" name="TextBox 18"/>
          <p:cNvSpPr txBox="1">
            <a:spLocks noChangeArrowheads="1"/>
          </p:cNvSpPr>
          <p:nvPr/>
        </p:nvSpPr>
        <p:spPr bwMode="auto">
          <a:xfrm>
            <a:off x="5000625" y="3571875"/>
            <a:ext cx="13573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4. [jet;spurt;come down in torrents]∶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喷射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;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倾泻</a:t>
            </a:r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7" descr="4499633_190154430000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1174750"/>
            <a:ext cx="5843588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1143000" y="1571625"/>
            <a:ext cx="2849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itchFamily="34" charset="-122"/>
                <a:ea typeface="微软雅黑" pitchFamily="34" charset="-122"/>
              </a:rPr>
              <a:t>注  射  途  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可选过程 12"/>
          <p:cNvSpPr/>
          <p:nvPr/>
        </p:nvSpPr>
        <p:spPr>
          <a:xfrm>
            <a:off x="642938" y="2643188"/>
            <a:ext cx="7643812" cy="1357312"/>
          </a:xfrm>
          <a:prstGeom prst="flowChartAlternateProcess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皮内注射</a:t>
            </a: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1000125" y="2779713"/>
            <a:ext cx="70008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①皮内注射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皮内注射用量小，多为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0.01ml</a:t>
            </a:r>
            <a:r>
              <a:rPr lang="en-US" sz="120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常用于各种过敏试验（包括破伤风类毒素、抗生素等药物、血清等的过敏试验）、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预防接种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（如卡介苗等）以及局部麻醉，因真皮组织较密，神经末梢多，麻醉药吸收慢，故局麻起始的先作皮内注射局部呈现桔皮样血疹后，再皮下注射，以减少疼痛。一般皮内试验选择前臂掌侧，但卡介苗接种于左上臂三角肌中部皮内。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5" descr="图片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960438"/>
            <a:ext cx="54006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弦形 13"/>
          <p:cNvSpPr/>
          <p:nvPr/>
        </p:nvSpPr>
        <p:spPr>
          <a:xfrm>
            <a:off x="2286000" y="1071563"/>
            <a:ext cx="4857750" cy="4857750"/>
          </a:xfrm>
          <a:prstGeom prst="chord">
            <a:avLst>
              <a:gd name="adj1" fmla="val 2700000"/>
              <a:gd name="adj2" fmla="val 17090233"/>
            </a:avLst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皮下注射</a:t>
            </a:r>
          </a:p>
        </p:txBody>
      </p:sp>
      <p:sp>
        <p:nvSpPr>
          <p:cNvPr id="7177" name="TextBox 11"/>
          <p:cNvSpPr txBox="1">
            <a:spLocks noChangeArrowheads="1"/>
          </p:cNvSpPr>
          <p:nvPr/>
        </p:nvSpPr>
        <p:spPr bwMode="auto">
          <a:xfrm>
            <a:off x="2714625" y="2260600"/>
            <a:ext cx="300037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②皮下注射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皮下注射为将药液注入皮下组织，由于皮下组织疏松、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神经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、血管、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淋巴液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丰富，药物易吸收，但注射时有疼痛感。故常用于疫苗和菌苗预防接种、局部麻醉以及某些药物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如肾上腺素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。通常选择上臂外侧三角肌下缘、肩胛下缘或腹部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狂犬病疫苗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、大腿外侧等。一般针头刺入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1.5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2cm</a:t>
            </a:r>
            <a:r>
              <a:rPr lang="en-US" sz="120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回抽无回血即可将药液推入。有刺激性的药物如去甲肾肾腺素等，不宜皮下注射。对少数心功能不全或重度脱水的病人，也可采用皮下输液，以长针头刺入大腿内侧皮下，连接输液器将液体缓缓滴入，吸收也比较满意。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文档 12"/>
          <p:cNvSpPr/>
          <p:nvPr/>
        </p:nvSpPr>
        <p:spPr>
          <a:xfrm>
            <a:off x="500063" y="2071688"/>
            <a:ext cx="4071937" cy="4643437"/>
          </a:xfrm>
          <a:prstGeom prst="flowChartDocument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肌肉注射</a:t>
            </a:r>
          </a:p>
        </p:txBody>
      </p:sp>
      <p:sp>
        <p:nvSpPr>
          <p:cNvPr id="8200" name="TextBox 10"/>
          <p:cNvSpPr txBox="1">
            <a:spLocks noChangeArrowheads="1"/>
          </p:cNvSpPr>
          <p:nvPr/>
        </p:nvSpPr>
        <p:spPr bwMode="auto">
          <a:xfrm>
            <a:off x="857250" y="2357438"/>
            <a:ext cx="32861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③肌肉注射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肌肉注射又称肌内注射。使用十分广泛，可用以推入各种有刺激性的药物（如青霉素、磺胺、维生素、酶制剂、生物碱制剂、血液、破伤风抗毒素等）。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肌肉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血管尤其丰富，药物注入可迅速吸收，一般用量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10ml</a:t>
            </a:r>
            <a:r>
              <a:rPr lang="en-US" sz="120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注射部位多用三角肌、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臀大肌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、臀中肌、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臀小肌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、股外侧肌等。一般进针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2.5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3cm </a:t>
            </a:r>
            <a:r>
              <a:rPr lang="en-US" sz="120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臀大肌使用最多，十字法，从臀裂顶点向左或右一侧划一水平线，然后从髂嵴最高点上作一垂直平分线，在外上方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1/4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处为注射部位。联线法，取髂前上棘和尾骨联线的外上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1/3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处为注射部位。若肌肉放松，进针、拔针迅速，推药缓慢，则一般药物肌肉注射均无痛苦。若注射部位远离神经、血管，推药前回抽无回血，则肌肉注射比较安全。或静脉点滴时，不能进行皮下时，偶可采用肌内点滴，但肌肉组织紧密，药液不能快速注入且肌肉血管多，不安全。</a:t>
            </a:r>
          </a:p>
        </p:txBody>
      </p:sp>
      <p:pic>
        <p:nvPicPr>
          <p:cNvPr id="8201" name="图片 14" descr="图片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047875"/>
            <a:ext cx="4084638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785813" y="2428875"/>
            <a:ext cx="7643812" cy="2857500"/>
          </a:xfrm>
          <a:prstGeom prst="round2DiagRect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静脉注射</a:t>
            </a:r>
          </a:p>
        </p:txBody>
      </p:sp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1214438" y="2743200"/>
            <a:ext cx="692943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④静脉注射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静脉注射为用注射器将药液于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分钟内缓慢注入静脉。常用于急重病人，以求迅速发挥疗效。一般剂量超过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10ml</a:t>
            </a:r>
            <a:r>
              <a:rPr lang="en-US" sz="120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有刺激性，要求迅速起作用的药物，动物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血清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制品（如破伤风抗毒素）可作静脉注射，注射部位多为正中静脉（肘部），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大隐静脉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（大腿内侧），颈静脉及头皮静脉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多用于儿童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等（图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）。宜选用较直较粗、不滑动、易固定的静脉，需长期静脉注射者应选用小血管（手背、足背、浅静脉）。又可往静脉内注入造影剂，如泛影葡胺、优维显等以进行胆囊造影、肾盂造影、脊髓静脉造影，脑数字成影等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超声心动图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检查中可通过静脉注入声学造影剂（如过氧化氢－碳酸氢钠－醋酸混合液），使血内含微小气泡，以产生对比效果。静脉注射对无菌技术要求较严格。注射用的溶液必须为透明的水溶液，不会致热原，渗透后不能低于血液。静脉注射常见的意外有针头刺入角度太直、或用力过猛而将血管刺穿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;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或针尖刺入血管部分过少，止血带松开时，针尖脱出，药液注入皮下；则局部疼痛膨起。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1000125" y="1614488"/>
            <a:ext cx="4121150" cy="4256087"/>
          </a:xfrm>
          <a:prstGeom prst="parallelogram">
            <a:avLst/>
          </a:prstGeom>
          <a:solidFill>
            <a:srgbClr val="49A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428625" y="7858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动脉注射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1903413" y="1938338"/>
            <a:ext cx="2432050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⑥动脉注射</a:t>
            </a: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动脉注射将某种较浓厚的药液和血液快速注入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hlinkClick r:id="rId3"/>
              </a:rPr>
              <a:t>动脉血管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，以达到快速补充血容量、抗休克、提高冠状动脉灌流量和抗肿瘤的目的。通常穿刺肢动脉、颈内动脉、锁骨下动脉等。置入导管如通过股动脉，将导管引入髂动脉，用人工加压或用泵加压作动脉灌注。可注入抗肿瘤药，使药物迅速完全到达肿瘤。可注入透析液、吸附剂以治疗肾功能衰竭、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hlinkClick r:id="rId4"/>
              </a:rPr>
              <a:t>肝昏迷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、高血脂症。也常将造影剂快速注入动脉做脑血管造影、脊髓动脉造影、肾动脉造影，左心或冠状动脉造影。其优点是药物直接注入动脉血管，迅速到达病变部位，又避开门脉系统，药物不受肝脏破坏。但动脉注射和动脉注入造影剂，需要一定技术和设备条件。</a:t>
            </a:r>
          </a:p>
          <a:p>
            <a:endParaRPr lang="zh-CN" altLang="en-US" dirty="0"/>
          </a:p>
        </p:txBody>
      </p:sp>
      <p:pic>
        <p:nvPicPr>
          <p:cNvPr id="10249" name="图片 13" descr="图片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4488" y="1590675"/>
            <a:ext cx="41322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3991</TotalTime>
  <Words>1902</Words>
  <Application>Microsoft Office PowerPoint</Application>
  <PresentationFormat>全屏显示(4:3)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296</cp:revision>
  <dcterms:created xsi:type="dcterms:W3CDTF">2013-10-30T09:04:50Z</dcterms:created>
  <dcterms:modified xsi:type="dcterms:W3CDTF">2015-07-06T07:13:32Z</dcterms:modified>
</cp:coreProperties>
</file>