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61"/>
  </p:notesMasterIdLst>
  <p:handoutMasterIdLst>
    <p:handoutMasterId r:id="rId62"/>
  </p:handoutMasterIdLst>
  <p:sldIdLst>
    <p:sldId id="256" r:id="rId2"/>
    <p:sldId id="258" r:id="rId3"/>
    <p:sldId id="268" r:id="rId4"/>
    <p:sldId id="269" r:id="rId5"/>
    <p:sldId id="267" r:id="rId6"/>
    <p:sldId id="266" r:id="rId7"/>
    <p:sldId id="265" r:id="rId8"/>
    <p:sldId id="264" r:id="rId9"/>
    <p:sldId id="262" r:id="rId10"/>
    <p:sldId id="263" r:id="rId11"/>
    <p:sldId id="261" r:id="rId12"/>
    <p:sldId id="260" r:id="rId13"/>
    <p:sldId id="259" r:id="rId14"/>
    <p:sldId id="270" r:id="rId15"/>
    <p:sldId id="271" r:id="rId16"/>
    <p:sldId id="272" r:id="rId17"/>
    <p:sldId id="273" r:id="rId18"/>
    <p:sldId id="274" r:id="rId19"/>
    <p:sldId id="275" r:id="rId20"/>
    <p:sldId id="318" r:id="rId21"/>
    <p:sldId id="319" r:id="rId22"/>
    <p:sldId id="320" r:id="rId23"/>
    <p:sldId id="276" r:id="rId24"/>
    <p:sldId id="277" r:id="rId25"/>
    <p:sldId id="278" r:id="rId26"/>
    <p:sldId id="279" r:id="rId27"/>
    <p:sldId id="280" r:id="rId28"/>
    <p:sldId id="281" r:id="rId29"/>
    <p:sldId id="282" r:id="rId30"/>
    <p:sldId id="283" r:id="rId31"/>
    <p:sldId id="284" r:id="rId32"/>
    <p:sldId id="285" r:id="rId33"/>
    <p:sldId id="286" r:id="rId34"/>
    <p:sldId id="287" r:id="rId35"/>
    <p:sldId id="288" r:id="rId36"/>
    <p:sldId id="289" r:id="rId37"/>
    <p:sldId id="290" r:id="rId38"/>
    <p:sldId id="291" r:id="rId39"/>
    <p:sldId id="292" r:id="rId40"/>
    <p:sldId id="293" r:id="rId41"/>
    <p:sldId id="294" r:id="rId42"/>
    <p:sldId id="295" r:id="rId43"/>
    <p:sldId id="296" r:id="rId44"/>
    <p:sldId id="303" r:id="rId45"/>
    <p:sldId id="302" r:id="rId46"/>
    <p:sldId id="309" r:id="rId47"/>
    <p:sldId id="301" r:id="rId48"/>
    <p:sldId id="300" r:id="rId49"/>
    <p:sldId id="304" r:id="rId50"/>
    <p:sldId id="305" r:id="rId51"/>
    <p:sldId id="310" r:id="rId52"/>
    <p:sldId id="311" r:id="rId53"/>
    <p:sldId id="312" r:id="rId54"/>
    <p:sldId id="313" r:id="rId55"/>
    <p:sldId id="314" r:id="rId56"/>
    <p:sldId id="315" r:id="rId57"/>
    <p:sldId id="316" r:id="rId58"/>
    <p:sldId id="317" r:id="rId59"/>
    <p:sldId id="307" r:id="rId60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115" autoAdjust="0"/>
    <p:restoredTop sz="94660"/>
  </p:normalViewPr>
  <p:slideViewPr>
    <p:cSldViewPr>
      <p:cViewPr varScale="1">
        <p:scale>
          <a:sx n="72" d="100"/>
          <a:sy n="72" d="100"/>
        </p:scale>
        <p:origin x="-122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7224"/>
    </p:cViewPr>
  </p:sorterViewPr>
  <p:notesViewPr>
    <p:cSldViewPr>
      <p:cViewPr varScale="1">
        <p:scale>
          <a:sx n="54" d="100"/>
          <a:sy n="54" d="100"/>
        </p:scale>
        <p:origin x="-780" y="-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DAE1716-2AF3-4EE8-8A59-C60FC7CE5F39}" type="datetimeFigureOut">
              <a:rPr lang="zh-CN" altLang="en-US" smtClean="0"/>
              <a:t>2012/10/24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436A39E-63AA-4894-A564-16675F427A4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855790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70D05D6-FDD1-4A51-A34D-FAABFC03B618}" type="datetimeFigureOut">
              <a:rPr lang="zh-CN" altLang="en-US" smtClean="0"/>
              <a:t>2012/10/24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2B4C46F-FF83-44EA-BE1A-ED892EF88ED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769472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 smtClean="0"/>
              <a:t>我们提供一个支持式的命令，但是随时要顿一顿，随时要控制一下。当风筝刚飞起来的时候，我们就放任自流，刷刷刷甩出</a:t>
            </a:r>
            <a:r>
              <a:rPr lang="en-US" altLang="zh-CN" dirty="0" smtClean="0"/>
              <a:t>200</a:t>
            </a:r>
            <a:r>
              <a:rPr lang="zh-CN" altLang="en-US" dirty="0" smtClean="0"/>
              <a:t>米的线，那个风筝只会掉下来。</a:t>
            </a:r>
            <a:endParaRPr lang="en-US" altLang="zh-CN" dirty="0" smtClean="0"/>
          </a:p>
          <a:p>
            <a:r>
              <a:rPr lang="zh-CN" altLang="en-US" dirty="0" smtClean="0"/>
              <a:t>那么如何去控制？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B4C46F-FF83-44EA-BE1A-ED892EF88ED6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261333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3200400"/>
            <a:ext cx="7543800" cy="1524000"/>
          </a:xfrm>
        </p:spPr>
        <p:txBody>
          <a:bodyPr>
            <a:noAutofit/>
          </a:bodyPr>
          <a:lstStyle>
            <a:lvl1pPr>
              <a:defRPr sz="8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4724400"/>
            <a:ext cx="6858000" cy="990600"/>
          </a:xfrm>
        </p:spPr>
        <p:txBody>
          <a:bodyPr anchor="t" anchorCtr="0">
            <a:normAutofit/>
          </a:bodyPr>
          <a:lstStyle>
            <a:lvl1pPr marL="0" indent="0" algn="l">
              <a:buNone/>
              <a:defRPr sz="2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008B42-D5A9-4F2B-B659-00DBEFB2637F}" type="datetimeFigureOut">
              <a:rPr lang="zh-CN" altLang="en-US" smtClean="0"/>
              <a:t>2012/10/24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42F2B5-9FEC-48FA-9A19-173417559052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Rectangle 6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85800"/>
            <a:ext cx="7239000" cy="3886200"/>
          </a:xfrm>
        </p:spPr>
        <p:txBody>
          <a:bodyPr vert="eaVert" anchor="t" anchorCtr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008B42-D5A9-4F2B-B659-00DBEFB2637F}" type="datetimeFigureOut">
              <a:rPr lang="zh-CN" altLang="en-US" smtClean="0"/>
              <a:t>2012/10/24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42F2B5-9FEC-48FA-9A19-17341755905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000" y="685801"/>
            <a:ext cx="1828800" cy="541019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90800" y="685801"/>
            <a:ext cx="5715000" cy="4876800"/>
          </a:xfrm>
        </p:spPr>
        <p:txBody>
          <a:bodyPr vert="eaVert" anchor="t" anchorCtr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008B42-D5A9-4F2B-B659-00DBEFB2637F}" type="datetimeFigureOut">
              <a:rPr lang="zh-CN" altLang="en-US" smtClean="0"/>
              <a:t>2012/10/24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42F2B5-9FEC-48FA-9A19-17341755905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584" y="476672"/>
            <a:ext cx="6781800" cy="1600200"/>
          </a:xfrm>
        </p:spPr>
        <p:txBody>
          <a:bodyPr/>
          <a:lstStyle/>
          <a:p>
            <a:r>
              <a:rPr lang="zh-CN" altLang="en-US" dirty="0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5576" y="2060848"/>
            <a:ext cx="7543800" cy="388620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008B42-D5A9-4F2B-B659-00DBEFB2637F}" type="datetimeFigureOut">
              <a:rPr lang="zh-CN" altLang="en-US" smtClean="0"/>
              <a:t>2012/10/24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42F2B5-9FEC-48FA-9A19-17341755905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276600"/>
            <a:ext cx="7543800" cy="1676400"/>
          </a:xfrm>
        </p:spPr>
        <p:txBody>
          <a:bodyPr anchor="b" anchorCtr="0"/>
          <a:lstStyle>
            <a:lvl1pPr algn="l">
              <a:defRPr sz="5400" b="0" cap="all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4953000"/>
            <a:ext cx="6858000" cy="914400"/>
          </a:xfrm>
        </p:spPr>
        <p:txBody>
          <a:bodyPr anchor="t" anchorCtr="0">
            <a:normAutofit/>
          </a:bodyPr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008B42-D5A9-4F2B-B659-00DBEFB2637F}" type="datetimeFigureOut">
              <a:rPr lang="zh-CN" altLang="en-US" smtClean="0"/>
              <a:t>2012/10/24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42F2B5-9FEC-48FA-9A19-173417559052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8" name="Rectangle 7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008B42-D5A9-4F2B-B659-00DBEFB2637F}" type="datetimeFigureOut">
              <a:rPr lang="zh-CN" altLang="en-US" smtClean="0"/>
              <a:t>2012/10/24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42F2B5-9FEC-48FA-9A19-17341755905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89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89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1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008B42-D5A9-4F2B-B659-00DBEFB2637F}" type="datetimeFigureOut">
              <a:rPr lang="zh-CN" altLang="en-US" smtClean="0"/>
              <a:t>2012/10/24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42F2B5-9FEC-48FA-9A19-173417559052}" type="slidenum">
              <a:rPr lang="zh-CN" altLang="en-US" smtClean="0"/>
              <a:t>‹#›</a:t>
            </a:fld>
            <a:endParaRPr lang="zh-CN" alt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7589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6451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008B42-D5A9-4F2B-B659-00DBEFB2637F}" type="datetimeFigureOut">
              <a:rPr lang="zh-CN" altLang="en-US" smtClean="0"/>
              <a:t>2012/10/24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42F2B5-9FEC-48FA-9A19-17341755905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008B42-D5A9-4F2B-B659-00DBEFB2637F}" type="datetimeFigureOut">
              <a:rPr lang="zh-CN" altLang="en-US" smtClean="0"/>
              <a:t>2012/10/24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42F2B5-9FEC-48FA-9A19-17341755905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10866" y="457200"/>
            <a:ext cx="4594934" cy="4114799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2001" y="457200"/>
            <a:ext cx="2673657" cy="4114800"/>
          </a:xfrm>
        </p:spPr>
        <p:txBody>
          <a:bodyPr>
            <a:normAutofit/>
          </a:bodyPr>
          <a:lstStyle>
            <a:lvl1pPr marL="0" indent="0">
              <a:buNone/>
              <a:defRPr sz="21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008B42-D5A9-4F2B-B659-00DBEFB2637F}" type="datetimeFigureOut">
              <a:rPr lang="zh-CN" altLang="en-US" smtClean="0"/>
              <a:t>2012/10/24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42F2B5-9FEC-48FA-9A19-173417559052}" type="slidenum">
              <a:rPr lang="zh-CN" altLang="en-US" smtClean="0"/>
              <a:t>‹#›</a:t>
            </a:fld>
            <a:endParaRPr lang="zh-CN" altLang="en-US"/>
          </a:p>
        </p:txBody>
      </p:sp>
      <p:cxnSp>
        <p:nvCxnSpPr>
          <p:cNvPr id="10" name="Straight Connector 9"/>
          <p:cNvCxnSpPr/>
          <p:nvPr/>
        </p:nvCxnSpPr>
        <p:spPr>
          <a:xfrm rot="5400000">
            <a:off x="1677194" y="2514600"/>
            <a:ext cx="3810000" cy="1588"/>
          </a:xfrm>
          <a:prstGeom prst="line">
            <a:avLst/>
          </a:prstGeom>
          <a:ln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8952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77240" y="457200"/>
            <a:ext cx="7543800" cy="2895600"/>
          </a:xfrm>
          <a:ln w="6350">
            <a:solidFill>
              <a:schemeClr val="tx2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0392" y="3505200"/>
            <a:ext cx="7391400" cy="804862"/>
          </a:xfrm>
        </p:spPr>
        <p:txBody>
          <a:bodyPr anchor="t" anchorCtr="0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008B42-D5A9-4F2B-B659-00DBEFB2637F}" type="datetimeFigureOut">
              <a:rPr lang="zh-CN" altLang="en-US" smtClean="0"/>
              <a:t>2012/10/24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42F2B5-9FEC-48FA-9A19-17341755905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1800" cy="16002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685800"/>
            <a:ext cx="7543800" cy="388620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48400" y="620877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  <a:latin typeface="+mn-lt"/>
              </a:defRPr>
            </a:lvl1pPr>
          </a:lstStyle>
          <a:p>
            <a:fld id="{74008B42-D5A9-4F2B-B659-00DBEFB2637F}" type="datetimeFigureOut">
              <a:rPr lang="zh-CN" altLang="en-US" smtClean="0"/>
              <a:t>2012/10/24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61999" y="6208776"/>
            <a:ext cx="487386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5687568"/>
            <a:ext cx="76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fld id="{0D42F2B5-9FEC-48FA-9A19-173417559052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8" name="Rectangle 7"/>
          <p:cNvSpPr/>
          <p:nvPr/>
        </p:nvSpPr>
        <p:spPr>
          <a:xfrm>
            <a:off x="777240" y="0"/>
            <a:ext cx="7543800" cy="381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54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9436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686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4592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1901952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8pPr>
      <a:lvl9pPr marL="24688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CN" altLang="en-US" sz="6600" dirty="0" smtClean="0"/>
              <a:t>营销团队</a:t>
            </a:r>
            <a:r>
              <a:rPr lang="en-US" altLang="zh-CN" sz="6600" dirty="0" smtClean="0"/>
              <a:t/>
            </a:r>
            <a:br>
              <a:rPr lang="en-US" altLang="zh-CN" sz="6600" dirty="0" smtClean="0"/>
            </a:br>
            <a:r>
              <a:rPr lang="zh-CN" altLang="en-US" sz="6600" dirty="0" smtClean="0"/>
              <a:t>管理与掌控</a:t>
            </a:r>
            <a:endParaRPr lang="zh-CN" altLang="en-US" sz="6600" dirty="0"/>
          </a:p>
        </p:txBody>
      </p:sp>
    </p:spTree>
    <p:extLst>
      <p:ext uri="{BB962C8B-B14F-4D97-AF65-F5344CB8AC3E}">
        <p14:creationId xmlns:p14="http://schemas.microsoft.com/office/powerpoint/2010/main" val="24442670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sz="3600" dirty="0" smtClean="0"/>
              <a:t>“买西瓜”分析不同领导风格下的员工参与性与积极性</a:t>
            </a:r>
            <a:endParaRPr lang="zh-CN" altLang="en-US" sz="3600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99592" y="2144663"/>
            <a:ext cx="3960440" cy="3876625"/>
          </a:xfrm>
        </p:spPr>
        <p:txBody>
          <a:bodyPr>
            <a:normAutofit fontScale="92500"/>
          </a:bodyPr>
          <a:lstStyle/>
          <a:p>
            <a:r>
              <a:rPr lang="zh-CN" altLang="en-US" dirty="0" smtClean="0"/>
              <a:t>主管对下属说：“一出门，往西走，第一道桥那里，就有卖西瓜的，你给我买俩西瓜。”下属出门往西走，没有看见桥，也没有卖西瓜的，于是空手回来，主管骂他没脑子。这时下属说：“东边有卖的。”主管问他：“为什么不到东边去？”下属说：“你没叫我去。”主管又骂他没脑子。</a:t>
            </a:r>
            <a:endParaRPr lang="zh-CN" altLang="en-US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77" b="7328"/>
          <a:stretch/>
        </p:blipFill>
        <p:spPr>
          <a:xfrm>
            <a:off x="5004048" y="2924944"/>
            <a:ext cx="3333750" cy="2587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37205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CN" altLang="en-US" dirty="0"/>
              <a:t>不同领导风格下的员工参与性与积极性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指挥式：主管对下属说：“一出门，往西走，第一道                   桥那里，就有卖西瓜的，你给我买俩西瓜。”</a:t>
            </a:r>
            <a:endParaRPr lang="en-US" altLang="zh-CN" dirty="0" smtClean="0"/>
          </a:p>
          <a:p>
            <a:endParaRPr lang="en-US" altLang="zh-CN" dirty="0" smtClean="0"/>
          </a:p>
          <a:p>
            <a:r>
              <a:rPr lang="zh-CN" altLang="en-US" dirty="0" smtClean="0"/>
              <a:t>授权式：主管对下属说：“你给我买两个西瓜。”</a:t>
            </a:r>
            <a:endParaRPr lang="en-US" altLang="zh-CN" dirty="0" smtClean="0"/>
          </a:p>
          <a:p>
            <a:endParaRPr lang="en-US" altLang="zh-CN" dirty="0" smtClean="0"/>
          </a:p>
          <a:p>
            <a:r>
              <a:rPr lang="zh-CN" altLang="en-US" dirty="0" smtClean="0"/>
              <a:t>支持式：主管问下属：“你知道哪有卖西瓜的吗？”下属回答：东边有卖。于是主管吩咐：“那你到东边给我买两个。”</a:t>
            </a:r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23255125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指挥式的特征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755576" y="2636912"/>
            <a:ext cx="2952328" cy="3310136"/>
          </a:xfrm>
        </p:spPr>
        <p:txBody>
          <a:bodyPr/>
          <a:lstStyle/>
          <a:p>
            <a:r>
              <a:rPr lang="zh-CN" altLang="en-US" dirty="0" smtClean="0"/>
              <a:t>领导预先安排一切工作内容、程序和方法，</a:t>
            </a:r>
            <a:r>
              <a:rPr lang="zh-CN" altLang="en-US" sz="2800" dirty="0" smtClean="0">
                <a:solidFill>
                  <a:srgbClr val="FF0000"/>
                </a:solidFill>
              </a:rPr>
              <a:t>单向式</a:t>
            </a:r>
            <a:r>
              <a:rPr lang="zh-CN" altLang="en-US" dirty="0" smtClean="0"/>
              <a:t>沟通，下属只能</a:t>
            </a:r>
            <a:r>
              <a:rPr lang="zh-CN" altLang="en-US" sz="2800" dirty="0" smtClean="0">
                <a:solidFill>
                  <a:srgbClr val="FF0000"/>
                </a:solidFill>
              </a:rPr>
              <a:t>服从</a:t>
            </a:r>
            <a:r>
              <a:rPr lang="zh-CN" altLang="en-US" dirty="0" smtClean="0"/>
              <a:t>。</a:t>
            </a:r>
            <a:endParaRPr lang="zh-CN" altLang="en-US" dirty="0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25" r="3153" b="6913"/>
          <a:stretch/>
        </p:blipFill>
        <p:spPr>
          <a:xfrm>
            <a:off x="4121426" y="2420888"/>
            <a:ext cx="4439478" cy="29727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24668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授权式特征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39552" y="2276872"/>
            <a:ext cx="3096344" cy="3401481"/>
          </a:xfrm>
        </p:spPr>
        <p:txBody>
          <a:bodyPr/>
          <a:lstStyle/>
          <a:p>
            <a:r>
              <a:rPr lang="zh-CN" altLang="en-US" dirty="0" smtClean="0"/>
              <a:t>领导者极少使用权力影响下属，给下属高度的</a:t>
            </a:r>
            <a:r>
              <a:rPr lang="zh-CN" altLang="en-US" sz="2800" dirty="0" smtClean="0">
                <a:solidFill>
                  <a:srgbClr val="FF0000"/>
                </a:solidFill>
              </a:rPr>
              <a:t>独立性</a:t>
            </a:r>
            <a:r>
              <a:rPr lang="zh-CN" altLang="en-US" dirty="0" smtClean="0"/>
              <a:t>，</a:t>
            </a:r>
            <a:r>
              <a:rPr lang="zh-CN" altLang="en-US" sz="2800" dirty="0" smtClean="0">
                <a:solidFill>
                  <a:srgbClr val="FF0000"/>
                </a:solidFill>
              </a:rPr>
              <a:t>放任自流</a:t>
            </a:r>
            <a:r>
              <a:rPr lang="zh-CN" altLang="en-US" dirty="0" smtClean="0"/>
              <a:t>，这种决定可能会出现</a:t>
            </a:r>
            <a:r>
              <a:rPr lang="zh-CN" altLang="en-US" sz="2800" dirty="0" smtClean="0">
                <a:solidFill>
                  <a:srgbClr val="FF0000"/>
                </a:solidFill>
              </a:rPr>
              <a:t>偷懒</a:t>
            </a:r>
            <a:r>
              <a:rPr lang="zh-CN" altLang="en-US" dirty="0" smtClean="0"/>
              <a:t>的员工。</a:t>
            </a:r>
            <a:endParaRPr lang="zh-CN" altLang="en-US" dirty="0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95" t="7218" b="7153"/>
          <a:stretch/>
        </p:blipFill>
        <p:spPr>
          <a:xfrm>
            <a:off x="4121426" y="2902226"/>
            <a:ext cx="4302493" cy="25576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05243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dirty="0" smtClean="0"/>
              <a:t>支持式特征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755576" y="2060848"/>
            <a:ext cx="3240360" cy="3886200"/>
          </a:xfrm>
        </p:spPr>
        <p:txBody>
          <a:bodyPr/>
          <a:lstStyle/>
          <a:p>
            <a:r>
              <a:rPr lang="zh-CN" altLang="en-US" sz="2800" dirty="0" smtClean="0">
                <a:solidFill>
                  <a:srgbClr val="FF0000"/>
                </a:solidFill>
              </a:rPr>
              <a:t>有利</a:t>
            </a:r>
            <a:r>
              <a:rPr lang="zh-CN" altLang="en-US" dirty="0" smtClean="0"/>
              <a:t>提高工作</a:t>
            </a:r>
            <a:r>
              <a:rPr lang="zh-CN" altLang="en-US" sz="2800" dirty="0" smtClean="0">
                <a:solidFill>
                  <a:srgbClr val="FF0000"/>
                </a:solidFill>
              </a:rPr>
              <a:t>效率</a:t>
            </a:r>
            <a:r>
              <a:rPr lang="zh-CN" altLang="en-US" dirty="0" smtClean="0"/>
              <a:t>，并且能让员工在工作中</a:t>
            </a:r>
            <a:r>
              <a:rPr lang="zh-CN" altLang="en-US" dirty="0" smtClean="0">
                <a:solidFill>
                  <a:schemeClr val="tx1"/>
                </a:solidFill>
              </a:rPr>
              <a:t>参与决策，提高积极性，</a:t>
            </a:r>
            <a:r>
              <a:rPr lang="zh-CN" altLang="en-US" dirty="0" smtClean="0"/>
              <a:t>更重要的是，员工能在日常工作中得到</a:t>
            </a:r>
            <a:r>
              <a:rPr lang="zh-CN" altLang="en-US" sz="2800" dirty="0" smtClean="0">
                <a:solidFill>
                  <a:srgbClr val="FF0000"/>
                </a:solidFill>
              </a:rPr>
              <a:t>锻炼</a:t>
            </a:r>
            <a:r>
              <a:rPr lang="zh-CN" altLang="en-US" dirty="0" smtClean="0"/>
              <a:t>，</a:t>
            </a:r>
            <a:r>
              <a:rPr lang="zh-CN" altLang="en-US" sz="2800" dirty="0" smtClean="0">
                <a:solidFill>
                  <a:srgbClr val="FF0000"/>
                </a:solidFill>
              </a:rPr>
              <a:t>能力</a:t>
            </a:r>
            <a:r>
              <a:rPr lang="zh-CN" altLang="en-US" dirty="0" smtClean="0"/>
              <a:t>得到不断的</a:t>
            </a:r>
            <a:r>
              <a:rPr lang="zh-CN" altLang="en-US" sz="2800" dirty="0" smtClean="0">
                <a:solidFill>
                  <a:srgbClr val="FF0000"/>
                </a:solidFill>
              </a:rPr>
              <a:t>提升</a:t>
            </a:r>
            <a:r>
              <a:rPr lang="zh-CN" altLang="en-US" dirty="0" smtClean="0"/>
              <a:t>。</a:t>
            </a:r>
            <a:endParaRPr lang="zh-CN" altLang="en-US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1988840"/>
            <a:ext cx="3209925" cy="3619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80542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27584" y="476672"/>
            <a:ext cx="7488832" cy="1600200"/>
          </a:xfrm>
        </p:spPr>
        <p:txBody>
          <a:bodyPr>
            <a:normAutofit/>
          </a:bodyPr>
          <a:lstStyle/>
          <a:p>
            <a:r>
              <a:rPr lang="zh-CN" altLang="en-US" sz="4000" dirty="0" smtClean="0"/>
              <a:t>做“支持式”团队领导的</a:t>
            </a:r>
            <a:r>
              <a:rPr lang="zh-CN" altLang="en-US" sz="4800" dirty="0" smtClean="0">
                <a:solidFill>
                  <a:srgbClr val="0070C0"/>
                </a:solidFill>
              </a:rPr>
              <a:t>延伸</a:t>
            </a:r>
            <a:endParaRPr lang="zh-CN" altLang="en-US" sz="4800" dirty="0">
              <a:solidFill>
                <a:srgbClr val="0070C0"/>
              </a:solidFill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755576" y="1052736"/>
            <a:ext cx="7543800" cy="4894312"/>
          </a:xfrm>
        </p:spPr>
        <p:txBody>
          <a:bodyPr/>
          <a:lstStyle/>
          <a:p>
            <a:endParaRPr lang="en-US" altLang="zh-CN" dirty="0" smtClean="0"/>
          </a:p>
          <a:p>
            <a:endParaRPr lang="en-US" altLang="zh-CN" dirty="0"/>
          </a:p>
          <a:p>
            <a:r>
              <a:rPr lang="zh-CN" altLang="en-US" dirty="0" smtClean="0"/>
              <a:t>当风筝飞起来时，再慢慢放线</a:t>
            </a:r>
            <a:endParaRPr lang="en-US" altLang="zh-CN" dirty="0" smtClean="0"/>
          </a:p>
          <a:p>
            <a:endParaRPr lang="zh-CN" altLang="en-US" dirty="0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695"/>
          <a:stretch/>
        </p:blipFill>
        <p:spPr>
          <a:xfrm>
            <a:off x="5652120" y="2427012"/>
            <a:ext cx="2736304" cy="34785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03157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如何去控制？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23528" y="2191124"/>
            <a:ext cx="2880320" cy="3598168"/>
          </a:xfrm>
        </p:spPr>
        <p:txBody>
          <a:bodyPr/>
          <a:lstStyle/>
          <a:p>
            <a:r>
              <a:rPr lang="zh-CN" altLang="en-US" dirty="0" smtClean="0"/>
              <a:t>要放手，更要</a:t>
            </a:r>
            <a:r>
              <a:rPr lang="zh-CN" altLang="en-US" sz="2800" dirty="0" smtClean="0">
                <a:solidFill>
                  <a:srgbClr val="FF0000"/>
                </a:solidFill>
              </a:rPr>
              <a:t>定期和不定期的检查</a:t>
            </a:r>
            <a:r>
              <a:rPr lang="zh-CN" altLang="en-US" dirty="0" smtClean="0"/>
              <a:t>（检查要务实</a:t>
            </a:r>
            <a:r>
              <a:rPr lang="en-US" altLang="zh-CN" dirty="0" smtClean="0"/>
              <a:t>)</a:t>
            </a:r>
            <a:r>
              <a:rPr lang="zh-CN" altLang="en-US" dirty="0" smtClean="0"/>
              <a:t>。</a:t>
            </a:r>
            <a:endParaRPr lang="en-US" altLang="zh-CN" dirty="0" smtClean="0"/>
          </a:p>
          <a:p>
            <a:r>
              <a:rPr lang="zh-CN" altLang="en-US" dirty="0" smtClean="0"/>
              <a:t>下属可以委任，但绝</a:t>
            </a:r>
            <a:r>
              <a:rPr lang="zh-CN" altLang="en-US" sz="2800" dirty="0" smtClean="0">
                <a:solidFill>
                  <a:srgbClr val="FF0000"/>
                </a:solidFill>
              </a:rPr>
              <a:t>不能放任</a:t>
            </a:r>
            <a:r>
              <a:rPr lang="zh-CN" altLang="en-US" dirty="0" smtClean="0"/>
              <a:t>。</a:t>
            </a:r>
            <a:endParaRPr lang="zh-CN" altLang="en-US" dirty="0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27310" y="2132856"/>
            <a:ext cx="5294625" cy="40027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6717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27584" y="476672"/>
            <a:ext cx="8136904" cy="1656184"/>
          </a:xfrm>
        </p:spPr>
        <p:txBody>
          <a:bodyPr>
            <a:normAutofit/>
          </a:bodyPr>
          <a:lstStyle/>
          <a:p>
            <a:r>
              <a:rPr lang="zh-CN" altLang="en-US" sz="4000" dirty="0" smtClean="0"/>
              <a:t>放任是对我们自己的</a:t>
            </a:r>
            <a:r>
              <a:rPr lang="zh-CN" altLang="en-US" sz="4800" dirty="0" smtClean="0">
                <a:solidFill>
                  <a:srgbClr val="FF0000"/>
                </a:solidFill>
              </a:rPr>
              <a:t>不负责任</a:t>
            </a:r>
            <a:endParaRPr lang="zh-CN" altLang="en-US" sz="4800" dirty="0">
              <a:solidFill>
                <a:srgbClr val="FF0000"/>
              </a:solidFill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初试一般是人力资源部帮我们选择，但最终决定员工是否能进入公司的是我们业务部门</a:t>
            </a:r>
            <a:r>
              <a:rPr lang="zh-CN" altLang="en-US" sz="4000" b="1" dirty="0" smtClean="0">
                <a:solidFill>
                  <a:srgbClr val="FF0000"/>
                </a:solidFill>
              </a:rPr>
              <a:t>自己</a:t>
            </a:r>
            <a:r>
              <a:rPr lang="zh-CN" altLang="en-US" dirty="0" smtClean="0"/>
              <a:t>。</a:t>
            </a:r>
            <a:endParaRPr lang="en-US" altLang="zh-CN" dirty="0" smtClean="0"/>
          </a:p>
          <a:p>
            <a:endParaRPr lang="en-US" altLang="zh-CN" dirty="0"/>
          </a:p>
          <a:p>
            <a:r>
              <a:rPr lang="zh-CN" altLang="en-US" dirty="0" smtClean="0"/>
              <a:t>如果委任了，同时又把人才放任出去了，那是对我们自己选择的人才的一种遗弃，更是对我们自己不负责任的一种表现。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6778215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27584" y="476672"/>
            <a:ext cx="7416824" cy="1600200"/>
          </a:xfrm>
        </p:spPr>
        <p:txBody>
          <a:bodyPr>
            <a:normAutofit/>
          </a:bodyPr>
          <a:lstStyle/>
          <a:p>
            <a:r>
              <a:rPr lang="zh-CN" altLang="en-US" sz="4000" dirty="0" smtClean="0"/>
              <a:t>一个基本问题：员工为什么</a:t>
            </a:r>
            <a:r>
              <a:rPr lang="zh-CN" altLang="en-US" sz="4000" dirty="0"/>
              <a:t>会</a:t>
            </a:r>
            <a:r>
              <a:rPr lang="zh-CN" altLang="en-US" sz="4000" dirty="0" smtClean="0"/>
              <a:t>加入我们的团队</a:t>
            </a:r>
            <a:r>
              <a:rPr lang="zh-CN" altLang="en-US" sz="4000" dirty="0"/>
              <a:t>？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zh-CN" altLang="en-US" sz="9600" dirty="0" smtClean="0"/>
              <a:t>          </a:t>
            </a:r>
            <a:r>
              <a:rPr lang="zh-CN" altLang="en-US" sz="20000" dirty="0" smtClean="0">
                <a:solidFill>
                  <a:srgbClr val="FF0000"/>
                </a:solidFill>
              </a:rPr>
              <a:t>？</a:t>
            </a:r>
            <a:endParaRPr lang="zh-CN" altLang="en-US" sz="20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17906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069 0 0.125 0.056 0.125 0.125 C 0.125 0.194 0.069 0.25 0 0.25 C -0.069 0.25 -0.125 0.194 -0.125 0.125 C -0.125 0.056 -0.069 0 0 0 Z" pathEditMode="relative" ptsTypes="">
                                      <p:cBhvr>
                                        <p:cTn id="11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sz="4000" dirty="0" smtClean="0"/>
              <a:t>员工加入</a:t>
            </a:r>
            <a:r>
              <a:rPr lang="zh-CN" altLang="en-US" sz="4000" dirty="0"/>
              <a:t>我们的</a:t>
            </a:r>
            <a:r>
              <a:rPr lang="zh-CN" altLang="en-US" sz="4000" dirty="0" smtClean="0"/>
              <a:t>团队是为了寻找</a:t>
            </a:r>
            <a:r>
              <a:rPr lang="zh-CN" altLang="en-US" sz="4800" dirty="0" smtClean="0">
                <a:solidFill>
                  <a:srgbClr val="FF0000"/>
                </a:solidFill>
              </a:rPr>
              <a:t>成功</a:t>
            </a:r>
            <a:r>
              <a:rPr lang="zh-CN" altLang="en-US" sz="4000" dirty="0" smtClean="0"/>
              <a:t>。</a:t>
            </a:r>
            <a:endParaRPr lang="zh-CN" altLang="en-US" sz="4000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如果一个员工来了半年以后，你跟他</a:t>
            </a:r>
            <a:r>
              <a:rPr lang="en-US" altLang="zh-CN" dirty="0" smtClean="0"/>
              <a:t>/</a:t>
            </a:r>
            <a:r>
              <a:rPr lang="zh-CN" altLang="en-US" dirty="0" smtClean="0"/>
              <a:t>她一聊，</a:t>
            </a:r>
            <a:r>
              <a:rPr lang="zh-CN" altLang="en-US" dirty="0"/>
              <a:t>他</a:t>
            </a:r>
            <a:r>
              <a:rPr lang="en-US" altLang="zh-CN" dirty="0"/>
              <a:t>/</a:t>
            </a:r>
            <a:r>
              <a:rPr lang="zh-CN" altLang="en-US" dirty="0"/>
              <a:t>她</a:t>
            </a:r>
            <a:r>
              <a:rPr lang="zh-CN" altLang="en-US" dirty="0" smtClean="0"/>
              <a:t>的反应是不想成功了，请问是谁的责任？这一定是我们主管的责任，因为我们没有很好的引导下属，让他们放任自己发展。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5030933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2080" y="2780928"/>
            <a:ext cx="3024336" cy="2538535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27584" y="476672"/>
            <a:ext cx="6552728" cy="1296144"/>
          </a:xfrm>
        </p:spPr>
        <p:txBody>
          <a:bodyPr/>
          <a:lstStyle/>
          <a:p>
            <a:r>
              <a:rPr lang="zh-CN" altLang="en-US" dirty="0" smtClean="0"/>
              <a:t>内容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67544" y="2348880"/>
            <a:ext cx="5544616" cy="3528392"/>
          </a:xfrm>
        </p:spPr>
        <p:txBody>
          <a:bodyPr/>
          <a:lstStyle/>
          <a:p>
            <a:r>
              <a:rPr lang="zh-CN" altLang="en-US" sz="2800" dirty="0" smtClean="0"/>
              <a:t>一</a:t>
            </a:r>
            <a:r>
              <a:rPr lang="zh-CN" altLang="en-US" sz="2800" dirty="0"/>
              <a:t>、</a:t>
            </a:r>
            <a:r>
              <a:rPr lang="zh-CN" altLang="en-US" sz="2800" dirty="0" smtClean="0"/>
              <a:t>营销团队领导的</a:t>
            </a:r>
            <a:r>
              <a:rPr lang="zh-CN" altLang="en-US" sz="2800" dirty="0" smtClean="0">
                <a:solidFill>
                  <a:srgbClr val="FF0000"/>
                </a:solidFill>
              </a:rPr>
              <a:t>风格</a:t>
            </a:r>
            <a:endParaRPr lang="en-US" altLang="zh-CN" sz="2800" dirty="0" smtClean="0">
              <a:solidFill>
                <a:srgbClr val="FF0000"/>
              </a:solidFill>
            </a:endParaRPr>
          </a:p>
          <a:p>
            <a:endParaRPr lang="en-US" altLang="zh-CN" sz="2800" dirty="0" smtClean="0"/>
          </a:p>
          <a:p>
            <a:r>
              <a:rPr lang="zh-CN" altLang="en-US" sz="2800" dirty="0" smtClean="0"/>
              <a:t>二、营销团队成员的有效</a:t>
            </a:r>
            <a:r>
              <a:rPr lang="zh-CN" altLang="en-US" sz="2800" dirty="0" smtClean="0">
                <a:solidFill>
                  <a:srgbClr val="FF0000"/>
                </a:solidFill>
              </a:rPr>
              <a:t>掌控</a:t>
            </a:r>
            <a:endParaRPr lang="en-US" altLang="zh-CN" sz="2800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US" altLang="zh-CN" sz="2800" dirty="0" smtClean="0"/>
          </a:p>
          <a:p>
            <a:r>
              <a:rPr lang="zh-CN" altLang="en-US" sz="2800" dirty="0" smtClean="0"/>
              <a:t>三、有效</a:t>
            </a:r>
            <a:r>
              <a:rPr lang="zh-CN" altLang="en-US" sz="2800" dirty="0" smtClean="0">
                <a:solidFill>
                  <a:schemeClr val="tx1"/>
                </a:solidFill>
              </a:rPr>
              <a:t>消灭</a:t>
            </a:r>
            <a:r>
              <a:rPr lang="zh-CN" altLang="en-US" sz="2800" dirty="0" smtClean="0"/>
              <a:t>营销团队</a:t>
            </a:r>
            <a:r>
              <a:rPr lang="zh-CN" altLang="en-US" sz="2800" dirty="0" smtClean="0">
                <a:solidFill>
                  <a:srgbClr val="FF0000"/>
                </a:solidFill>
              </a:rPr>
              <a:t>内部矛盾</a:t>
            </a:r>
            <a:endParaRPr lang="en-US" altLang="zh-CN" sz="2800" dirty="0" smtClean="0">
              <a:solidFill>
                <a:srgbClr val="FF0000"/>
              </a:solidFill>
            </a:endParaRPr>
          </a:p>
          <a:p>
            <a:endParaRPr lang="en-US" altLang="zh-CN" dirty="0" smtClean="0"/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0887624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思考题：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zh-CN" altLang="en-US" sz="2800" dirty="0" smtClean="0"/>
              <a:t>当你的下属与客户发生激烈冲突的时候，作为主管的你会支持谁？</a:t>
            </a:r>
            <a:endParaRPr lang="en-US" altLang="zh-CN" sz="2800" dirty="0" smtClean="0"/>
          </a:p>
          <a:p>
            <a:pPr marL="0" indent="0">
              <a:buNone/>
            </a:pPr>
            <a:endParaRPr lang="en-US" altLang="zh-CN" sz="2800" dirty="0" smtClean="0"/>
          </a:p>
          <a:p>
            <a:pPr marL="0" indent="0" algn="ctr">
              <a:buNone/>
            </a:pPr>
            <a:r>
              <a:rPr lang="zh-CN" altLang="en-US" sz="2800" b="1" dirty="0" smtClean="0">
                <a:solidFill>
                  <a:srgbClr val="0070C0"/>
                </a:solidFill>
              </a:rPr>
              <a:t>（举手表决）</a:t>
            </a:r>
            <a:endParaRPr lang="zh-CN" altLang="en-US" sz="28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10684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27584" y="476672"/>
            <a:ext cx="7632848" cy="1600200"/>
          </a:xfrm>
        </p:spPr>
        <p:txBody>
          <a:bodyPr>
            <a:normAutofit fontScale="90000"/>
          </a:bodyPr>
          <a:lstStyle/>
          <a:p>
            <a:r>
              <a:rPr lang="zh-CN" altLang="en-US" dirty="0" smtClean="0"/>
              <a:t>员工是公司最重要的客户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sz="2800" dirty="0" smtClean="0">
                <a:solidFill>
                  <a:srgbClr val="FF0000"/>
                </a:solidFill>
              </a:rPr>
              <a:t>员工</a:t>
            </a:r>
            <a:r>
              <a:rPr lang="zh-CN" altLang="en-US" dirty="0" smtClean="0"/>
              <a:t>，我们的团队，才是公司</a:t>
            </a:r>
            <a:r>
              <a:rPr lang="zh-CN" altLang="en-US" sz="2800" dirty="0" smtClean="0">
                <a:solidFill>
                  <a:srgbClr val="FF0000"/>
                </a:solidFill>
              </a:rPr>
              <a:t>最重要的客户</a:t>
            </a:r>
            <a:r>
              <a:rPr lang="zh-CN" altLang="en-US" dirty="0" smtClean="0"/>
              <a:t>。缺乏对团队成员的信任与支持，他们失去的将是对组织的信任和工作的快乐。这种不信任和不快乐，百分之百地将传递给公司的无数个客户，最终导致的是团队成员业绩的底下。</a:t>
            </a:r>
            <a:endParaRPr lang="en-US" altLang="zh-CN" dirty="0"/>
          </a:p>
          <a:p>
            <a:endParaRPr lang="en-US" altLang="zh-CN" dirty="0" smtClean="0"/>
          </a:p>
          <a:p>
            <a:r>
              <a:rPr lang="zh-CN" altLang="en-US" dirty="0" smtClean="0"/>
              <a:t>培训</a:t>
            </a:r>
            <a:r>
              <a:rPr lang="en-US" altLang="zh-CN" dirty="0" smtClean="0"/>
              <a:t>----</a:t>
            </a:r>
            <a:r>
              <a:rPr lang="zh-CN" altLang="en-US" dirty="0" smtClean="0"/>
              <a:t>训练</a:t>
            </a:r>
            <a:r>
              <a:rPr lang="en-US" altLang="zh-CN" dirty="0" smtClean="0"/>
              <a:t>----</a:t>
            </a:r>
            <a:r>
              <a:rPr lang="zh-CN" altLang="en-US" dirty="0" smtClean="0"/>
              <a:t>指导，让员工不再“庶民用暗器”。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342714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支持下属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/>
              <a:t>许多公司都在抱怨</a:t>
            </a:r>
            <a:r>
              <a:rPr lang="zh-CN" altLang="en-US" dirty="0" smtClean="0"/>
              <a:t>员工</a:t>
            </a:r>
            <a:r>
              <a:rPr lang="zh-CN" altLang="en-US" sz="2800" dirty="0" smtClean="0">
                <a:solidFill>
                  <a:srgbClr val="FF0000"/>
                </a:solidFill>
              </a:rPr>
              <a:t>懒惰</a:t>
            </a:r>
            <a:r>
              <a:rPr lang="zh-CN" altLang="en-US" dirty="0"/>
              <a:t>并对公司充满着</a:t>
            </a:r>
            <a:r>
              <a:rPr lang="zh-CN" altLang="en-US" sz="2800" dirty="0">
                <a:solidFill>
                  <a:srgbClr val="FF0000"/>
                </a:solidFill>
              </a:rPr>
              <a:t>不满</a:t>
            </a:r>
            <a:r>
              <a:rPr lang="zh-CN" altLang="en-US" dirty="0" smtClean="0"/>
              <a:t>。</a:t>
            </a:r>
            <a:endParaRPr lang="en-US" altLang="zh-CN" dirty="0" smtClean="0"/>
          </a:p>
          <a:p>
            <a:endParaRPr lang="en-US" altLang="zh-CN" dirty="0"/>
          </a:p>
          <a:p>
            <a:r>
              <a:rPr lang="zh-CN" altLang="en-US" dirty="0" smtClean="0"/>
              <a:t>但是</a:t>
            </a:r>
            <a:r>
              <a:rPr lang="zh-CN" altLang="en-US" dirty="0"/>
              <a:t>，回想一下，哪位员工是带着不满的情绪加入公司的？你想想他们当年加入公司时那种踌躇满志的样子，那种双眼都会放光的憧憬。你想过没有，使得他们变得充满冷漠与怨恨</a:t>
            </a:r>
            <a:r>
              <a:rPr lang="zh-CN" altLang="en-US" dirty="0" smtClean="0"/>
              <a:t>的也许正是我们</a:t>
            </a:r>
            <a:r>
              <a:rPr lang="zh-CN" altLang="en-US" sz="2800" dirty="0" smtClean="0">
                <a:solidFill>
                  <a:srgbClr val="FF0000"/>
                </a:solidFill>
              </a:rPr>
              <a:t>自己</a:t>
            </a:r>
            <a:r>
              <a:rPr lang="zh-CN" altLang="en-US" dirty="0"/>
              <a:t>。</a:t>
            </a:r>
            <a:br>
              <a:rPr lang="zh-CN" altLang="en-US" dirty="0"/>
            </a:br>
            <a:r>
              <a:rPr lang="zh-CN" altLang="en-US" dirty="0"/>
              <a:t>　　</a:t>
            </a:r>
          </a:p>
        </p:txBody>
      </p:sp>
    </p:spTree>
    <p:extLst>
      <p:ext uri="{BB962C8B-B14F-4D97-AF65-F5344CB8AC3E}">
        <p14:creationId xmlns:p14="http://schemas.microsoft.com/office/powerpoint/2010/main" val="15552919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定期检查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常用的管理工具：日计划、周计划、月计划等。</a:t>
            </a:r>
            <a:endParaRPr lang="en-US" altLang="zh-CN" dirty="0" smtClean="0"/>
          </a:p>
          <a:p>
            <a:endParaRPr lang="en-US" altLang="zh-CN" dirty="0" smtClean="0"/>
          </a:p>
          <a:p>
            <a:r>
              <a:rPr lang="zh-CN" altLang="en-US" dirty="0" smtClean="0"/>
              <a:t>根据所销售产品的类型进行选择：</a:t>
            </a:r>
            <a:endParaRPr lang="en-US" altLang="zh-CN" dirty="0" smtClean="0"/>
          </a:p>
          <a:p>
            <a:endParaRPr lang="en-US" altLang="zh-CN" dirty="0"/>
          </a:p>
          <a:p>
            <a:r>
              <a:rPr lang="zh-CN" altLang="en-US" dirty="0" smtClean="0"/>
              <a:t>效能型销售</a:t>
            </a:r>
            <a:endParaRPr lang="en-US" altLang="zh-CN" dirty="0" smtClean="0"/>
          </a:p>
          <a:p>
            <a:r>
              <a:rPr lang="zh-CN" altLang="en-US" dirty="0" smtClean="0"/>
              <a:t>效率型销售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099934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效能型销售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大型机电设备、大型工程项目，金额高昂，客户做采购决策需要考虑的因素比较多。</a:t>
            </a:r>
            <a:endParaRPr lang="en-US" altLang="zh-CN" dirty="0" smtClean="0"/>
          </a:p>
          <a:p>
            <a:endParaRPr lang="en-US" altLang="zh-CN" dirty="0"/>
          </a:p>
          <a:p>
            <a:r>
              <a:rPr lang="zh-CN" altLang="en-US" sz="2800" dirty="0" smtClean="0">
                <a:solidFill>
                  <a:srgbClr val="FF0000"/>
                </a:solidFill>
              </a:rPr>
              <a:t>效能型掌控</a:t>
            </a:r>
            <a:r>
              <a:rPr lang="zh-CN" altLang="en-US" dirty="0" smtClean="0"/>
              <a:t>（周计划、月计划）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7987958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效率型销售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产品的价值比较少，客户决策的过程相对比较短，需要量大取胜，来达到提升销售业绩的目的。</a:t>
            </a:r>
            <a:endParaRPr lang="en-US" altLang="zh-CN" dirty="0" smtClean="0"/>
          </a:p>
          <a:p>
            <a:endParaRPr lang="en-US" altLang="zh-CN" dirty="0"/>
          </a:p>
          <a:p>
            <a:r>
              <a:rPr lang="zh-CN" altLang="en-US" sz="2800" dirty="0" smtClean="0">
                <a:solidFill>
                  <a:srgbClr val="FF0000"/>
                </a:solidFill>
              </a:rPr>
              <a:t>密集型掌控</a:t>
            </a:r>
            <a:r>
              <a:rPr lang="zh-CN" altLang="en-US" dirty="0" smtClean="0"/>
              <a:t>（日计划）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9439400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CN" altLang="en-US" dirty="0" smtClean="0"/>
              <a:t>外地办事处的员工如何掌控？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每周五晚上</a:t>
            </a:r>
            <a:r>
              <a:rPr lang="en-US" altLang="zh-CN" dirty="0" smtClean="0"/>
              <a:t>8</a:t>
            </a:r>
            <a:r>
              <a:rPr lang="zh-CN" altLang="en-US" dirty="0" smtClean="0"/>
              <a:t>：</a:t>
            </a:r>
            <a:r>
              <a:rPr lang="en-US" altLang="zh-CN" dirty="0" smtClean="0"/>
              <a:t>00</a:t>
            </a:r>
            <a:r>
              <a:rPr lang="zh-CN" altLang="en-US" dirty="0" smtClean="0"/>
              <a:t>， 外地办事处的经理每人进行</a:t>
            </a:r>
            <a:r>
              <a:rPr lang="en-US" altLang="zh-CN" dirty="0" smtClean="0"/>
              <a:t>5</a:t>
            </a:r>
            <a:r>
              <a:rPr lang="zh-CN" altLang="en-US" dirty="0" smtClean="0"/>
              <a:t>分钟工作汇报，汇报分为三个方面：</a:t>
            </a:r>
            <a:endParaRPr lang="en-US" altLang="zh-CN" dirty="0" smtClean="0"/>
          </a:p>
          <a:p>
            <a:endParaRPr lang="en-US" altLang="zh-CN" dirty="0" smtClean="0"/>
          </a:p>
          <a:p>
            <a:r>
              <a:rPr lang="en-US" altLang="zh-CN" dirty="0" smtClean="0"/>
              <a:t>1- </a:t>
            </a:r>
            <a:r>
              <a:rPr lang="zh-CN" altLang="en-US" dirty="0" smtClean="0"/>
              <a:t>本周你所管辖的区域市场，遇到的</a:t>
            </a:r>
            <a:r>
              <a:rPr lang="zh-CN" altLang="en-US" sz="2800" dirty="0" smtClean="0">
                <a:solidFill>
                  <a:srgbClr val="FF0000"/>
                </a:solidFill>
              </a:rPr>
              <a:t>问题</a:t>
            </a:r>
            <a:r>
              <a:rPr lang="zh-CN" altLang="en-US" dirty="0" smtClean="0"/>
              <a:t>？</a:t>
            </a:r>
            <a:endParaRPr lang="en-US" altLang="zh-CN" dirty="0" smtClean="0"/>
          </a:p>
          <a:p>
            <a:r>
              <a:rPr lang="en-US" altLang="zh-CN" dirty="0" smtClean="0"/>
              <a:t>2- </a:t>
            </a:r>
            <a:r>
              <a:rPr lang="zh-CN" altLang="en-US" dirty="0" smtClean="0"/>
              <a:t>本周你所管辖的区域市场，取得的</a:t>
            </a:r>
            <a:r>
              <a:rPr lang="zh-CN" altLang="en-US" sz="2800" dirty="0" smtClean="0">
                <a:solidFill>
                  <a:srgbClr val="FF0000"/>
                </a:solidFill>
              </a:rPr>
              <a:t>成绩</a:t>
            </a:r>
            <a:r>
              <a:rPr lang="zh-CN" altLang="en-US" dirty="0" smtClean="0"/>
              <a:t>？</a:t>
            </a:r>
            <a:endParaRPr lang="en-US" altLang="zh-CN" dirty="0" smtClean="0"/>
          </a:p>
          <a:p>
            <a:r>
              <a:rPr lang="en-US" altLang="zh-CN" dirty="0" smtClean="0"/>
              <a:t>3-  </a:t>
            </a:r>
            <a:r>
              <a:rPr lang="zh-CN" altLang="en-US" dirty="0" smtClean="0"/>
              <a:t>针对你所遇到的问题，你</a:t>
            </a:r>
            <a:r>
              <a:rPr lang="zh-CN" altLang="en-US" sz="2800" dirty="0" smtClean="0">
                <a:solidFill>
                  <a:srgbClr val="FF0000"/>
                </a:solidFill>
              </a:rPr>
              <a:t>如何去解决</a:t>
            </a:r>
            <a:r>
              <a:rPr lang="zh-CN" altLang="en-US" dirty="0" smtClean="0"/>
              <a:t>？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1812178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为什么</a:t>
            </a:r>
            <a:r>
              <a:rPr lang="zh-CN" altLang="en-US" dirty="0" smtClean="0">
                <a:solidFill>
                  <a:srgbClr val="FF0000"/>
                </a:solidFill>
              </a:rPr>
              <a:t>亲自</a:t>
            </a:r>
            <a:r>
              <a:rPr lang="zh-CN" altLang="en-US" dirty="0" smtClean="0"/>
              <a:t>打电话？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外地的员工跟本地员工相比，对上级主管管理</a:t>
            </a:r>
            <a:r>
              <a:rPr lang="zh-CN" altLang="en-US" dirty="0"/>
              <a:t>的</a:t>
            </a:r>
            <a:r>
              <a:rPr lang="zh-CN" altLang="en-US" dirty="0" smtClean="0"/>
              <a:t>感觉是不同的，如果每周面对电脑屏幕递交一个周总结，对他来说压力接近于</a:t>
            </a:r>
            <a:r>
              <a:rPr lang="en-US" altLang="zh-CN" sz="4000" dirty="0" smtClean="0">
                <a:solidFill>
                  <a:srgbClr val="FF0000"/>
                </a:solidFill>
              </a:rPr>
              <a:t>0</a:t>
            </a:r>
            <a:r>
              <a:rPr lang="zh-CN" altLang="en-US" dirty="0" smtClean="0"/>
              <a:t>。</a:t>
            </a:r>
            <a:endParaRPr lang="en-US" altLang="zh-CN" dirty="0" smtClean="0"/>
          </a:p>
          <a:p>
            <a:endParaRPr lang="en-US" altLang="zh-CN" dirty="0"/>
          </a:p>
          <a:p>
            <a:r>
              <a:rPr lang="zh-CN" altLang="en-US" dirty="0" smtClean="0"/>
              <a:t>当听到上级主管的声音的时候，他的压力点就会产生。这样会促进他后期更加有效的工作，同时很正式的向你汇报相应的问题，也会促使他筛选出</a:t>
            </a:r>
            <a:r>
              <a:rPr lang="zh-CN" altLang="en-US" sz="2800" dirty="0" smtClean="0">
                <a:solidFill>
                  <a:srgbClr val="FF0000"/>
                </a:solidFill>
              </a:rPr>
              <a:t>有价值</a:t>
            </a:r>
            <a:r>
              <a:rPr lang="zh-CN" altLang="en-US" dirty="0" smtClean="0"/>
              <a:t>的信息。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9513092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27584" y="476672"/>
            <a:ext cx="6781800" cy="2160240"/>
          </a:xfrm>
        </p:spPr>
        <p:txBody>
          <a:bodyPr>
            <a:normAutofit/>
          </a:bodyPr>
          <a:lstStyle/>
          <a:p>
            <a:r>
              <a:rPr lang="zh-CN" altLang="en-US" dirty="0"/>
              <a:t>二、营销团队成员的有效掌</a:t>
            </a:r>
            <a:r>
              <a:rPr lang="zh-CN" altLang="en-US" dirty="0" smtClean="0"/>
              <a:t>控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让命令更有效的</a:t>
            </a:r>
            <a:r>
              <a:rPr lang="en-US" altLang="zh-CN" dirty="0" smtClean="0"/>
              <a:t>6</a:t>
            </a:r>
            <a:r>
              <a:rPr lang="zh-CN" altLang="en-US" dirty="0" smtClean="0"/>
              <a:t>大实用技巧</a:t>
            </a:r>
            <a:endParaRPr lang="en-US" altLang="zh-CN" dirty="0" smtClean="0"/>
          </a:p>
          <a:p>
            <a:r>
              <a:rPr lang="zh-CN" altLang="en-US" dirty="0" smtClean="0"/>
              <a:t>营销团队获得最佳业绩的三大利器</a:t>
            </a:r>
            <a:endParaRPr lang="en-US" altLang="zh-CN" dirty="0" smtClean="0"/>
          </a:p>
          <a:p>
            <a:r>
              <a:rPr lang="zh-CN" altLang="en-US" dirty="0" smtClean="0"/>
              <a:t>如何驾驭团队中的野马与妖魔化员工</a:t>
            </a:r>
            <a:endParaRPr lang="en-US" altLang="zh-CN" dirty="0" smtClean="0"/>
          </a:p>
          <a:p>
            <a:r>
              <a:rPr lang="zh-CN" altLang="en-US" dirty="0" smtClean="0"/>
              <a:t>针对不同类型的员工如何有效激励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4118344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CN" altLang="en-US" dirty="0"/>
              <a:t>让命令更有效的</a:t>
            </a:r>
            <a:r>
              <a:rPr lang="en-US" altLang="zh-CN" dirty="0"/>
              <a:t>6</a:t>
            </a:r>
            <a:r>
              <a:rPr lang="zh-CN" altLang="en-US" dirty="0"/>
              <a:t>大实用</a:t>
            </a:r>
            <a:r>
              <a:rPr lang="zh-CN" altLang="en-US" dirty="0" smtClean="0"/>
              <a:t>技巧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51520" y="1340768"/>
            <a:ext cx="7543800" cy="4596958"/>
          </a:xfrm>
        </p:spPr>
        <p:txBody>
          <a:bodyPr/>
          <a:lstStyle/>
          <a:p>
            <a:r>
              <a:rPr lang="en-US" altLang="zh-CN" dirty="0" smtClean="0">
                <a:solidFill>
                  <a:srgbClr val="0070C0"/>
                </a:solidFill>
              </a:rPr>
              <a:t>1- </a:t>
            </a:r>
            <a:r>
              <a:rPr lang="zh-CN" altLang="en-US" sz="2800" dirty="0" smtClean="0">
                <a:solidFill>
                  <a:srgbClr val="0070C0"/>
                </a:solidFill>
              </a:rPr>
              <a:t>去“影响”有影响力的人</a:t>
            </a:r>
            <a:endParaRPr lang="en-US" altLang="zh-CN" sz="2800" dirty="0">
              <a:solidFill>
                <a:srgbClr val="0070C0"/>
              </a:solidFill>
            </a:endParaRPr>
          </a:p>
          <a:p>
            <a:endParaRPr lang="en-US" altLang="zh-CN" sz="2800" dirty="0" smtClean="0">
              <a:solidFill>
                <a:srgbClr val="0070C0"/>
              </a:solidFill>
            </a:endParaRPr>
          </a:p>
          <a:p>
            <a:r>
              <a:rPr lang="zh-CN" altLang="en-US" dirty="0" smtClean="0"/>
              <a:t>（老人、业务骨干）</a:t>
            </a:r>
            <a:endParaRPr lang="zh-CN" altLang="en-US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8064" y="1916831"/>
            <a:ext cx="2880320" cy="39913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8463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27584" y="476672"/>
            <a:ext cx="7848872" cy="1600200"/>
          </a:xfrm>
        </p:spPr>
        <p:txBody>
          <a:bodyPr>
            <a:normAutofit/>
          </a:bodyPr>
          <a:lstStyle/>
          <a:p>
            <a:r>
              <a:rPr lang="zh-CN" altLang="en-US" sz="4000" dirty="0" smtClean="0"/>
              <a:t>一、营销团队领导的领导风格</a:t>
            </a:r>
            <a:endParaRPr lang="zh-CN" altLang="en-US" sz="4000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27584" y="2276872"/>
            <a:ext cx="4536504" cy="3310136"/>
          </a:xfrm>
        </p:spPr>
        <p:txBody>
          <a:bodyPr/>
          <a:lstStyle/>
          <a:p>
            <a:r>
              <a:rPr lang="zh-CN" altLang="en-US" dirty="0" smtClean="0"/>
              <a:t>从裁人看你的</a:t>
            </a:r>
            <a:r>
              <a:rPr lang="zh-CN" altLang="en-US" sz="2800" dirty="0" smtClean="0">
                <a:solidFill>
                  <a:srgbClr val="FF0000"/>
                </a:solidFill>
              </a:rPr>
              <a:t>领导风格</a:t>
            </a:r>
            <a:endParaRPr lang="en-US" altLang="zh-CN" sz="2800" dirty="0" smtClean="0">
              <a:solidFill>
                <a:srgbClr val="FF0000"/>
              </a:solidFill>
            </a:endParaRPr>
          </a:p>
          <a:p>
            <a:endParaRPr lang="en-US" altLang="zh-CN" dirty="0" smtClean="0"/>
          </a:p>
          <a:p>
            <a:r>
              <a:rPr lang="zh-CN" altLang="en-US" dirty="0" smtClean="0"/>
              <a:t>你的下属因工作能力不够，需要解雇，而她是一个年轻的女孩子，平时跟同事的关系处的不错。这时，为避免引起其他员工的慌乱，你才去何种方式</a:t>
            </a:r>
            <a:r>
              <a:rPr lang="zh-CN" altLang="en-US" sz="2800" dirty="0" smtClean="0">
                <a:solidFill>
                  <a:srgbClr val="FF0000"/>
                </a:solidFill>
              </a:rPr>
              <a:t>解雇</a:t>
            </a:r>
            <a:r>
              <a:rPr lang="zh-CN" altLang="en-US" dirty="0" smtClean="0"/>
              <a:t>她？</a:t>
            </a:r>
            <a:endParaRPr lang="zh-CN" altLang="en-US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90660" y="2780928"/>
            <a:ext cx="2937926" cy="24482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72650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CN" altLang="en-US" dirty="0"/>
              <a:t>让命令更有效的</a:t>
            </a:r>
            <a:r>
              <a:rPr lang="en-US" altLang="zh-CN" dirty="0"/>
              <a:t>6</a:t>
            </a:r>
            <a:r>
              <a:rPr lang="zh-CN" altLang="en-US" dirty="0"/>
              <a:t>大实用技巧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sz="2800" dirty="0" smtClean="0">
                <a:solidFill>
                  <a:srgbClr val="0070C0"/>
                </a:solidFill>
              </a:rPr>
              <a:t>2- </a:t>
            </a:r>
            <a:r>
              <a:rPr lang="zh-CN" altLang="en-US" sz="2800" dirty="0" smtClean="0">
                <a:solidFill>
                  <a:srgbClr val="0070C0"/>
                </a:solidFill>
              </a:rPr>
              <a:t>树立官威</a:t>
            </a:r>
            <a:endParaRPr lang="en-US" altLang="zh-CN" sz="2800" dirty="0" smtClean="0">
              <a:solidFill>
                <a:srgbClr val="0070C0"/>
              </a:solidFill>
            </a:endParaRPr>
          </a:p>
          <a:p>
            <a:pPr marL="0" indent="0">
              <a:buNone/>
            </a:pPr>
            <a:endParaRPr lang="en-US" altLang="zh-CN" sz="2800" dirty="0" smtClean="0">
              <a:solidFill>
                <a:srgbClr val="0070C0"/>
              </a:solidFill>
            </a:endParaRPr>
          </a:p>
          <a:p>
            <a:r>
              <a:rPr lang="zh-CN" altLang="en-US" dirty="0" smtClean="0"/>
              <a:t>沉稳</a:t>
            </a:r>
            <a:endParaRPr lang="en-US" altLang="zh-CN" dirty="0"/>
          </a:p>
          <a:p>
            <a:r>
              <a:rPr lang="zh-CN" altLang="en-US" dirty="0" smtClean="0"/>
              <a:t>显示实力</a:t>
            </a:r>
            <a:endParaRPr lang="en-US" altLang="zh-CN" dirty="0" smtClean="0"/>
          </a:p>
          <a:p>
            <a:r>
              <a:rPr lang="zh-CN" altLang="en-US" dirty="0" smtClean="0"/>
              <a:t>敲山震虎</a:t>
            </a:r>
            <a:endParaRPr lang="en-US" altLang="zh-CN" dirty="0" smtClean="0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44" b="8438"/>
          <a:stretch/>
        </p:blipFill>
        <p:spPr>
          <a:xfrm>
            <a:off x="3851920" y="2824065"/>
            <a:ext cx="4294697" cy="25054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99007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6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5896" y="2132856"/>
            <a:ext cx="4772041" cy="3456385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CN" altLang="en-US" dirty="0"/>
              <a:t>让命令更有效的</a:t>
            </a:r>
            <a:r>
              <a:rPr lang="en-US" altLang="zh-CN" dirty="0"/>
              <a:t>6</a:t>
            </a:r>
            <a:r>
              <a:rPr lang="zh-CN" altLang="en-US" dirty="0"/>
              <a:t>大实用技巧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755576" y="2060848"/>
            <a:ext cx="2736304" cy="3886200"/>
          </a:xfrm>
        </p:spPr>
        <p:txBody>
          <a:bodyPr/>
          <a:lstStyle/>
          <a:p>
            <a:r>
              <a:rPr lang="en-US" altLang="zh-CN" sz="2800" dirty="0" smtClean="0">
                <a:solidFill>
                  <a:srgbClr val="0070C0"/>
                </a:solidFill>
              </a:rPr>
              <a:t>3- </a:t>
            </a:r>
            <a:r>
              <a:rPr lang="zh-CN" altLang="en-US" sz="2800" dirty="0" smtClean="0">
                <a:solidFill>
                  <a:srgbClr val="0070C0"/>
                </a:solidFill>
              </a:rPr>
              <a:t>抛弃暧昧不明的目标命令</a:t>
            </a:r>
            <a:endParaRPr lang="en-US" altLang="zh-CN" sz="2800" dirty="0" smtClean="0">
              <a:solidFill>
                <a:srgbClr val="0070C0"/>
              </a:solidFill>
            </a:endParaRPr>
          </a:p>
          <a:p>
            <a:pPr marL="0" indent="0">
              <a:buNone/>
            </a:pPr>
            <a:endParaRPr lang="en-US" altLang="zh-CN" sz="2800" dirty="0" smtClean="0">
              <a:solidFill>
                <a:srgbClr val="0070C0"/>
              </a:solidFill>
            </a:endParaRPr>
          </a:p>
          <a:p>
            <a:r>
              <a:rPr lang="zh-CN" altLang="en-US" dirty="0" smtClean="0"/>
              <a:t>只有清晰的知道目标，管理者的目标管理法才会有效。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1229082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CN" altLang="en-US" dirty="0"/>
              <a:t>让命令更有效的</a:t>
            </a:r>
            <a:r>
              <a:rPr lang="en-US" altLang="zh-CN" dirty="0"/>
              <a:t>6</a:t>
            </a:r>
            <a:r>
              <a:rPr lang="zh-CN" altLang="en-US" dirty="0"/>
              <a:t>大实用技巧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755576" y="2060848"/>
            <a:ext cx="2664296" cy="3240360"/>
          </a:xfrm>
        </p:spPr>
        <p:txBody>
          <a:bodyPr>
            <a:normAutofit fontScale="92500" lnSpcReduction="20000"/>
          </a:bodyPr>
          <a:lstStyle/>
          <a:p>
            <a:r>
              <a:rPr lang="en-US" altLang="zh-CN" sz="2800" dirty="0" smtClean="0">
                <a:solidFill>
                  <a:srgbClr val="0070C0"/>
                </a:solidFill>
              </a:rPr>
              <a:t>4- </a:t>
            </a:r>
            <a:r>
              <a:rPr lang="zh-CN" altLang="en-US" sz="2800" dirty="0" smtClean="0">
                <a:solidFill>
                  <a:srgbClr val="0070C0"/>
                </a:solidFill>
              </a:rPr>
              <a:t>以身作则，主动承担应该承担的事情。</a:t>
            </a:r>
            <a:endParaRPr lang="en-US" altLang="zh-CN" sz="2800" dirty="0" smtClean="0">
              <a:solidFill>
                <a:srgbClr val="0070C0"/>
              </a:solidFill>
            </a:endParaRPr>
          </a:p>
          <a:p>
            <a:endParaRPr lang="en-US" altLang="zh-CN" sz="2800" dirty="0" smtClean="0">
              <a:solidFill>
                <a:srgbClr val="0070C0"/>
              </a:solidFill>
            </a:endParaRPr>
          </a:p>
          <a:p>
            <a:r>
              <a:rPr lang="zh-CN" altLang="en-US" dirty="0" smtClean="0"/>
              <a:t>主管要做榜样，要身先士卒。当出现下属确实无法解决的状况时，我们要第一时间冲到前面。</a:t>
            </a:r>
            <a:endParaRPr lang="zh-CN" altLang="en-US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68013" y="2060848"/>
            <a:ext cx="4762987" cy="2879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88399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CN" altLang="en-US" dirty="0"/>
              <a:t>让命令更有效的</a:t>
            </a:r>
            <a:r>
              <a:rPr lang="en-US" altLang="zh-CN" dirty="0"/>
              <a:t>6</a:t>
            </a:r>
            <a:r>
              <a:rPr lang="zh-CN" altLang="en-US" dirty="0"/>
              <a:t>大实用技巧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altLang="zh-CN" sz="3000" dirty="0" smtClean="0">
                <a:solidFill>
                  <a:srgbClr val="0070C0"/>
                </a:solidFill>
              </a:rPr>
              <a:t>5- </a:t>
            </a:r>
            <a:r>
              <a:rPr lang="zh-CN" altLang="en-US" sz="3000" dirty="0" smtClean="0">
                <a:solidFill>
                  <a:srgbClr val="0070C0"/>
                </a:solidFill>
              </a:rPr>
              <a:t>大恕小罚</a:t>
            </a:r>
            <a:endParaRPr lang="en-US" altLang="zh-CN" sz="3000" dirty="0" smtClean="0">
              <a:solidFill>
                <a:srgbClr val="0070C0"/>
              </a:solidFill>
            </a:endParaRPr>
          </a:p>
          <a:p>
            <a:r>
              <a:rPr lang="zh-CN" altLang="en-US" dirty="0" smtClean="0"/>
              <a:t>大恕：</a:t>
            </a:r>
            <a:endParaRPr lang="en-US" altLang="zh-CN" dirty="0" smtClean="0"/>
          </a:p>
          <a:p>
            <a:pPr marL="0" indent="0">
              <a:buNone/>
            </a:pPr>
            <a:r>
              <a:rPr lang="zh-CN" altLang="en-US" dirty="0" smtClean="0"/>
              <a:t>如果一件大的事情（大客户谈判、大项目开发等），尽管下属尽力了，但仍然没有处理好，我们要宽恕他。因为坦白讲，即使我们自己去做，也未必能做得好。遇到这样的事情，主管要冲在前面，敢于承担责任。</a:t>
            </a:r>
            <a:r>
              <a:rPr lang="en-US" altLang="zh-CN" dirty="0" smtClean="0"/>
              <a:t>---------</a:t>
            </a:r>
            <a:r>
              <a:rPr lang="zh-CN" altLang="en-US" sz="3000" dirty="0" smtClean="0">
                <a:solidFill>
                  <a:srgbClr val="FF0000"/>
                </a:solidFill>
              </a:rPr>
              <a:t>能力</a:t>
            </a:r>
            <a:r>
              <a:rPr lang="zh-CN" altLang="en-US" dirty="0" smtClean="0"/>
              <a:t>问题</a:t>
            </a:r>
            <a:endParaRPr lang="en-US" altLang="zh-CN" dirty="0" smtClean="0"/>
          </a:p>
          <a:p>
            <a:pPr marL="0" indent="0">
              <a:buNone/>
            </a:pPr>
            <a:endParaRPr lang="en-US" altLang="zh-CN" dirty="0"/>
          </a:p>
          <a:p>
            <a:r>
              <a:rPr lang="zh-CN" altLang="en-US" dirty="0" smtClean="0"/>
              <a:t>小罚：</a:t>
            </a:r>
            <a:endParaRPr lang="en-US" altLang="zh-CN" dirty="0" smtClean="0"/>
          </a:p>
          <a:p>
            <a:pPr marL="0" indent="0">
              <a:buNone/>
            </a:pPr>
            <a:r>
              <a:rPr lang="zh-CN" altLang="en-US" dirty="0" smtClean="0"/>
              <a:t>如果一件事情，在下属的岗位职责之内，并且以他的能力完全可以处理得非常好，但却出现了种种纰漏的，这时我们则要进行一些惩罚。</a:t>
            </a:r>
            <a:r>
              <a:rPr lang="en-US" altLang="zh-CN" dirty="0" smtClean="0"/>
              <a:t>----------</a:t>
            </a:r>
            <a:r>
              <a:rPr lang="zh-CN" altLang="en-US" sz="3000" dirty="0" smtClean="0">
                <a:solidFill>
                  <a:srgbClr val="FF0000"/>
                </a:solidFill>
              </a:rPr>
              <a:t>态度</a:t>
            </a:r>
            <a:r>
              <a:rPr lang="zh-CN" altLang="en-US" dirty="0" smtClean="0"/>
              <a:t>问题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963508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CN" altLang="en-US" dirty="0"/>
              <a:t>让命令更有效的</a:t>
            </a:r>
            <a:r>
              <a:rPr lang="en-US" altLang="zh-CN" dirty="0"/>
              <a:t>6</a:t>
            </a:r>
            <a:r>
              <a:rPr lang="zh-CN" altLang="en-US" dirty="0"/>
              <a:t>大实用技巧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755576" y="2060848"/>
            <a:ext cx="4032448" cy="3886200"/>
          </a:xfrm>
        </p:spPr>
        <p:txBody>
          <a:bodyPr>
            <a:normAutofit fontScale="92500" lnSpcReduction="10000"/>
          </a:bodyPr>
          <a:lstStyle/>
          <a:p>
            <a:r>
              <a:rPr lang="en-US" altLang="zh-CN" sz="3000" dirty="0" smtClean="0">
                <a:solidFill>
                  <a:srgbClr val="0070C0"/>
                </a:solidFill>
              </a:rPr>
              <a:t>6- </a:t>
            </a:r>
            <a:r>
              <a:rPr lang="zh-CN" altLang="en-US" sz="3000" dirty="0" smtClean="0">
                <a:solidFill>
                  <a:srgbClr val="0070C0"/>
                </a:solidFill>
              </a:rPr>
              <a:t>为你的命令有效扫清障碍</a:t>
            </a:r>
            <a:endParaRPr lang="en-US" altLang="zh-CN" sz="3000" dirty="0" smtClean="0">
              <a:solidFill>
                <a:srgbClr val="0070C0"/>
              </a:solidFill>
            </a:endParaRPr>
          </a:p>
          <a:p>
            <a:r>
              <a:rPr lang="zh-CN" altLang="en-US" dirty="0" smtClean="0"/>
              <a:t>方向要明确</a:t>
            </a:r>
            <a:endParaRPr lang="en-US" altLang="zh-CN" dirty="0" smtClean="0"/>
          </a:p>
          <a:p>
            <a:r>
              <a:rPr lang="zh-CN" altLang="en-US" dirty="0" smtClean="0"/>
              <a:t>弹药要充足（交给下属的支持）</a:t>
            </a:r>
            <a:endParaRPr lang="en-US" altLang="zh-CN" dirty="0" smtClean="0"/>
          </a:p>
          <a:p>
            <a:r>
              <a:rPr lang="zh-CN" altLang="en-US" dirty="0" smtClean="0"/>
              <a:t>制度是保障（刀立起来但不一定落下去，冷风）</a:t>
            </a:r>
            <a:endParaRPr lang="en-US" altLang="zh-CN" dirty="0" smtClean="0"/>
          </a:p>
          <a:p>
            <a:r>
              <a:rPr lang="zh-CN" altLang="en-US" dirty="0" smtClean="0"/>
              <a:t>异议先消化（</a:t>
            </a:r>
            <a:r>
              <a:rPr lang="en-US" altLang="zh-CN" dirty="0" smtClean="0"/>
              <a:t>1.</a:t>
            </a:r>
            <a:r>
              <a:rPr lang="zh-CN" altLang="en-US" dirty="0" smtClean="0"/>
              <a:t>各种借口的应对方案；</a:t>
            </a:r>
            <a:r>
              <a:rPr lang="en-US" altLang="zh-CN" dirty="0" smtClean="0"/>
              <a:t>2.</a:t>
            </a:r>
            <a:r>
              <a:rPr lang="zh-CN" altLang="en-US" dirty="0" smtClean="0"/>
              <a:t>总结客户不购买的应对措施，把相应的业务问题先装在我们肚子里）</a:t>
            </a:r>
            <a:endParaRPr lang="en-US" altLang="zh-CN" dirty="0" smtClean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14" t="19919" r="5814" b="12156"/>
          <a:stretch/>
        </p:blipFill>
        <p:spPr>
          <a:xfrm>
            <a:off x="5652120" y="2398642"/>
            <a:ext cx="3089312" cy="32371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72114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dirty="0" smtClean="0"/>
              <a:t>团队领导是</a:t>
            </a:r>
            <a:r>
              <a:rPr lang="zh-CN" altLang="en-US" dirty="0" smtClean="0">
                <a:solidFill>
                  <a:srgbClr val="FF0000"/>
                </a:solidFill>
              </a:rPr>
              <a:t>装</a:t>
            </a:r>
            <a:r>
              <a:rPr lang="zh-CN" altLang="en-US" dirty="0" smtClean="0"/>
              <a:t>出来的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755576" y="2132856"/>
            <a:ext cx="7543800" cy="3886200"/>
          </a:xfrm>
        </p:spPr>
        <p:txBody>
          <a:bodyPr>
            <a:normAutofit lnSpcReduction="10000"/>
          </a:bodyPr>
          <a:lstStyle/>
          <a:p>
            <a:r>
              <a:rPr lang="zh-CN" altLang="en-US" dirty="0"/>
              <a:t>团队领导是装出来</a:t>
            </a:r>
            <a:r>
              <a:rPr lang="zh-CN" altLang="en-US" dirty="0" smtClean="0"/>
              <a:t>的：我们自己思考的问题，下属提出的问题，都要往自己的肚子里</a:t>
            </a:r>
            <a:r>
              <a:rPr lang="zh-CN" altLang="en-US" sz="2800" dirty="0" smtClean="0">
                <a:solidFill>
                  <a:srgbClr val="FF0000"/>
                </a:solidFill>
              </a:rPr>
              <a:t>装</a:t>
            </a:r>
            <a:r>
              <a:rPr lang="zh-CN" altLang="en-US" dirty="0" smtClean="0"/>
              <a:t>。</a:t>
            </a:r>
            <a:endParaRPr lang="en-US" altLang="zh-CN" dirty="0" smtClean="0"/>
          </a:p>
          <a:p>
            <a:pPr marL="0" indent="0">
              <a:buNone/>
            </a:pPr>
            <a:endParaRPr lang="en-US" altLang="zh-CN" dirty="0" smtClean="0"/>
          </a:p>
          <a:p>
            <a:r>
              <a:rPr lang="zh-CN" altLang="en-US" dirty="0" smtClean="0"/>
              <a:t>根据他们提出的问题，想出相应的解决方案，反映了我们的</a:t>
            </a:r>
            <a:r>
              <a:rPr lang="zh-CN" altLang="en-US" sz="2800" dirty="0" smtClean="0">
                <a:solidFill>
                  <a:srgbClr val="FF0000"/>
                </a:solidFill>
              </a:rPr>
              <a:t>价值</a:t>
            </a:r>
            <a:r>
              <a:rPr lang="zh-CN" altLang="en-US" dirty="0" smtClean="0"/>
              <a:t>所在。</a:t>
            </a:r>
            <a:endParaRPr lang="en-US" altLang="zh-CN" dirty="0" smtClean="0"/>
          </a:p>
          <a:p>
            <a:endParaRPr lang="en-US" altLang="zh-CN" dirty="0"/>
          </a:p>
          <a:p>
            <a:r>
              <a:rPr lang="zh-CN" altLang="en-US" dirty="0" smtClean="0"/>
              <a:t>在处理下属问题的时候，我们也在</a:t>
            </a:r>
            <a:r>
              <a:rPr lang="zh-CN" altLang="en-US" sz="2800" dirty="0" smtClean="0">
                <a:solidFill>
                  <a:srgbClr val="FF0000"/>
                </a:solidFill>
              </a:rPr>
              <a:t>提升</a:t>
            </a:r>
            <a:r>
              <a:rPr lang="zh-CN" altLang="en-US" dirty="0" smtClean="0"/>
              <a:t>和</a:t>
            </a:r>
            <a:r>
              <a:rPr lang="zh-CN" altLang="en-US" sz="2800" dirty="0" smtClean="0">
                <a:solidFill>
                  <a:srgbClr val="FF0000"/>
                </a:solidFill>
              </a:rPr>
              <a:t>成长</a:t>
            </a:r>
            <a:r>
              <a:rPr lang="zh-CN" altLang="en-US" dirty="0" smtClean="0"/>
              <a:t>。多问下属问题，让下属的问题支撑我们一步一步提升我们自己。如果我们提升到了一定程度，那么下属的异议也就迎刃而解了。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5526114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CN" altLang="en-US" dirty="0" smtClean="0"/>
              <a:t>营销团队取得最佳业绩的</a:t>
            </a:r>
            <a:r>
              <a:rPr lang="zh-CN" altLang="en-US" dirty="0" smtClean="0">
                <a:solidFill>
                  <a:srgbClr val="FF0000"/>
                </a:solidFill>
              </a:rPr>
              <a:t>三大</a:t>
            </a:r>
            <a:r>
              <a:rPr lang="zh-CN" altLang="en-US" dirty="0" smtClean="0"/>
              <a:t>利器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zh-CN" altLang="en-US" sz="2800" dirty="0" smtClean="0"/>
              <a:t>培训</a:t>
            </a:r>
            <a:endParaRPr lang="en-US" altLang="zh-CN" sz="2800" dirty="0" smtClean="0"/>
          </a:p>
          <a:p>
            <a:r>
              <a:rPr lang="zh-CN" altLang="en-US" sz="2800" dirty="0" smtClean="0"/>
              <a:t>训练</a:t>
            </a:r>
            <a:endParaRPr lang="en-US" altLang="zh-CN" sz="2800" dirty="0" smtClean="0"/>
          </a:p>
          <a:p>
            <a:r>
              <a:rPr lang="zh-CN" altLang="en-US" sz="2800" dirty="0"/>
              <a:t>指导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86" r="2867" b="8806"/>
          <a:stretch/>
        </p:blipFill>
        <p:spPr>
          <a:xfrm>
            <a:off x="3131840" y="2492896"/>
            <a:ext cx="4691270" cy="32227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74854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CN" altLang="en-US" dirty="0"/>
              <a:t>营销团队取得最佳业绩的三大利器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altLang="zh-CN" dirty="0"/>
          </a:p>
          <a:p>
            <a:r>
              <a:rPr lang="zh-CN" altLang="en-US" dirty="0" smtClean="0"/>
              <a:t>知道不等于做到。</a:t>
            </a:r>
            <a:endParaRPr lang="en-US" altLang="zh-CN" dirty="0" smtClean="0"/>
          </a:p>
          <a:p>
            <a:r>
              <a:rPr lang="zh-CN" altLang="en-US" dirty="0" smtClean="0"/>
              <a:t>知识不等于能力。</a:t>
            </a:r>
            <a:endParaRPr lang="en-US" altLang="zh-CN" dirty="0" smtClean="0"/>
          </a:p>
          <a:p>
            <a:r>
              <a:rPr lang="zh-CN" altLang="en-US" dirty="0" smtClean="0"/>
              <a:t>只学习不复习，等于没学。</a:t>
            </a:r>
            <a:endParaRPr lang="en-US" altLang="zh-CN" dirty="0" smtClean="0"/>
          </a:p>
        </p:txBody>
      </p:sp>
      <p:sp>
        <p:nvSpPr>
          <p:cNvPr id="4" name="流程图: 可选过程 3"/>
          <p:cNvSpPr/>
          <p:nvPr/>
        </p:nvSpPr>
        <p:spPr>
          <a:xfrm>
            <a:off x="899592" y="2492896"/>
            <a:ext cx="1944216" cy="72008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 smtClean="0"/>
              <a:t>培训</a:t>
            </a:r>
            <a:r>
              <a:rPr lang="zh-CN" altLang="en-US" dirty="0" smtClean="0"/>
              <a:t>灌输知识</a:t>
            </a:r>
            <a:endParaRPr lang="zh-CN" altLang="en-US" dirty="0"/>
          </a:p>
        </p:txBody>
      </p:sp>
      <p:sp>
        <p:nvSpPr>
          <p:cNvPr id="5" name="流程图: 可选过程 4"/>
          <p:cNvSpPr/>
          <p:nvPr/>
        </p:nvSpPr>
        <p:spPr>
          <a:xfrm>
            <a:off x="3428256" y="2492896"/>
            <a:ext cx="1944216" cy="72008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 smtClean="0"/>
              <a:t>训练</a:t>
            </a:r>
            <a:r>
              <a:rPr lang="zh-CN" altLang="en-US" dirty="0" smtClean="0"/>
              <a:t>实现技能</a:t>
            </a:r>
            <a:endParaRPr lang="zh-CN" altLang="en-US" dirty="0"/>
          </a:p>
        </p:txBody>
      </p:sp>
      <p:sp>
        <p:nvSpPr>
          <p:cNvPr id="6" name="流程图: 可选过程 5"/>
          <p:cNvSpPr/>
          <p:nvPr/>
        </p:nvSpPr>
        <p:spPr>
          <a:xfrm>
            <a:off x="5940152" y="2492896"/>
            <a:ext cx="1944216" cy="72008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 smtClean="0"/>
              <a:t>指导</a:t>
            </a:r>
            <a:r>
              <a:rPr lang="zh-CN" altLang="en-US" dirty="0" smtClean="0"/>
              <a:t>开启思维</a:t>
            </a:r>
            <a:endParaRPr lang="zh-CN" altLang="en-US" dirty="0"/>
          </a:p>
        </p:txBody>
      </p:sp>
      <p:sp>
        <p:nvSpPr>
          <p:cNvPr id="7" name="右箭头 6"/>
          <p:cNvSpPr/>
          <p:nvPr/>
        </p:nvSpPr>
        <p:spPr>
          <a:xfrm>
            <a:off x="2961894" y="2672916"/>
            <a:ext cx="360040" cy="3600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右箭头 8"/>
          <p:cNvSpPr/>
          <p:nvPr/>
        </p:nvSpPr>
        <p:spPr>
          <a:xfrm>
            <a:off x="5488294" y="2672916"/>
            <a:ext cx="360040" cy="3600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018396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9" grpId="0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27584" y="836712"/>
            <a:ext cx="6781800" cy="1656184"/>
          </a:xfrm>
        </p:spPr>
        <p:txBody>
          <a:bodyPr>
            <a:normAutofit fontScale="90000"/>
          </a:bodyPr>
          <a:lstStyle/>
          <a:p>
            <a:r>
              <a:rPr lang="zh-CN" altLang="en-US" dirty="0" smtClean="0"/>
              <a:t>为什么团队成员没能完成工作？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sz="2800" dirty="0" smtClean="0">
                <a:solidFill>
                  <a:srgbClr val="FF0000"/>
                </a:solidFill>
              </a:rPr>
              <a:t>技能</a:t>
            </a:r>
            <a:r>
              <a:rPr lang="zh-CN" altLang="en-US" dirty="0" smtClean="0"/>
              <a:t>不足：不知道如何去工作</a:t>
            </a:r>
            <a:endParaRPr lang="en-US" altLang="zh-CN" dirty="0" smtClean="0"/>
          </a:p>
          <a:p>
            <a:r>
              <a:rPr lang="zh-CN" altLang="en-US" sz="2800" dirty="0" smtClean="0">
                <a:solidFill>
                  <a:srgbClr val="FF0000"/>
                </a:solidFill>
              </a:rPr>
              <a:t>动力</a:t>
            </a:r>
            <a:r>
              <a:rPr lang="zh-CN" altLang="en-US" dirty="0" smtClean="0"/>
              <a:t>不足：不想做这项工作</a:t>
            </a:r>
            <a:endParaRPr lang="en-US" altLang="zh-CN" dirty="0" smtClean="0"/>
          </a:p>
          <a:p>
            <a:r>
              <a:rPr lang="zh-CN" altLang="en-US" sz="2800" dirty="0" smtClean="0">
                <a:solidFill>
                  <a:srgbClr val="FF0000"/>
                </a:solidFill>
              </a:rPr>
              <a:t>资源</a:t>
            </a:r>
            <a:r>
              <a:rPr lang="zh-CN" altLang="en-US" dirty="0" smtClean="0"/>
              <a:t>不足：能够胜任这项工作吗？</a:t>
            </a:r>
            <a:endParaRPr lang="zh-CN" altLang="en-US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8863"/>
          <a:stretch/>
        </p:blipFill>
        <p:spPr>
          <a:xfrm>
            <a:off x="5652121" y="2852936"/>
            <a:ext cx="2710002" cy="24482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48168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7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8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9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0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1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技能不足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在雇用员工前，我们是否</a:t>
            </a:r>
            <a:r>
              <a:rPr lang="zh-CN" altLang="en-US" sz="2800" dirty="0" smtClean="0">
                <a:solidFill>
                  <a:srgbClr val="FF0000"/>
                </a:solidFill>
              </a:rPr>
              <a:t>分析</a:t>
            </a:r>
            <a:r>
              <a:rPr lang="zh-CN" altLang="en-US" dirty="0" smtClean="0"/>
              <a:t>过这项工作要求的技能，并把它与员工的背景相比较？有何证据证明他们有恰当的能力？</a:t>
            </a:r>
            <a:endParaRPr lang="en-US" altLang="zh-CN" dirty="0" smtClean="0"/>
          </a:p>
          <a:p>
            <a:endParaRPr lang="en-US" altLang="zh-CN" dirty="0" smtClean="0"/>
          </a:p>
          <a:p>
            <a:r>
              <a:rPr lang="zh-CN" altLang="en-US" dirty="0" smtClean="0"/>
              <a:t>我们是否为员工确立了</a:t>
            </a:r>
            <a:r>
              <a:rPr lang="zh-CN" altLang="en-US" sz="2800" dirty="0" smtClean="0">
                <a:solidFill>
                  <a:srgbClr val="FF0000"/>
                </a:solidFill>
              </a:rPr>
              <a:t>工作期望</a:t>
            </a:r>
            <a:r>
              <a:rPr lang="zh-CN" altLang="en-US" dirty="0" smtClean="0"/>
              <a:t>和</a:t>
            </a:r>
            <a:r>
              <a:rPr lang="zh-CN" altLang="en-US" sz="2800" dirty="0" smtClean="0">
                <a:solidFill>
                  <a:srgbClr val="FF0000"/>
                </a:solidFill>
              </a:rPr>
              <a:t>标准</a:t>
            </a:r>
            <a:r>
              <a:rPr lang="zh-CN" altLang="en-US" dirty="0" smtClean="0"/>
              <a:t>，使他们知道应该如何做，员工是否知道什么是我们期望他达到的？</a:t>
            </a:r>
            <a:endParaRPr lang="en-US" altLang="zh-CN" dirty="0" smtClean="0"/>
          </a:p>
          <a:p>
            <a:endParaRPr lang="en-US" altLang="zh-CN" dirty="0" smtClean="0"/>
          </a:p>
          <a:p>
            <a:r>
              <a:rPr lang="zh-CN" altLang="en-US" dirty="0" smtClean="0"/>
              <a:t>我们是否对员工进行过</a:t>
            </a:r>
            <a:r>
              <a:rPr lang="zh-CN" altLang="en-US" sz="2800" dirty="0" smtClean="0">
                <a:solidFill>
                  <a:srgbClr val="FF0000"/>
                </a:solidFill>
              </a:rPr>
              <a:t>应知应会技能</a:t>
            </a:r>
            <a:r>
              <a:rPr lang="zh-CN" altLang="en-US" dirty="0" smtClean="0"/>
              <a:t>的训练？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8399327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选项：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755576" y="1628800"/>
            <a:ext cx="7543800" cy="3814192"/>
          </a:xfrm>
        </p:spPr>
        <p:txBody>
          <a:bodyPr>
            <a:normAutofit lnSpcReduction="10000"/>
          </a:bodyPr>
          <a:lstStyle/>
          <a:p>
            <a:endParaRPr lang="en-US" altLang="zh-CN" dirty="0" smtClean="0"/>
          </a:p>
          <a:p>
            <a:r>
              <a:rPr lang="en-US" altLang="zh-CN" dirty="0" smtClean="0"/>
              <a:t>A. </a:t>
            </a:r>
            <a:r>
              <a:rPr lang="zh-CN" altLang="en-US" dirty="0" smtClean="0"/>
              <a:t>叫助手告诉她已经被解雇。</a:t>
            </a:r>
            <a:endParaRPr lang="en-US" altLang="zh-CN" dirty="0" smtClean="0"/>
          </a:p>
          <a:p>
            <a:endParaRPr lang="en-US" altLang="zh-CN" dirty="0" smtClean="0"/>
          </a:p>
          <a:p>
            <a:r>
              <a:rPr lang="en-US" altLang="zh-CN" dirty="0" smtClean="0"/>
              <a:t>B. </a:t>
            </a:r>
            <a:r>
              <a:rPr lang="zh-CN" altLang="en-US" dirty="0" smtClean="0"/>
              <a:t>把她叫进办公室，然后直接把她辞退。</a:t>
            </a:r>
            <a:endParaRPr lang="en-US" altLang="zh-CN" dirty="0" smtClean="0"/>
          </a:p>
          <a:p>
            <a:endParaRPr lang="en-US" altLang="zh-CN" dirty="0" smtClean="0"/>
          </a:p>
          <a:p>
            <a:r>
              <a:rPr lang="en-US" altLang="zh-CN" dirty="0" smtClean="0"/>
              <a:t>C. </a:t>
            </a:r>
            <a:r>
              <a:rPr lang="zh-CN" altLang="en-US" dirty="0" smtClean="0"/>
              <a:t>以温和的语气和外交辞令向她解释，她实在不适合在公司工作。</a:t>
            </a:r>
            <a:endParaRPr lang="en-US" altLang="zh-CN" dirty="0" smtClean="0"/>
          </a:p>
          <a:p>
            <a:endParaRPr lang="en-US" altLang="zh-CN" dirty="0" smtClean="0"/>
          </a:p>
          <a:p>
            <a:r>
              <a:rPr lang="en-US" altLang="zh-CN" dirty="0" smtClean="0"/>
              <a:t>D. </a:t>
            </a:r>
            <a:r>
              <a:rPr lang="zh-CN" altLang="en-US" dirty="0" smtClean="0"/>
              <a:t>把她解雇，然后向其他下属安抚，叫他们安心工作。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799324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27584" y="476672"/>
            <a:ext cx="8064896" cy="1656184"/>
          </a:xfrm>
        </p:spPr>
        <p:txBody>
          <a:bodyPr>
            <a:normAutofit/>
          </a:bodyPr>
          <a:lstStyle/>
          <a:p>
            <a:r>
              <a:rPr lang="zh-CN" altLang="en-US" dirty="0" smtClean="0"/>
              <a:t>招聘时应该问的三个问题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以往的</a:t>
            </a:r>
            <a:r>
              <a:rPr lang="zh-CN" altLang="en-US" sz="2800" dirty="0" smtClean="0">
                <a:solidFill>
                  <a:srgbClr val="FF0000"/>
                </a:solidFill>
              </a:rPr>
              <a:t>成功</a:t>
            </a:r>
            <a:r>
              <a:rPr lang="zh-CN" altLang="en-US" dirty="0" smtClean="0"/>
              <a:t>案例；</a:t>
            </a:r>
            <a:endParaRPr lang="en-US" altLang="zh-CN" dirty="0" smtClean="0"/>
          </a:p>
          <a:p>
            <a:endParaRPr lang="en-US" altLang="zh-CN" dirty="0" smtClean="0"/>
          </a:p>
          <a:p>
            <a:r>
              <a:rPr lang="zh-CN" altLang="en-US" dirty="0" smtClean="0"/>
              <a:t>如果雇用他，他会为公司发挥什么</a:t>
            </a:r>
            <a:r>
              <a:rPr lang="zh-CN" altLang="en-US" sz="2800" dirty="0" smtClean="0">
                <a:solidFill>
                  <a:srgbClr val="FF0000"/>
                </a:solidFill>
              </a:rPr>
              <a:t>作用</a:t>
            </a:r>
            <a:r>
              <a:rPr lang="zh-CN" altLang="en-US" dirty="0" smtClean="0"/>
              <a:t>；</a:t>
            </a:r>
            <a:endParaRPr lang="en-US" altLang="zh-CN" dirty="0" smtClean="0"/>
          </a:p>
          <a:p>
            <a:endParaRPr lang="en-US" altLang="zh-CN" dirty="0" smtClean="0"/>
          </a:p>
          <a:p>
            <a:r>
              <a:rPr lang="zh-CN" altLang="en-US" dirty="0" smtClean="0"/>
              <a:t>把现在公司存在的</a:t>
            </a:r>
            <a:r>
              <a:rPr lang="zh-CN" altLang="en-US" sz="2800" dirty="0" smtClean="0">
                <a:solidFill>
                  <a:srgbClr val="FF0000"/>
                </a:solidFill>
              </a:rPr>
              <a:t>问题</a:t>
            </a:r>
            <a:r>
              <a:rPr lang="zh-CN" altLang="en-US" dirty="0" smtClean="0"/>
              <a:t>选一个来问他的看法。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1110732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动力不足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zh-CN" altLang="en-US" dirty="0" smtClean="0"/>
              <a:t>问问我们自己：站在员工的角度，他们真的</a:t>
            </a:r>
            <a:r>
              <a:rPr lang="zh-CN" altLang="en-US" sz="3000" dirty="0" smtClean="0">
                <a:solidFill>
                  <a:srgbClr val="FF0000"/>
                </a:solidFill>
              </a:rPr>
              <a:t>想要</a:t>
            </a:r>
            <a:r>
              <a:rPr lang="zh-CN" altLang="en-US" dirty="0" smtClean="0"/>
              <a:t>这项工作吗？</a:t>
            </a:r>
            <a:endParaRPr lang="en-US" altLang="zh-CN" dirty="0" smtClean="0"/>
          </a:p>
          <a:p>
            <a:r>
              <a:rPr lang="zh-CN" altLang="en-US" dirty="0" smtClean="0"/>
              <a:t>这项工作是否发挥了他们的技能，符合他们的</a:t>
            </a:r>
            <a:r>
              <a:rPr lang="zh-CN" altLang="en-US" sz="3000" dirty="0" smtClean="0">
                <a:solidFill>
                  <a:srgbClr val="FF0000"/>
                </a:solidFill>
              </a:rPr>
              <a:t>价值</a:t>
            </a:r>
            <a:r>
              <a:rPr lang="zh-CN" altLang="en-US" dirty="0" smtClean="0"/>
              <a:t>和</a:t>
            </a:r>
            <a:r>
              <a:rPr lang="zh-CN" altLang="en-US" sz="3000" dirty="0" smtClean="0">
                <a:solidFill>
                  <a:srgbClr val="FF0000"/>
                </a:solidFill>
              </a:rPr>
              <a:t>兴趣</a:t>
            </a:r>
            <a:r>
              <a:rPr lang="zh-CN" altLang="en-US" dirty="0" smtClean="0"/>
              <a:t>？这想工作是否单调且不刺激？你能否重新设计这份工作使之更加有趣？</a:t>
            </a:r>
            <a:endParaRPr lang="en-US" altLang="zh-CN" dirty="0" smtClean="0"/>
          </a:p>
          <a:p>
            <a:r>
              <a:rPr lang="zh-CN" altLang="en-US" dirty="0" smtClean="0"/>
              <a:t>你是否让员工对达到目标和标准</a:t>
            </a:r>
            <a:r>
              <a:rPr lang="zh-CN" altLang="en-US" sz="3000" dirty="0" smtClean="0">
                <a:solidFill>
                  <a:srgbClr val="FF0000"/>
                </a:solidFill>
              </a:rPr>
              <a:t>负有责任</a:t>
            </a:r>
            <a:r>
              <a:rPr lang="zh-CN" altLang="en-US" dirty="0" smtClean="0"/>
              <a:t>？</a:t>
            </a:r>
            <a:endParaRPr lang="en-US" altLang="zh-CN" dirty="0" smtClean="0"/>
          </a:p>
          <a:p>
            <a:r>
              <a:rPr lang="zh-CN" altLang="en-US" dirty="0" smtClean="0"/>
              <a:t>你是否提供定期的</a:t>
            </a:r>
            <a:r>
              <a:rPr lang="zh-CN" altLang="en-US" sz="3000" dirty="0" smtClean="0">
                <a:solidFill>
                  <a:srgbClr val="FF0000"/>
                </a:solidFill>
              </a:rPr>
              <a:t>有效反馈</a:t>
            </a:r>
            <a:r>
              <a:rPr lang="zh-CN" altLang="en-US" dirty="0" smtClean="0"/>
              <a:t>以支持或改进工作？（随时跟踪）</a:t>
            </a:r>
            <a:endParaRPr lang="en-US" altLang="zh-CN" dirty="0" smtClean="0"/>
          </a:p>
          <a:p>
            <a:r>
              <a:rPr lang="zh-CN" altLang="en-US" dirty="0" smtClean="0"/>
              <a:t>业绩下滑是环境因素引起的（因员工个人生活的变化），还是一个会</a:t>
            </a:r>
            <a:r>
              <a:rPr lang="zh-CN" altLang="en-US" sz="3000" dirty="0" smtClean="0">
                <a:solidFill>
                  <a:srgbClr val="FF0000"/>
                </a:solidFill>
              </a:rPr>
              <a:t>不时发生</a:t>
            </a:r>
            <a:r>
              <a:rPr lang="zh-CN" altLang="en-US" dirty="0" smtClean="0"/>
              <a:t>的长期性问题？</a:t>
            </a:r>
            <a:endParaRPr lang="en-US" altLang="zh-CN" dirty="0" smtClean="0"/>
          </a:p>
        </p:txBody>
      </p:sp>
    </p:spTree>
    <p:extLst>
      <p:ext uri="{BB962C8B-B14F-4D97-AF65-F5344CB8AC3E}">
        <p14:creationId xmlns:p14="http://schemas.microsoft.com/office/powerpoint/2010/main" val="1555227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CN" altLang="en-US" dirty="0" smtClean="0"/>
              <a:t>培训、训练和指导的区别？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zh-CN" altLang="en-US" dirty="0" smtClean="0"/>
              <a:t>案例</a:t>
            </a:r>
            <a:r>
              <a:rPr lang="en-US" altLang="zh-CN" dirty="0" smtClean="0"/>
              <a:t>1</a:t>
            </a:r>
            <a:r>
              <a:rPr lang="zh-CN" altLang="en-US" dirty="0" smtClean="0"/>
              <a:t>：</a:t>
            </a:r>
            <a:endParaRPr lang="en-US" altLang="zh-CN" dirty="0" smtClean="0"/>
          </a:p>
          <a:p>
            <a:pPr marL="0" indent="0">
              <a:buNone/>
            </a:pPr>
            <a:endParaRPr lang="en-US" altLang="zh-CN" dirty="0" smtClean="0"/>
          </a:p>
          <a:p>
            <a:r>
              <a:rPr lang="zh-CN" altLang="en-US" dirty="0" smtClean="0"/>
              <a:t>你是一家公司的营销总监，手下有一个新上任的区域经理小王，负责十几个人的团队。小王以前一直做业务，业绩很突出，但自己做业务与管理别人做业务，毕竟是完全不同的两个概念。因此他对新工作有些不安和害怕。</a:t>
            </a:r>
            <a:endParaRPr lang="en-US" altLang="zh-CN" dirty="0" smtClean="0"/>
          </a:p>
          <a:p>
            <a:endParaRPr lang="en-US" altLang="zh-CN" dirty="0"/>
          </a:p>
          <a:p>
            <a:r>
              <a:rPr lang="zh-CN" altLang="en-US" dirty="0" smtClean="0"/>
              <a:t>作为总监的你，应该</a:t>
            </a:r>
            <a:r>
              <a:rPr lang="zh-CN" altLang="en-US" sz="2800" dirty="0" smtClean="0">
                <a:solidFill>
                  <a:srgbClr val="FF0000"/>
                </a:solidFill>
              </a:rPr>
              <a:t>怎么办？</a:t>
            </a:r>
            <a:endParaRPr lang="zh-CN" altLang="en-US" sz="2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7246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27584" y="476672"/>
            <a:ext cx="6781800" cy="1080120"/>
          </a:xfrm>
        </p:spPr>
        <p:txBody>
          <a:bodyPr/>
          <a:lstStyle/>
          <a:p>
            <a:r>
              <a:rPr lang="zh-CN" altLang="en-US" dirty="0" smtClean="0"/>
              <a:t>案例分析：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altLang="zh-CN" dirty="0" smtClean="0"/>
              <a:t>1- </a:t>
            </a:r>
            <a:r>
              <a:rPr lang="zh-CN" altLang="en-US" sz="2800" dirty="0" smtClean="0">
                <a:solidFill>
                  <a:srgbClr val="FF0000"/>
                </a:solidFill>
              </a:rPr>
              <a:t>倾听</a:t>
            </a:r>
            <a:r>
              <a:rPr lang="zh-CN" altLang="en-US" dirty="0" smtClean="0"/>
              <a:t>他的想法并表示理解和同情，以示对他的支持和安慰；</a:t>
            </a:r>
            <a:endParaRPr lang="en-US" altLang="zh-CN" dirty="0" smtClean="0"/>
          </a:p>
          <a:p>
            <a:endParaRPr lang="en-US" altLang="zh-CN" dirty="0" smtClean="0"/>
          </a:p>
          <a:p>
            <a:r>
              <a:rPr lang="en-US" altLang="zh-CN" dirty="0" smtClean="0"/>
              <a:t>2- </a:t>
            </a:r>
            <a:r>
              <a:rPr lang="zh-CN" altLang="en-US" dirty="0" smtClean="0"/>
              <a:t>鼓励他参加管理方面的内外部</a:t>
            </a:r>
            <a:r>
              <a:rPr lang="zh-CN" altLang="en-US" sz="2800" dirty="0" smtClean="0">
                <a:solidFill>
                  <a:srgbClr val="FF0000"/>
                </a:solidFill>
              </a:rPr>
              <a:t>培训</a:t>
            </a:r>
            <a:r>
              <a:rPr lang="zh-CN" altLang="en-US" dirty="0" smtClean="0"/>
              <a:t>；</a:t>
            </a:r>
            <a:endParaRPr lang="en-US" altLang="zh-CN" dirty="0" smtClean="0"/>
          </a:p>
          <a:p>
            <a:endParaRPr lang="en-US" altLang="zh-CN" dirty="0" smtClean="0"/>
          </a:p>
          <a:p>
            <a:r>
              <a:rPr lang="en-US" altLang="zh-CN" dirty="0" smtClean="0"/>
              <a:t>3- </a:t>
            </a:r>
            <a:r>
              <a:rPr lang="zh-CN" altLang="en-US" dirty="0" smtClean="0"/>
              <a:t>帮助</a:t>
            </a:r>
            <a:r>
              <a:rPr lang="zh-CN" altLang="en-US" dirty="0"/>
              <a:t>对方梳理出作为区域经理必须掌握的管理动作，针对每一个动作加以</a:t>
            </a:r>
            <a:r>
              <a:rPr lang="zh-CN" altLang="en-US" sz="3000" dirty="0" smtClean="0">
                <a:solidFill>
                  <a:srgbClr val="FF0000"/>
                </a:solidFill>
              </a:rPr>
              <a:t>训练</a:t>
            </a:r>
            <a:r>
              <a:rPr lang="zh-CN" altLang="en-US" dirty="0"/>
              <a:t>；</a:t>
            </a:r>
            <a:endParaRPr lang="en-US" altLang="zh-CN" dirty="0"/>
          </a:p>
          <a:p>
            <a:endParaRPr lang="en-US" altLang="zh-CN" dirty="0" smtClean="0"/>
          </a:p>
          <a:p>
            <a:r>
              <a:rPr lang="en-US" altLang="zh-CN" dirty="0" smtClean="0"/>
              <a:t>4- </a:t>
            </a:r>
            <a:r>
              <a:rPr lang="zh-CN" altLang="en-US" sz="2800" dirty="0" smtClean="0">
                <a:solidFill>
                  <a:srgbClr val="FF0000"/>
                </a:solidFill>
              </a:rPr>
              <a:t>指导</a:t>
            </a:r>
            <a:r>
              <a:rPr lang="zh-CN" altLang="en-US" dirty="0"/>
              <a:t>他如何从一名销售</a:t>
            </a:r>
            <a:r>
              <a:rPr lang="zh-CN" altLang="en-US" dirty="0" smtClean="0"/>
              <a:t>经理思维转变</a:t>
            </a:r>
            <a:r>
              <a:rPr lang="zh-CN" altLang="en-US" dirty="0"/>
              <a:t>为管理</a:t>
            </a:r>
            <a:r>
              <a:rPr lang="zh-CN" altLang="en-US" dirty="0" smtClean="0"/>
              <a:t>者思维</a:t>
            </a:r>
            <a:r>
              <a:rPr lang="zh-CN" altLang="en-US" dirty="0"/>
              <a:t>。</a:t>
            </a:r>
            <a:endParaRPr lang="en-US" altLang="zh-CN" dirty="0"/>
          </a:p>
          <a:p>
            <a:endParaRPr lang="en-US" altLang="zh-CN" dirty="0" smtClean="0"/>
          </a:p>
        </p:txBody>
      </p:sp>
    </p:spTree>
    <p:extLst>
      <p:ext uri="{BB962C8B-B14F-4D97-AF65-F5344CB8AC3E}">
        <p14:creationId xmlns:p14="http://schemas.microsoft.com/office/powerpoint/2010/main" val="853116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CN" altLang="en-US" dirty="0" smtClean="0"/>
              <a:t>如何对待部门中的野马型员工和妖魔化员工？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755576" y="2060848"/>
            <a:ext cx="3744416" cy="3886200"/>
          </a:xfrm>
        </p:spPr>
        <p:txBody>
          <a:bodyPr/>
          <a:lstStyle/>
          <a:p>
            <a:r>
              <a:rPr lang="zh-CN" altLang="en-US" dirty="0" smtClean="0"/>
              <a:t>表现：能力</a:t>
            </a:r>
            <a:r>
              <a:rPr lang="zh-CN" altLang="en-US" sz="2800" dirty="0" smtClean="0">
                <a:solidFill>
                  <a:srgbClr val="FF0000"/>
                </a:solidFill>
              </a:rPr>
              <a:t>超强</a:t>
            </a:r>
            <a:r>
              <a:rPr lang="zh-CN" altLang="en-US" dirty="0" smtClean="0"/>
              <a:t>，不服</a:t>
            </a:r>
            <a:r>
              <a:rPr lang="zh-CN" altLang="en-US" sz="2800" dirty="0" smtClean="0">
                <a:solidFill>
                  <a:srgbClr val="FF0000"/>
                </a:solidFill>
              </a:rPr>
              <a:t>管束</a:t>
            </a:r>
            <a:r>
              <a:rPr lang="zh-CN" altLang="en-US" dirty="0" smtClean="0"/>
              <a:t>，爱提这样那样的</a:t>
            </a:r>
            <a:r>
              <a:rPr lang="zh-CN" altLang="en-US" sz="2800" dirty="0" smtClean="0">
                <a:solidFill>
                  <a:srgbClr val="FF0000"/>
                </a:solidFill>
              </a:rPr>
              <a:t>要求</a:t>
            </a:r>
            <a:r>
              <a:rPr lang="zh-CN" altLang="en-US" dirty="0" smtClean="0"/>
              <a:t>。</a:t>
            </a:r>
            <a:endParaRPr lang="zh-CN" altLang="en-US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8064" y="2132856"/>
            <a:ext cx="2880320" cy="38151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3993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应对策略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1- </a:t>
            </a:r>
            <a:r>
              <a:rPr lang="zh-CN" altLang="en-US" dirty="0" smtClean="0"/>
              <a:t>给他一些</a:t>
            </a:r>
            <a:r>
              <a:rPr lang="zh-CN" altLang="en-US" sz="2800" dirty="0" smtClean="0">
                <a:solidFill>
                  <a:srgbClr val="FF0000"/>
                </a:solidFill>
              </a:rPr>
              <a:t>独立</a:t>
            </a:r>
            <a:r>
              <a:rPr lang="zh-CN" altLang="en-US" dirty="0" smtClean="0"/>
              <a:t>的平台，和别人没有的</a:t>
            </a:r>
            <a:r>
              <a:rPr lang="zh-CN" altLang="en-US" sz="2800" dirty="0" smtClean="0">
                <a:solidFill>
                  <a:srgbClr val="FF0000"/>
                </a:solidFill>
              </a:rPr>
              <a:t>授权</a:t>
            </a:r>
            <a:r>
              <a:rPr lang="zh-CN" altLang="en-US" dirty="0" smtClean="0"/>
              <a:t>。（能者多劳）</a:t>
            </a:r>
            <a:endParaRPr lang="en-US" altLang="zh-CN" dirty="0" smtClean="0"/>
          </a:p>
          <a:p>
            <a:endParaRPr lang="en-US" altLang="zh-CN" dirty="0"/>
          </a:p>
          <a:p>
            <a:r>
              <a:rPr lang="en-US" altLang="zh-CN" dirty="0" smtClean="0"/>
              <a:t>2- </a:t>
            </a:r>
            <a:r>
              <a:rPr lang="zh-CN" altLang="en-US" sz="2800" dirty="0" smtClean="0">
                <a:solidFill>
                  <a:srgbClr val="FF0000"/>
                </a:solidFill>
              </a:rPr>
              <a:t>攻心</a:t>
            </a:r>
            <a:r>
              <a:rPr lang="zh-CN" altLang="en-US" dirty="0" smtClean="0"/>
              <a:t>为上。（唐僧给孙悟空拂去枯草，连夜缝制虎皮裙）</a:t>
            </a:r>
            <a:endParaRPr lang="en-US" altLang="zh-CN" dirty="0" smtClean="0"/>
          </a:p>
          <a:p>
            <a:endParaRPr lang="en-US" altLang="zh-CN" dirty="0"/>
          </a:p>
          <a:p>
            <a:r>
              <a:rPr lang="en-US" altLang="zh-CN" dirty="0" smtClean="0"/>
              <a:t>3- </a:t>
            </a:r>
            <a:r>
              <a:rPr lang="zh-CN" altLang="en-US" dirty="0" smtClean="0"/>
              <a:t>一架天平，两边</a:t>
            </a:r>
            <a:r>
              <a:rPr lang="zh-CN" altLang="en-US" sz="2800" dirty="0" smtClean="0">
                <a:solidFill>
                  <a:srgbClr val="FF0000"/>
                </a:solidFill>
              </a:rPr>
              <a:t>平衡</a:t>
            </a:r>
            <a:r>
              <a:rPr lang="zh-CN" altLang="en-US" dirty="0" smtClean="0"/>
              <a:t>。（一视同仁）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259323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塑造团队优秀员工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755576" y="2060848"/>
            <a:ext cx="7992888" cy="3886200"/>
          </a:xfrm>
        </p:spPr>
        <p:txBody>
          <a:bodyPr/>
          <a:lstStyle/>
          <a:p>
            <a:r>
              <a:rPr lang="zh-CN" altLang="en-US" dirty="0" smtClean="0"/>
              <a:t>让团队</a:t>
            </a:r>
            <a:r>
              <a:rPr lang="zh-CN" altLang="en-US" sz="2800" dirty="0" smtClean="0">
                <a:solidFill>
                  <a:srgbClr val="FF0000"/>
                </a:solidFill>
              </a:rPr>
              <a:t>整合</a:t>
            </a:r>
            <a:r>
              <a:rPr lang="zh-CN" altLang="en-US" dirty="0" smtClean="0"/>
              <a:t>出优秀员工</a:t>
            </a:r>
            <a:endParaRPr lang="en-US" altLang="zh-CN" dirty="0" smtClean="0"/>
          </a:p>
          <a:p>
            <a:endParaRPr lang="en-US" altLang="zh-CN" dirty="0"/>
          </a:p>
          <a:p>
            <a:r>
              <a:rPr lang="zh-CN" altLang="en-US" dirty="0" smtClean="0"/>
              <a:t>灌输协作取胜的观念，岗位难度</a:t>
            </a:r>
            <a:r>
              <a:rPr lang="en-US" altLang="zh-CN" dirty="0" smtClean="0"/>
              <a:t>=</a:t>
            </a:r>
            <a:r>
              <a:rPr lang="zh-CN" altLang="en-US" dirty="0" smtClean="0"/>
              <a:t>给猴子合适的食物</a:t>
            </a:r>
            <a:endParaRPr lang="en-US" altLang="zh-CN" dirty="0" smtClean="0"/>
          </a:p>
          <a:p>
            <a:pPr marL="0" indent="0">
              <a:buNone/>
            </a:pPr>
            <a:endParaRPr lang="en-US" altLang="zh-CN" dirty="0" smtClean="0"/>
          </a:p>
          <a:p>
            <a:r>
              <a:rPr lang="zh-CN" altLang="en-US" dirty="0" smtClean="0"/>
              <a:t>寻找团队成员比自己还要强的积极品质。（汉高祖刘邦）</a:t>
            </a:r>
            <a:endParaRPr lang="en-US" altLang="zh-CN" dirty="0" smtClean="0"/>
          </a:p>
          <a:p>
            <a:pPr marL="0" indent="0">
              <a:buNone/>
            </a:pPr>
            <a:endParaRPr lang="en-US" altLang="zh-CN" dirty="0" smtClean="0"/>
          </a:p>
          <a:p>
            <a:r>
              <a:rPr lang="zh-CN" altLang="en-US" dirty="0" smtClean="0"/>
              <a:t>护起团队成员的“短”，赢得部下的感激。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48588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猴子的食物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三个房间，各放进去</a:t>
            </a:r>
            <a:r>
              <a:rPr lang="en-US" altLang="zh-CN" dirty="0" smtClean="0"/>
              <a:t>2</a:t>
            </a:r>
            <a:r>
              <a:rPr lang="zh-CN" altLang="en-US" dirty="0" smtClean="0"/>
              <a:t>只猴子，第一个房间在地上摆满了香蕉；第二个房间香蕉从地上到天花板上依次摆满；第三个房间香蕉全部摆在天花板上。</a:t>
            </a:r>
            <a:endParaRPr lang="en-US" altLang="zh-CN" dirty="0" smtClean="0"/>
          </a:p>
          <a:p>
            <a:pPr algn="ctr"/>
            <a:endParaRPr lang="en-US" altLang="zh-CN" sz="2800" dirty="0">
              <a:solidFill>
                <a:srgbClr val="FF0000"/>
              </a:solidFill>
            </a:endParaRPr>
          </a:p>
          <a:p>
            <a:pPr algn="ctr"/>
            <a:r>
              <a:rPr lang="zh-CN" altLang="en-US" sz="2800" dirty="0" smtClean="0">
                <a:solidFill>
                  <a:srgbClr val="FF0000"/>
                </a:solidFill>
              </a:rPr>
              <a:t>思考结果？</a:t>
            </a:r>
            <a:endParaRPr lang="zh-CN" altLang="en-US" sz="2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4563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了解团队成员的优势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altLang="zh-CN" dirty="0" smtClean="0"/>
          </a:p>
          <a:p>
            <a:r>
              <a:rPr lang="zh-CN" altLang="en-US" dirty="0" smtClean="0"/>
              <a:t>通过协作使团队成员的优势最大化。这次你谈这个客户谈不下来，下次我跟你一起去谈，带上谁谁，将优势整合起来，人</a:t>
            </a:r>
            <a:r>
              <a:rPr lang="zh-CN" altLang="en-US" dirty="0"/>
              <a:t>尽其用。</a:t>
            </a:r>
            <a:endParaRPr lang="en-US" altLang="zh-CN" dirty="0" smtClean="0"/>
          </a:p>
          <a:p>
            <a:endParaRPr lang="en-US" altLang="zh-CN" dirty="0"/>
          </a:p>
          <a:p>
            <a:r>
              <a:rPr lang="en-US" altLang="zh-CN" dirty="0" err="1" smtClean="0"/>
              <a:t>Eg</a:t>
            </a:r>
            <a:r>
              <a:rPr lang="en-US" altLang="zh-CN" dirty="0"/>
              <a:t>. </a:t>
            </a:r>
            <a:r>
              <a:rPr lang="zh-CN" altLang="en-US" dirty="0"/>
              <a:t>中专毕业的公司前台也许有个税务局的二姨</a:t>
            </a:r>
            <a:r>
              <a:rPr lang="zh-CN" altLang="en-US" dirty="0" smtClean="0"/>
              <a:t>。</a:t>
            </a:r>
            <a:endParaRPr lang="en-US" altLang="zh-CN" dirty="0"/>
          </a:p>
          <a:p>
            <a:endParaRPr lang="en-US" altLang="zh-CN" dirty="0" smtClean="0"/>
          </a:p>
        </p:txBody>
      </p:sp>
    </p:spTree>
    <p:extLst>
      <p:ext uri="{BB962C8B-B14F-4D97-AF65-F5344CB8AC3E}">
        <p14:creationId xmlns:p14="http://schemas.microsoft.com/office/powerpoint/2010/main" val="3114936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dirty="0" smtClean="0"/>
              <a:t>汉高祖的例子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755576" y="2204864"/>
            <a:ext cx="7543800" cy="3742184"/>
          </a:xfrm>
        </p:spPr>
        <p:txBody>
          <a:bodyPr/>
          <a:lstStyle/>
          <a:p>
            <a:r>
              <a:rPr lang="zh-CN" altLang="en-US" dirty="0"/>
              <a:t>汉高祖刘邦所以能取得天下，关键就在于萧何、张良同韩信等骨干</a:t>
            </a:r>
            <a:r>
              <a:rPr lang="zh-CN" altLang="en-US" dirty="0" smtClean="0"/>
              <a:t>成员的辅佐</a:t>
            </a:r>
            <a:r>
              <a:rPr lang="zh-CN" altLang="en-US" dirty="0"/>
              <a:t>。所谓“夫运筹策帷帐之中，决胜于千里之外，吾不如子房；镇国家，抚百姓，给馈饷，不绝粮道，吾不如萧何；连百万之军，战必胜，攻必取，吾不如韩信；此三者，皆人杰也，吾能用之，此吾所以取天下也”。</a:t>
            </a:r>
            <a:endParaRPr lang="en-US" altLang="zh-CN" dirty="0" smtClean="0"/>
          </a:p>
          <a:p>
            <a:endParaRPr lang="en-US" altLang="zh-CN" dirty="0"/>
          </a:p>
          <a:p>
            <a:r>
              <a:rPr lang="zh-CN" altLang="en-US" dirty="0"/>
              <a:t>做主管要有</a:t>
            </a:r>
            <a:r>
              <a:rPr lang="zh-CN" altLang="en-US" dirty="0" smtClean="0"/>
              <a:t>胸襟：不能按照武大郎</a:t>
            </a:r>
            <a:r>
              <a:rPr lang="zh-CN" altLang="en-US" dirty="0"/>
              <a:t>开</a:t>
            </a:r>
            <a:r>
              <a:rPr lang="zh-CN" altLang="en-US" dirty="0" smtClean="0"/>
              <a:t>店</a:t>
            </a:r>
            <a:r>
              <a:rPr lang="zh-CN" altLang="en-US" dirty="0"/>
              <a:t>的</a:t>
            </a:r>
            <a:r>
              <a:rPr lang="zh-CN" altLang="en-US" dirty="0" smtClean="0"/>
              <a:t>模式，只</a:t>
            </a:r>
            <a:r>
              <a:rPr lang="zh-CN" altLang="en-US" dirty="0"/>
              <a:t>招比自己矮的</a:t>
            </a:r>
            <a:r>
              <a:rPr lang="zh-CN" altLang="en-US" dirty="0" smtClean="0"/>
              <a:t>人。</a:t>
            </a:r>
            <a:endParaRPr lang="zh-CN" altLang="en-US" dirty="0"/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236236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选择</a:t>
            </a:r>
            <a:r>
              <a:rPr lang="en-US" altLang="zh-CN" dirty="0" smtClean="0"/>
              <a:t>A</a:t>
            </a:r>
            <a:r>
              <a:rPr lang="zh-CN" altLang="en-US" dirty="0" smtClean="0"/>
              <a:t>的人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755576" y="1772816"/>
            <a:ext cx="7543800" cy="3886200"/>
          </a:xfrm>
        </p:spPr>
        <p:txBody>
          <a:bodyPr/>
          <a:lstStyle/>
          <a:p>
            <a:r>
              <a:rPr lang="zh-CN" altLang="en-US" sz="2800" dirty="0" smtClean="0">
                <a:solidFill>
                  <a:srgbClr val="FF0000"/>
                </a:solidFill>
              </a:rPr>
              <a:t>被动式</a:t>
            </a:r>
            <a:r>
              <a:rPr lang="zh-CN" altLang="en-US" dirty="0" smtClean="0"/>
              <a:t>的领导</a:t>
            </a:r>
            <a:endParaRPr lang="en-US" altLang="zh-CN" dirty="0" smtClean="0"/>
          </a:p>
          <a:p>
            <a:pPr marL="0" indent="0">
              <a:buNone/>
            </a:pPr>
            <a:endParaRPr lang="en-US" altLang="zh-CN" dirty="0" smtClean="0"/>
          </a:p>
          <a:p>
            <a:r>
              <a:rPr lang="zh-CN" altLang="en-US" dirty="0" smtClean="0"/>
              <a:t>你不想直接处理面前的困难，虽然这种作风并非完全无效，但如果要成功的采用这种方式，你的助手必须十分的精明强干。</a:t>
            </a:r>
            <a:endParaRPr lang="zh-CN" altLang="en-US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633" b="9309"/>
          <a:stretch/>
        </p:blipFill>
        <p:spPr>
          <a:xfrm>
            <a:off x="4860032" y="874642"/>
            <a:ext cx="2057400" cy="23058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58176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适当的护短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如果下属有的时候犯了一些小小的错误，我们应该适当的帮下属去“背”一些，同时，适当的既往不咎。这也是一种激励的方式。</a:t>
            </a:r>
            <a:endParaRPr lang="en-US" altLang="zh-CN" dirty="0" smtClean="0"/>
          </a:p>
          <a:p>
            <a:endParaRPr lang="en-US" altLang="zh-CN" dirty="0"/>
          </a:p>
          <a:p>
            <a:endParaRPr lang="en-US" altLang="zh-CN" dirty="0" smtClean="0"/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068322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CN" altLang="en-US" dirty="0" smtClean="0"/>
              <a:t>三、如何消灭营销团队内部矛盾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工作任务的冷酷（压任务）</a:t>
            </a:r>
            <a:r>
              <a:rPr lang="en-US" altLang="zh-CN" dirty="0" smtClean="0"/>
              <a:t>VS </a:t>
            </a:r>
            <a:r>
              <a:rPr lang="zh-CN" altLang="en-US" dirty="0" smtClean="0"/>
              <a:t>人文关怀的温暖</a:t>
            </a:r>
            <a:endParaRPr lang="en-US" altLang="zh-CN" dirty="0" smtClean="0"/>
          </a:p>
          <a:p>
            <a:endParaRPr lang="en-US" altLang="zh-CN" dirty="0" smtClean="0"/>
          </a:p>
          <a:p>
            <a:r>
              <a:rPr lang="en-US" altLang="zh-CN" dirty="0" smtClean="0"/>
              <a:t>1- </a:t>
            </a:r>
            <a:r>
              <a:rPr lang="zh-CN" altLang="en-US" dirty="0" smtClean="0"/>
              <a:t>设立专门的谈心时间</a:t>
            </a:r>
            <a:r>
              <a:rPr lang="en-US" altLang="zh-CN" dirty="0" smtClean="0"/>
              <a:t>-----</a:t>
            </a:r>
            <a:r>
              <a:rPr lang="zh-CN" altLang="en-US" dirty="0" smtClean="0"/>
              <a:t>每月、每周</a:t>
            </a:r>
            <a:endParaRPr lang="en-US" altLang="zh-CN" dirty="0" smtClean="0"/>
          </a:p>
          <a:p>
            <a:r>
              <a:rPr lang="en-US" altLang="zh-CN" dirty="0" smtClean="0"/>
              <a:t>2- </a:t>
            </a:r>
            <a:r>
              <a:rPr lang="zh-CN" altLang="en-US" dirty="0" smtClean="0"/>
              <a:t>黑脸白脸法</a:t>
            </a:r>
            <a:r>
              <a:rPr lang="en-US" altLang="zh-CN" dirty="0" smtClean="0"/>
              <a:t>------</a:t>
            </a:r>
            <a:r>
              <a:rPr lang="zh-CN" altLang="en-US" dirty="0" smtClean="0"/>
              <a:t>部门经理（严肃）</a:t>
            </a:r>
            <a:r>
              <a:rPr lang="en-US" altLang="zh-CN" dirty="0" smtClean="0"/>
              <a:t>+  </a:t>
            </a:r>
            <a:r>
              <a:rPr lang="zh-CN" altLang="en-US" dirty="0" smtClean="0"/>
              <a:t>指导员（温和）</a:t>
            </a:r>
            <a:endParaRPr lang="en-US" altLang="zh-CN" dirty="0" smtClean="0"/>
          </a:p>
          <a:p>
            <a:r>
              <a:rPr lang="en-US" altLang="zh-CN" dirty="0" smtClean="0"/>
              <a:t>3- </a:t>
            </a:r>
            <a:r>
              <a:rPr lang="zh-CN" altLang="en-US" dirty="0" smtClean="0"/>
              <a:t>施以恩惠法</a:t>
            </a:r>
            <a:r>
              <a:rPr lang="en-US" altLang="zh-CN" dirty="0" smtClean="0"/>
              <a:t>------</a:t>
            </a:r>
            <a:r>
              <a:rPr lang="zh-CN" altLang="en-US" dirty="0" smtClean="0"/>
              <a:t>部门经费、集体活动、请客、雪糕</a:t>
            </a:r>
            <a:endParaRPr lang="en-US" altLang="zh-CN" dirty="0" smtClean="0"/>
          </a:p>
          <a:p>
            <a:endParaRPr lang="en-US" altLang="zh-CN" dirty="0" smtClean="0"/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264749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dirty="0" smtClean="0"/>
              <a:t>目标不同产生的矛盾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endParaRPr lang="en-US" altLang="zh-CN" dirty="0" smtClean="0"/>
          </a:p>
          <a:p>
            <a:pPr marL="0" indent="0">
              <a:buNone/>
            </a:pPr>
            <a:r>
              <a:rPr lang="en-US" altLang="zh-CN" dirty="0"/>
              <a:t> </a:t>
            </a:r>
            <a:r>
              <a:rPr lang="en-US" altLang="zh-CN" dirty="0" smtClean="0"/>
              <a:t>  </a:t>
            </a:r>
            <a:r>
              <a:rPr lang="zh-CN" altLang="en-US" dirty="0" smtClean="0"/>
              <a:t>团队成员的个人目标：</a:t>
            </a:r>
            <a:endParaRPr lang="en-US" altLang="zh-CN" dirty="0" smtClean="0"/>
          </a:p>
          <a:p>
            <a:r>
              <a:rPr lang="en-US" altLang="zh-CN" dirty="0" smtClean="0"/>
              <a:t>1- </a:t>
            </a:r>
            <a:r>
              <a:rPr lang="zh-CN" altLang="en-US" dirty="0" smtClean="0"/>
              <a:t>赚到钱</a:t>
            </a:r>
            <a:endParaRPr lang="en-US" altLang="zh-CN" dirty="0" smtClean="0"/>
          </a:p>
          <a:p>
            <a:r>
              <a:rPr lang="en-US" altLang="zh-CN" dirty="0" smtClean="0"/>
              <a:t>2- </a:t>
            </a:r>
            <a:r>
              <a:rPr lang="zh-CN" altLang="en-US" dirty="0" smtClean="0"/>
              <a:t>借助这个平台提升能力，实现晋升。</a:t>
            </a:r>
            <a:endParaRPr lang="en-US" altLang="zh-CN" dirty="0" smtClean="0"/>
          </a:p>
          <a:p>
            <a:endParaRPr lang="en-US" altLang="zh-CN" dirty="0"/>
          </a:p>
          <a:p>
            <a:r>
              <a:rPr lang="zh-CN" altLang="en-US" dirty="0" smtClean="0"/>
              <a:t>团队的目标：</a:t>
            </a:r>
            <a:endParaRPr lang="en-US" altLang="zh-CN" dirty="0" smtClean="0"/>
          </a:p>
          <a:p>
            <a:r>
              <a:rPr lang="zh-CN" altLang="en-US" dirty="0" smtClean="0"/>
              <a:t>完成销售目标，提高团队整体业绩。</a:t>
            </a:r>
            <a:endParaRPr lang="en-US" altLang="zh-CN" dirty="0" smtClean="0"/>
          </a:p>
          <a:p>
            <a:endParaRPr lang="en-US" altLang="zh-CN" dirty="0"/>
          </a:p>
          <a:p>
            <a:r>
              <a:rPr lang="zh-CN" altLang="en-US" dirty="0" smtClean="0"/>
              <a:t>目标不同产生的矛盾：</a:t>
            </a:r>
            <a:r>
              <a:rPr lang="zh-CN" altLang="en-US" sz="2800" dirty="0" smtClean="0">
                <a:solidFill>
                  <a:srgbClr val="FF0000"/>
                </a:solidFill>
              </a:rPr>
              <a:t>怎么办</a:t>
            </a:r>
            <a:r>
              <a:rPr lang="zh-CN" altLang="en-US" dirty="0" smtClean="0"/>
              <a:t>？</a:t>
            </a:r>
            <a:endParaRPr lang="en-US" altLang="zh-CN" dirty="0" smtClean="0"/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813816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CN" altLang="en-US" dirty="0" smtClean="0"/>
              <a:t>如何处理团队和个人的矛盾？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755576" y="2060848"/>
            <a:ext cx="2736304" cy="3886200"/>
          </a:xfrm>
        </p:spPr>
        <p:txBody>
          <a:bodyPr/>
          <a:lstStyle/>
          <a:p>
            <a:r>
              <a:rPr lang="zh-CN" altLang="en-US" dirty="0" smtClean="0"/>
              <a:t>确保薪酬激励制度贯彻执行，让团队成员看到劳动果实。</a:t>
            </a:r>
            <a:endParaRPr lang="en-US" altLang="zh-CN" dirty="0" smtClean="0"/>
          </a:p>
          <a:p>
            <a:endParaRPr lang="en-US" altLang="zh-CN" dirty="0"/>
          </a:p>
          <a:p>
            <a:r>
              <a:rPr lang="zh-CN" altLang="en-US" dirty="0" smtClean="0"/>
              <a:t>晋升：</a:t>
            </a:r>
            <a:r>
              <a:rPr lang="en-US" altLang="zh-CN" dirty="0" smtClean="0"/>
              <a:t>80%</a:t>
            </a:r>
            <a:r>
              <a:rPr lang="zh-CN" altLang="en-US" dirty="0" smtClean="0"/>
              <a:t>靠业绩， </a:t>
            </a:r>
            <a:r>
              <a:rPr lang="en-US" altLang="zh-CN" dirty="0" smtClean="0"/>
              <a:t>20%</a:t>
            </a:r>
            <a:r>
              <a:rPr lang="zh-CN" altLang="en-US" dirty="0" smtClean="0"/>
              <a:t>靠团队其他人打分。</a:t>
            </a:r>
            <a:endParaRPr lang="zh-CN" altLang="en-US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5896" y="1844824"/>
            <a:ext cx="3181648" cy="2411689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8104" y="3429000"/>
            <a:ext cx="2241466" cy="25336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24882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CN" altLang="en-US" dirty="0" smtClean="0"/>
              <a:t>如何引导团队成员完成占</a:t>
            </a:r>
            <a:r>
              <a:rPr lang="en-US" altLang="zh-CN" dirty="0" smtClean="0"/>
              <a:t>80%</a:t>
            </a:r>
            <a:r>
              <a:rPr lang="zh-CN" altLang="en-US" dirty="0" smtClean="0"/>
              <a:t>份额的</a:t>
            </a:r>
            <a:r>
              <a:rPr lang="zh-CN" altLang="en-US" dirty="0"/>
              <a:t>销售</a:t>
            </a:r>
            <a:r>
              <a:rPr lang="zh-CN" altLang="en-US" dirty="0" smtClean="0"/>
              <a:t>任务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如何让下属心甘情愿的接受任务：</a:t>
            </a:r>
            <a:endParaRPr lang="en-US" altLang="zh-CN" dirty="0" smtClean="0"/>
          </a:p>
          <a:p>
            <a:pPr marL="0" indent="0">
              <a:buNone/>
            </a:pPr>
            <a:endParaRPr lang="en-US" altLang="zh-CN" dirty="0" smtClean="0"/>
          </a:p>
          <a:p>
            <a:r>
              <a:rPr lang="zh-CN" altLang="en-US" dirty="0" smtClean="0"/>
              <a:t>理解下属面对任务时的心理</a:t>
            </a:r>
            <a:r>
              <a:rPr lang="en-US" altLang="zh-CN" dirty="0" smtClean="0"/>
              <a:t>------</a:t>
            </a:r>
            <a:r>
              <a:rPr lang="zh-CN" altLang="en-US" dirty="0" smtClean="0"/>
              <a:t>领会“人间疾苦”，避免抵抗；</a:t>
            </a:r>
            <a:endParaRPr lang="en-US" altLang="zh-CN" dirty="0" smtClean="0"/>
          </a:p>
          <a:p>
            <a:r>
              <a:rPr lang="zh-CN" altLang="en-US" dirty="0" smtClean="0"/>
              <a:t>把任务下派得更轻松</a:t>
            </a:r>
            <a:r>
              <a:rPr lang="en-US" altLang="zh-CN" dirty="0" smtClean="0"/>
              <a:t>-----</a:t>
            </a:r>
            <a:r>
              <a:rPr lang="zh-CN" altLang="en-US" dirty="0" smtClean="0"/>
              <a:t>电话等于手榴弹、效果不等于道理；</a:t>
            </a:r>
            <a:endParaRPr lang="en-US" altLang="zh-CN" dirty="0" smtClean="0"/>
          </a:p>
          <a:p>
            <a:r>
              <a:rPr lang="zh-CN" altLang="en-US" dirty="0" smtClean="0"/>
              <a:t>异议回答，早做准备</a:t>
            </a:r>
            <a:r>
              <a:rPr lang="en-US" altLang="zh-CN" dirty="0" smtClean="0"/>
              <a:t>------</a:t>
            </a:r>
            <a:r>
              <a:rPr lang="zh-CN" altLang="en-US" dirty="0" smtClean="0"/>
              <a:t>做营销团队的首席培训师。</a:t>
            </a:r>
            <a:endParaRPr lang="en-US" altLang="zh-CN" dirty="0" smtClean="0"/>
          </a:p>
        </p:txBody>
      </p:sp>
    </p:spTree>
    <p:extLst>
      <p:ext uri="{BB962C8B-B14F-4D97-AF65-F5344CB8AC3E}">
        <p14:creationId xmlns:p14="http://schemas.microsoft.com/office/powerpoint/2010/main" val="12025172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互动环节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755576" y="2060848"/>
            <a:ext cx="4392488" cy="3886200"/>
          </a:xfrm>
        </p:spPr>
        <p:txBody>
          <a:bodyPr/>
          <a:lstStyle/>
          <a:p>
            <a:r>
              <a:rPr lang="en-US" altLang="zh-CN" dirty="0"/>
              <a:t>1</a:t>
            </a:r>
            <a:r>
              <a:rPr lang="zh-CN" altLang="en-US" dirty="0"/>
              <a:t>号和</a:t>
            </a:r>
            <a:r>
              <a:rPr lang="en-US" altLang="zh-CN" dirty="0"/>
              <a:t>2</a:t>
            </a:r>
            <a:r>
              <a:rPr lang="zh-CN" altLang="en-US" dirty="0"/>
              <a:t>号手掌相对。</a:t>
            </a:r>
            <a:endParaRPr lang="en-US" altLang="zh-CN" dirty="0"/>
          </a:p>
          <a:p>
            <a:r>
              <a:rPr lang="en-US" altLang="zh-CN" dirty="0"/>
              <a:t>1</a:t>
            </a:r>
            <a:r>
              <a:rPr lang="zh-CN" altLang="en-US" dirty="0"/>
              <a:t>号不动，</a:t>
            </a:r>
            <a:r>
              <a:rPr lang="en-US" altLang="zh-CN" dirty="0"/>
              <a:t>2</a:t>
            </a:r>
            <a:r>
              <a:rPr lang="zh-CN" altLang="en-US" dirty="0"/>
              <a:t>号用力推</a:t>
            </a:r>
            <a:r>
              <a:rPr lang="en-US" altLang="zh-CN" dirty="0"/>
              <a:t>1</a:t>
            </a:r>
            <a:r>
              <a:rPr lang="zh-CN" altLang="en-US" dirty="0"/>
              <a:t>号</a:t>
            </a:r>
            <a:r>
              <a:rPr lang="zh-CN" altLang="en-US" dirty="0" smtClean="0"/>
              <a:t>。</a:t>
            </a:r>
            <a:endParaRPr lang="en-US" altLang="zh-CN" dirty="0" smtClean="0"/>
          </a:p>
          <a:p>
            <a:pPr marL="0" indent="0">
              <a:buNone/>
            </a:pPr>
            <a:endParaRPr lang="en-US" altLang="zh-CN" dirty="0"/>
          </a:p>
          <a:p>
            <a:r>
              <a:rPr lang="zh-CN" altLang="en-US" dirty="0" smtClean="0"/>
              <a:t>当人感受到压力时，会产生无意识的自我保护思维。</a:t>
            </a:r>
            <a:endParaRPr lang="en-US" altLang="zh-CN" dirty="0" smtClean="0"/>
          </a:p>
          <a:p>
            <a:endParaRPr lang="en-US" altLang="zh-CN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423" b="4337"/>
          <a:stretch/>
        </p:blipFill>
        <p:spPr>
          <a:xfrm>
            <a:off x="5567942" y="2199861"/>
            <a:ext cx="2748474" cy="36790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81611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CN" altLang="en-US" dirty="0" smtClean="0"/>
              <a:t>如何最大程度的调动员工的积极性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endParaRPr lang="en-US" altLang="zh-CN" dirty="0" smtClean="0"/>
          </a:p>
          <a:p>
            <a:r>
              <a:rPr lang="zh-CN" altLang="en-US" dirty="0" smtClean="0"/>
              <a:t>如何把干海绵都能拧出水来？</a:t>
            </a:r>
            <a:endParaRPr lang="en-US" altLang="zh-CN" dirty="0" smtClean="0"/>
          </a:p>
          <a:p>
            <a:endParaRPr lang="en-US" altLang="zh-CN" dirty="0"/>
          </a:p>
          <a:p>
            <a:r>
              <a:rPr lang="zh-CN" altLang="en-US" sz="26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权力要</a:t>
            </a:r>
            <a:r>
              <a:rPr lang="zh-CN" altLang="en-US" sz="3300" dirty="0" smtClean="0">
                <a:solidFill>
                  <a:srgbClr val="FF0000"/>
                </a:solidFill>
              </a:rPr>
              <a:t>下放</a:t>
            </a:r>
            <a:r>
              <a:rPr lang="zh-CN" altLang="en-US" dirty="0" smtClean="0"/>
              <a:t>：跟下属去见客户，感觉自己的下属怎么这么“神志不清”，说话一点都不专业，马上自己披挂上阵，慢慢自己就变成了业务第一线。喊出一个口号：经理不在，你就是经理！</a:t>
            </a:r>
            <a:endParaRPr lang="en-US" altLang="zh-CN" dirty="0"/>
          </a:p>
          <a:p>
            <a:endParaRPr lang="en-US" altLang="zh-CN" dirty="0" smtClean="0"/>
          </a:p>
          <a:p>
            <a:r>
              <a:rPr lang="zh-CN" altLang="en-US" dirty="0" smtClean="0"/>
              <a:t>市场</a:t>
            </a:r>
            <a:r>
              <a:rPr lang="zh-CN" altLang="en-US" sz="3600" dirty="0" smtClean="0">
                <a:solidFill>
                  <a:srgbClr val="FF0000"/>
                </a:solidFill>
              </a:rPr>
              <a:t>互换</a:t>
            </a:r>
            <a:r>
              <a:rPr lang="zh-CN" altLang="en-US" dirty="0" smtClean="0"/>
              <a:t>法：用流动性激发能动性。（外企每年换一次）</a:t>
            </a:r>
            <a:endParaRPr lang="en-US" altLang="zh-CN" dirty="0" smtClean="0"/>
          </a:p>
          <a:p>
            <a:endParaRPr lang="en-US" altLang="zh-CN" dirty="0"/>
          </a:p>
          <a:p>
            <a:r>
              <a:rPr lang="zh-CN" altLang="en-US" dirty="0" smtClean="0"/>
              <a:t>树立</a:t>
            </a:r>
            <a:r>
              <a:rPr lang="zh-CN" altLang="en-US" sz="3600" dirty="0" smtClean="0">
                <a:solidFill>
                  <a:srgbClr val="FF0000"/>
                </a:solidFill>
              </a:rPr>
              <a:t>标杆</a:t>
            </a:r>
            <a:r>
              <a:rPr lang="zh-CN" altLang="en-US" dirty="0" smtClean="0"/>
              <a:t>法：团队中要重点激励业绩最突出的人。</a:t>
            </a:r>
            <a:endParaRPr lang="en-US" altLang="zh-CN" dirty="0" smtClean="0"/>
          </a:p>
          <a:p>
            <a:endParaRPr lang="en-US" altLang="zh-CN" dirty="0"/>
          </a:p>
          <a:p>
            <a:r>
              <a:rPr lang="zh-CN" altLang="en-US" sz="3000" dirty="0" smtClean="0">
                <a:solidFill>
                  <a:srgbClr val="FF0000"/>
                </a:solidFill>
              </a:rPr>
              <a:t>温柔一刀</a:t>
            </a:r>
            <a:r>
              <a:rPr lang="zh-CN" altLang="en-US" dirty="0" smtClean="0"/>
              <a:t>法：语言也是艺术。（一边激励一边设立目标）</a:t>
            </a:r>
            <a:endParaRPr lang="en-US" altLang="zh-CN" dirty="0" smtClean="0"/>
          </a:p>
          <a:p>
            <a:endParaRPr lang="en-US" altLang="zh-CN" dirty="0" smtClean="0"/>
          </a:p>
        </p:txBody>
      </p:sp>
    </p:spTree>
    <p:extLst>
      <p:ext uri="{BB962C8B-B14F-4D97-AF65-F5344CB8AC3E}">
        <p14:creationId xmlns:p14="http://schemas.microsoft.com/office/powerpoint/2010/main" val="236787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CN" altLang="en-US" dirty="0" smtClean="0"/>
              <a:t>如何引导团队员工进行</a:t>
            </a:r>
            <a:r>
              <a:rPr lang="en-US" altLang="zh-CN" dirty="0" smtClean="0"/>
              <a:t>20%</a:t>
            </a:r>
            <a:r>
              <a:rPr lang="zh-CN" altLang="en-US" dirty="0" smtClean="0"/>
              <a:t>的相互打分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打分</a:t>
            </a:r>
            <a:r>
              <a:rPr lang="zh-CN" altLang="en-US" sz="2800" dirty="0" smtClean="0">
                <a:solidFill>
                  <a:srgbClr val="FF0000"/>
                </a:solidFill>
              </a:rPr>
              <a:t>标准</a:t>
            </a:r>
            <a:r>
              <a:rPr lang="zh-CN" altLang="en-US" dirty="0" smtClean="0"/>
              <a:t>：</a:t>
            </a:r>
            <a:endParaRPr lang="en-US" altLang="zh-CN" dirty="0"/>
          </a:p>
          <a:p>
            <a:r>
              <a:rPr lang="zh-CN" altLang="en-US" dirty="0" smtClean="0"/>
              <a:t>是否具有正面的思维</a:t>
            </a:r>
            <a:r>
              <a:rPr lang="en-US" altLang="zh-CN" dirty="0" smtClean="0"/>
              <a:t>----</a:t>
            </a:r>
            <a:r>
              <a:rPr lang="zh-CN" altLang="en-US" dirty="0" smtClean="0"/>
              <a:t>抗压指数</a:t>
            </a:r>
            <a:endParaRPr lang="en-US" altLang="zh-CN" dirty="0" smtClean="0"/>
          </a:p>
          <a:p>
            <a:r>
              <a:rPr lang="zh-CN" altLang="en-US" dirty="0" smtClean="0"/>
              <a:t>对同事的支持与关怀</a:t>
            </a:r>
            <a:r>
              <a:rPr lang="en-US" altLang="zh-CN" dirty="0" smtClean="0"/>
              <a:t>-----</a:t>
            </a:r>
            <a:r>
              <a:rPr lang="zh-CN" altLang="en-US" dirty="0" smtClean="0"/>
              <a:t>信任度指数、</a:t>
            </a:r>
            <a:r>
              <a:rPr lang="en-US" altLang="zh-CN" dirty="0" smtClean="0"/>
              <a:t>EQ</a:t>
            </a:r>
          </a:p>
          <a:p>
            <a:r>
              <a:rPr lang="zh-CN" altLang="en-US" dirty="0" smtClean="0"/>
              <a:t>管理能力</a:t>
            </a:r>
            <a:r>
              <a:rPr lang="en-US" altLang="zh-CN" dirty="0" smtClean="0"/>
              <a:t>-----</a:t>
            </a:r>
            <a:r>
              <a:rPr lang="zh-CN" altLang="en-US" dirty="0" smtClean="0"/>
              <a:t>可培养指数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465420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总结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掌控好一个营销团队的关键是要让它“</a:t>
            </a:r>
            <a:r>
              <a:rPr lang="zh-CN" altLang="en-US" sz="2800" dirty="0" smtClean="0">
                <a:solidFill>
                  <a:srgbClr val="FF0000"/>
                </a:solidFill>
              </a:rPr>
              <a:t>成形</a:t>
            </a:r>
            <a:r>
              <a:rPr lang="zh-CN" altLang="en-US" dirty="0" smtClean="0"/>
              <a:t>”。</a:t>
            </a:r>
            <a:endParaRPr lang="en-US" altLang="zh-CN" dirty="0" smtClean="0"/>
          </a:p>
          <a:p>
            <a:endParaRPr lang="en-US" altLang="zh-CN" dirty="0" smtClean="0"/>
          </a:p>
          <a:p>
            <a:r>
              <a:rPr lang="zh-CN" altLang="en-US" dirty="0" smtClean="0"/>
              <a:t>以身作则，倡导公正氛围</a:t>
            </a:r>
            <a:r>
              <a:rPr lang="en-US" altLang="zh-CN" dirty="0" smtClean="0"/>
              <a:t>----</a:t>
            </a:r>
            <a:r>
              <a:rPr lang="zh-CN" altLang="en-US" dirty="0" smtClean="0"/>
              <a:t>你喜欢什么，下属往往会给予什么。</a:t>
            </a:r>
            <a:endParaRPr lang="en-US" altLang="zh-CN" dirty="0" smtClean="0"/>
          </a:p>
          <a:p>
            <a:endParaRPr lang="en-US" altLang="zh-CN" dirty="0" smtClean="0"/>
          </a:p>
          <a:p>
            <a:r>
              <a:rPr lang="zh-CN" altLang="en-US" dirty="0" smtClean="0"/>
              <a:t>让自己的营销团队管理方法与众不同。</a:t>
            </a:r>
            <a:endParaRPr lang="en-US" altLang="zh-CN" dirty="0" smtClean="0"/>
          </a:p>
        </p:txBody>
      </p:sp>
    </p:spTree>
    <p:extLst>
      <p:ext uri="{BB962C8B-B14F-4D97-AF65-F5344CB8AC3E}">
        <p14:creationId xmlns:p14="http://schemas.microsoft.com/office/powerpoint/2010/main" val="2690810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27584" y="3501008"/>
            <a:ext cx="7776864" cy="3096344"/>
          </a:xfrm>
        </p:spPr>
        <p:txBody>
          <a:bodyPr>
            <a:normAutofit fontScale="90000"/>
          </a:bodyPr>
          <a:lstStyle/>
          <a:p>
            <a:pPr algn="ctr"/>
            <a:r>
              <a:rPr lang="en-US" altLang="zh-CN" dirty="0" smtClean="0"/>
              <a:t/>
            </a:r>
            <a:br>
              <a:rPr lang="en-US" altLang="zh-CN" dirty="0" smtClean="0"/>
            </a:br>
            <a:r>
              <a:rPr lang="en-US" altLang="zh-CN" dirty="0"/>
              <a:t/>
            </a:r>
            <a:br>
              <a:rPr lang="en-US" altLang="zh-CN" dirty="0"/>
            </a:br>
            <a:r>
              <a:rPr lang="en-US" altLang="zh-CN" dirty="0" smtClean="0"/>
              <a:t/>
            </a:r>
            <a:br>
              <a:rPr lang="en-US" altLang="zh-CN" dirty="0" smtClean="0"/>
            </a:br>
            <a:r>
              <a:rPr lang="en-US" altLang="zh-CN" dirty="0" smtClean="0"/>
              <a:t/>
            </a:r>
            <a:br>
              <a:rPr lang="en-US" altLang="zh-CN" dirty="0" smtClean="0"/>
            </a:br>
            <a:r>
              <a:rPr lang="en-US" altLang="zh-CN" dirty="0"/>
              <a:t/>
            </a:r>
            <a:br>
              <a:rPr lang="en-US" altLang="zh-CN" dirty="0"/>
            </a:br>
            <a:r>
              <a:rPr lang="en-US" altLang="zh-CN" dirty="0" smtClean="0"/>
              <a:t/>
            </a:r>
            <a:br>
              <a:rPr lang="en-US" altLang="zh-CN" dirty="0" smtClean="0"/>
            </a:br>
            <a:r>
              <a:rPr lang="en-US" altLang="zh-CN" dirty="0" smtClean="0"/>
              <a:t/>
            </a:r>
            <a:br>
              <a:rPr lang="en-US" altLang="zh-CN" dirty="0" smtClean="0"/>
            </a:br>
            <a:r>
              <a:rPr lang="en-US" altLang="zh-CN" sz="7300" dirty="0" smtClean="0">
                <a:solidFill>
                  <a:srgbClr val="FF0000"/>
                </a:solidFill>
              </a:rPr>
              <a:t/>
            </a:r>
            <a:br>
              <a:rPr lang="en-US" altLang="zh-CN" sz="7300" dirty="0" smtClean="0">
                <a:solidFill>
                  <a:srgbClr val="FF0000"/>
                </a:solidFill>
              </a:rPr>
            </a:br>
            <a:r>
              <a:rPr lang="en-US" altLang="zh-CN" sz="7300" dirty="0" smtClean="0">
                <a:solidFill>
                  <a:srgbClr val="FF0000"/>
                </a:solidFill>
              </a:rPr>
              <a:t/>
            </a:r>
            <a:br>
              <a:rPr lang="en-US" altLang="zh-CN" sz="7300" dirty="0" smtClean="0">
                <a:solidFill>
                  <a:srgbClr val="FF0000"/>
                </a:solidFill>
              </a:rPr>
            </a:br>
            <a:r>
              <a:rPr lang="en-US" altLang="zh-CN" sz="7300" dirty="0">
                <a:solidFill>
                  <a:srgbClr val="FF0000"/>
                </a:solidFill>
              </a:rPr>
              <a:t/>
            </a:r>
            <a:br>
              <a:rPr lang="en-US" altLang="zh-CN" sz="7300" dirty="0">
                <a:solidFill>
                  <a:srgbClr val="FF0000"/>
                </a:solidFill>
              </a:rPr>
            </a:br>
            <a:r>
              <a:rPr lang="en-US" altLang="zh-CN" dirty="0" smtClean="0"/>
              <a:t/>
            </a:r>
            <a:br>
              <a:rPr lang="en-US" altLang="zh-CN" dirty="0" smtClean="0"/>
            </a:br>
            <a:endParaRPr lang="zh-CN" altLang="en-US" dirty="0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38" r="3221" b="4034"/>
          <a:stretch/>
        </p:blipFill>
        <p:spPr>
          <a:xfrm>
            <a:off x="583096" y="548680"/>
            <a:ext cx="7871792" cy="53536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32488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选择</a:t>
            </a:r>
            <a:r>
              <a:rPr lang="en-US" altLang="zh-CN" dirty="0" smtClean="0"/>
              <a:t>B</a:t>
            </a:r>
            <a:r>
              <a:rPr lang="zh-CN" altLang="en-US" dirty="0" smtClean="0"/>
              <a:t>的人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sz="2800" dirty="0" smtClean="0">
                <a:solidFill>
                  <a:srgbClr val="FF0000"/>
                </a:solidFill>
              </a:rPr>
              <a:t>独裁式</a:t>
            </a:r>
            <a:r>
              <a:rPr lang="zh-CN" altLang="en-US" dirty="0" smtClean="0"/>
              <a:t>的领导</a:t>
            </a:r>
            <a:endParaRPr lang="en-US" altLang="zh-CN" dirty="0" smtClean="0"/>
          </a:p>
          <a:p>
            <a:pPr marL="0" indent="0">
              <a:buNone/>
            </a:pPr>
            <a:endParaRPr lang="en-US" altLang="zh-CN" dirty="0" smtClean="0"/>
          </a:p>
          <a:p>
            <a:r>
              <a:rPr lang="zh-CN" altLang="en-US" dirty="0" smtClean="0"/>
              <a:t>你不能忍受别人犯错，一经指示便希望别人一丝不苟地把工作做得最好，这是一个传统的管理方式，但在讲究人性化管理的今天已较少有人沿用，因为这类的主管较少受人爱戴。</a:t>
            </a:r>
            <a:endParaRPr lang="zh-CN" altLang="en-US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1340767"/>
            <a:ext cx="3024336" cy="22655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08791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5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选择</a:t>
            </a:r>
            <a:r>
              <a:rPr lang="en-US" altLang="zh-CN" dirty="0" smtClean="0"/>
              <a:t>C</a:t>
            </a:r>
            <a:r>
              <a:rPr lang="zh-CN" altLang="en-US" dirty="0" smtClean="0"/>
              <a:t>的人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755576" y="1916832"/>
            <a:ext cx="7488832" cy="3886200"/>
          </a:xfrm>
        </p:spPr>
        <p:txBody>
          <a:bodyPr/>
          <a:lstStyle/>
          <a:p>
            <a:r>
              <a:rPr lang="zh-CN" altLang="en-US" sz="2800" dirty="0" smtClean="0">
                <a:solidFill>
                  <a:srgbClr val="FF0000"/>
                </a:solidFill>
              </a:rPr>
              <a:t>民主式</a:t>
            </a:r>
            <a:r>
              <a:rPr lang="zh-CN" altLang="en-US" dirty="0" smtClean="0"/>
              <a:t>的领导</a:t>
            </a:r>
            <a:endParaRPr lang="en-US" altLang="zh-CN" dirty="0" smtClean="0"/>
          </a:p>
          <a:p>
            <a:pPr marL="0" indent="0">
              <a:buNone/>
            </a:pPr>
            <a:endParaRPr lang="en-US" altLang="zh-CN" dirty="0" smtClean="0"/>
          </a:p>
          <a:p>
            <a:r>
              <a:rPr lang="zh-CN" altLang="en-US" dirty="0" smtClean="0"/>
              <a:t>你和下属之间相当友善，但当每次要使用权力时便犹豫不前，虽然能顾及下属的自尊和士气，人人工作愉快，但是你部门的工作效率肯定不是全公司最高的。</a:t>
            </a:r>
            <a:endParaRPr lang="zh-CN" altLang="en-US" dirty="0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520" b="4323"/>
          <a:stretch/>
        </p:blipFill>
        <p:spPr>
          <a:xfrm>
            <a:off x="4932040" y="1373690"/>
            <a:ext cx="2769231" cy="22703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43297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选择</a:t>
            </a:r>
            <a:r>
              <a:rPr lang="en-US" altLang="zh-CN" dirty="0" smtClean="0"/>
              <a:t>D</a:t>
            </a:r>
            <a:r>
              <a:rPr lang="zh-CN" altLang="en-US" dirty="0" smtClean="0"/>
              <a:t>的人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755576" y="2060848"/>
            <a:ext cx="4104456" cy="3886200"/>
          </a:xfrm>
        </p:spPr>
        <p:txBody>
          <a:bodyPr>
            <a:normAutofit fontScale="92500" lnSpcReduction="20000"/>
          </a:bodyPr>
          <a:lstStyle/>
          <a:p>
            <a:endParaRPr lang="en-US" altLang="zh-CN" sz="3000" dirty="0" smtClean="0">
              <a:solidFill>
                <a:srgbClr val="FF0000"/>
              </a:solidFill>
            </a:endParaRPr>
          </a:p>
          <a:p>
            <a:r>
              <a:rPr lang="zh-CN" altLang="en-US" sz="3000" dirty="0" smtClean="0">
                <a:solidFill>
                  <a:srgbClr val="FF0000"/>
                </a:solidFill>
              </a:rPr>
              <a:t>队长式</a:t>
            </a:r>
            <a:r>
              <a:rPr lang="zh-CN" altLang="en-US" dirty="0" smtClean="0">
                <a:solidFill>
                  <a:schemeClr val="tx1"/>
                </a:solidFill>
              </a:rPr>
              <a:t>的领导</a:t>
            </a:r>
            <a:endParaRPr lang="en-US" altLang="zh-CN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US" altLang="zh-CN" dirty="0" smtClean="0"/>
          </a:p>
          <a:p>
            <a:r>
              <a:rPr lang="zh-CN" altLang="en-US" dirty="0" smtClean="0"/>
              <a:t>一方面你懂得在适当的时候运用权力，尽量跟下属保持合作，一方面又能提高士气，让每一位下属都觉得自己是队伍中的一分子。</a:t>
            </a:r>
            <a:endParaRPr lang="en-US" altLang="zh-CN" dirty="0" smtClean="0"/>
          </a:p>
          <a:p>
            <a:endParaRPr lang="en-US" altLang="zh-CN" dirty="0" smtClean="0"/>
          </a:p>
          <a:p>
            <a:r>
              <a:rPr lang="zh-CN" altLang="en-US" dirty="0" smtClean="0"/>
              <a:t>队长风格，就是今天在科学管理方式上认为相对理想的领导者风范。</a:t>
            </a:r>
            <a:endParaRPr lang="zh-CN" altLang="en-US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248"/>
          <a:stretch/>
        </p:blipFill>
        <p:spPr>
          <a:xfrm>
            <a:off x="5004048" y="1484784"/>
            <a:ext cx="3528392" cy="42799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64492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四</a:t>
            </a:r>
            <a:r>
              <a:rPr lang="zh-CN" altLang="en-US" dirty="0" smtClean="0"/>
              <a:t>种领导风格</a:t>
            </a:r>
            <a:endParaRPr lang="zh-CN" altLang="en-US" dirty="0"/>
          </a:p>
        </p:txBody>
      </p:sp>
      <p:grpSp>
        <p:nvGrpSpPr>
          <p:cNvPr id="15" name="组合 14"/>
          <p:cNvGrpSpPr/>
          <p:nvPr/>
        </p:nvGrpSpPr>
        <p:grpSpPr>
          <a:xfrm>
            <a:off x="1981024" y="2888613"/>
            <a:ext cx="5354759" cy="2520280"/>
            <a:chOff x="1665513" y="2852936"/>
            <a:chExt cx="4437655" cy="2088232"/>
          </a:xfrm>
        </p:grpSpPr>
        <p:sp>
          <p:nvSpPr>
            <p:cNvPr id="11" name="圆角矩形 10"/>
            <p:cNvSpPr/>
            <p:nvPr/>
          </p:nvSpPr>
          <p:spPr>
            <a:xfrm>
              <a:off x="1665513" y="2852936"/>
              <a:ext cx="2160240" cy="1008112"/>
            </a:xfrm>
            <a:prstGeom prst="roundRect">
              <a:avLst/>
            </a:prstGeom>
            <a:solidFill>
              <a:schemeClr val="accent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dirty="0" smtClean="0"/>
                <a:t>指挥式</a:t>
              </a:r>
              <a:endParaRPr lang="zh-CN" altLang="en-US" dirty="0"/>
            </a:p>
          </p:txBody>
        </p:sp>
        <p:sp>
          <p:nvSpPr>
            <p:cNvPr id="13" name="圆角矩形 12"/>
            <p:cNvSpPr/>
            <p:nvPr/>
          </p:nvSpPr>
          <p:spPr>
            <a:xfrm>
              <a:off x="1665513" y="3933056"/>
              <a:ext cx="2160240" cy="1008112"/>
            </a:xfrm>
            <a:prstGeom prst="roundRect">
              <a:avLst/>
            </a:prstGeom>
            <a:solidFill>
              <a:schemeClr val="accent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dirty="0" smtClean="0"/>
                <a:t>支持式</a:t>
              </a:r>
              <a:endParaRPr lang="zh-CN" altLang="en-US" dirty="0"/>
            </a:p>
          </p:txBody>
        </p:sp>
        <p:sp>
          <p:nvSpPr>
            <p:cNvPr id="19" name="圆角矩形 18"/>
            <p:cNvSpPr/>
            <p:nvPr/>
          </p:nvSpPr>
          <p:spPr>
            <a:xfrm>
              <a:off x="3942928" y="2852936"/>
              <a:ext cx="2160240" cy="1008112"/>
            </a:xfrm>
            <a:prstGeom prst="roundRect">
              <a:avLst/>
            </a:prstGeom>
            <a:solidFill>
              <a:schemeClr val="accent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dirty="0" smtClean="0"/>
                <a:t>授权式</a:t>
              </a:r>
              <a:endParaRPr lang="zh-CN" altLang="en-US" dirty="0"/>
            </a:p>
          </p:txBody>
        </p:sp>
        <p:sp>
          <p:nvSpPr>
            <p:cNvPr id="20" name="圆角矩形 19"/>
            <p:cNvSpPr/>
            <p:nvPr/>
          </p:nvSpPr>
          <p:spPr>
            <a:xfrm>
              <a:off x="3942928" y="3933056"/>
              <a:ext cx="2160240" cy="1008112"/>
            </a:xfrm>
            <a:prstGeom prst="roundRect">
              <a:avLst/>
            </a:prstGeom>
            <a:solidFill>
              <a:schemeClr val="accent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dirty="0" smtClean="0"/>
                <a:t>教练式</a:t>
              </a:r>
              <a:endParaRPr lang="zh-CN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31034249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NewsPrint">
  <a:themeElements>
    <a:clrScheme name="NewsPrint">
      <a:dk1>
        <a:sysClr val="windowText" lastClr="000000"/>
      </a:dk1>
      <a:lt1>
        <a:sysClr val="window" lastClr="FFFFFF"/>
      </a:lt1>
      <a:dk2>
        <a:srgbClr val="303030"/>
      </a:dk2>
      <a:lt2>
        <a:srgbClr val="DEDEE0"/>
      </a:lt2>
      <a:accent1>
        <a:srgbClr val="AD0101"/>
      </a:accent1>
      <a:accent2>
        <a:srgbClr val="726056"/>
      </a:accent2>
      <a:accent3>
        <a:srgbClr val="AC956E"/>
      </a:accent3>
      <a:accent4>
        <a:srgbClr val="808DA9"/>
      </a:accent4>
      <a:accent5>
        <a:srgbClr val="424E5B"/>
      </a:accent5>
      <a:accent6>
        <a:srgbClr val="730E00"/>
      </a:accent6>
      <a:hlink>
        <a:srgbClr val="D26900"/>
      </a:hlink>
      <a:folHlink>
        <a:srgbClr val="D89243"/>
      </a:folHlink>
    </a:clrScheme>
    <a:fontScheme name="NewsPrint">
      <a:majorFont>
        <a:latin typeface="Impact"/>
        <a:ea typeface=""/>
        <a:cs typeface=""/>
        <a:font script="Jpan" typeface="HGP創英角ｺﾞｼｯｸUB"/>
        <a:font script="Hang" typeface="HY견고딕"/>
        <a:font script="Hans" typeface="微软雅黑"/>
        <a:font script="Hant" typeface="微軟正黑體"/>
        <a:font script="Arab" typeface="Tahoma"/>
        <a:font script="Hebr" typeface="To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NewsPrint">
      <a:fillStyleLst>
        <a:solidFill>
          <a:schemeClr val="phClr"/>
        </a:solidFill>
        <a:gradFill rotWithShape="1">
          <a:gsLst>
            <a:gs pos="0">
              <a:schemeClr val="phClr">
                <a:tint val="37000"/>
                <a:hueMod val="100000"/>
                <a:satMod val="200000"/>
                <a:lumMod val="88000"/>
              </a:schemeClr>
            </a:gs>
            <a:gs pos="100000">
              <a:schemeClr val="phClr">
                <a:tint val="53000"/>
                <a:shade val="100000"/>
                <a:hueMod val="100000"/>
                <a:satMod val="350000"/>
                <a:lumMod val="79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phClr">
                <a:shade val="100000"/>
              </a:schemeClr>
            </a:gs>
            <a:gs pos="100000">
              <a:schemeClr val="phClr"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</a:fillStyleLst>
      <a:lnStyleLst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12700" dir="528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2700">
            <a:bevelT w="31750" h="127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3000"/>
              </a:schemeClr>
            </a:gs>
            <a:gs pos="100000">
              <a:schemeClr val="phClr">
                <a:shade val="55000"/>
              </a:schemeClr>
            </a:gs>
          </a:gsLst>
          <a:lin ang="5400000" scaled="1"/>
        </a:gradFill>
        <a:blipFill rotWithShape="1">
          <a:blip xmlns:r="http://schemas.openxmlformats.org/officeDocument/2006/relationships" r:embed="rId1">
            <a:duotone>
              <a:schemeClr val="phClr">
                <a:shade val="20000"/>
                <a:satMod val="350000"/>
                <a:lumMod val="125000"/>
              </a:schemeClr>
              <a:schemeClr val="phClr">
                <a:tint val="90000"/>
                <a:satMod val="25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518</TotalTime>
  <Words>3124</Words>
  <Application>Microsoft Office PowerPoint</Application>
  <PresentationFormat>全屏显示(4:3)</PresentationFormat>
  <Paragraphs>289</Paragraphs>
  <Slides>59</Slides>
  <Notes>1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59</vt:i4>
      </vt:variant>
    </vt:vector>
  </HeadingPairs>
  <TitlesOfParts>
    <vt:vector size="60" baseType="lpstr">
      <vt:lpstr>NewsPrint</vt:lpstr>
      <vt:lpstr>营销团队 管理与掌控</vt:lpstr>
      <vt:lpstr>内容</vt:lpstr>
      <vt:lpstr>一、营销团队领导的领导风格</vt:lpstr>
      <vt:lpstr>选项：</vt:lpstr>
      <vt:lpstr>选择A的人</vt:lpstr>
      <vt:lpstr>选择B的人</vt:lpstr>
      <vt:lpstr>选择C的人</vt:lpstr>
      <vt:lpstr>选择D的人</vt:lpstr>
      <vt:lpstr>四种领导风格</vt:lpstr>
      <vt:lpstr>“买西瓜”分析不同领导风格下的员工参与性与积极性</vt:lpstr>
      <vt:lpstr>不同领导风格下的员工参与性与积极性</vt:lpstr>
      <vt:lpstr>指挥式的特征</vt:lpstr>
      <vt:lpstr>授权式特征</vt:lpstr>
      <vt:lpstr>支持式特征</vt:lpstr>
      <vt:lpstr>做“支持式”团队领导的延伸</vt:lpstr>
      <vt:lpstr>如何去控制？</vt:lpstr>
      <vt:lpstr>放任是对我们自己的不负责任</vt:lpstr>
      <vt:lpstr>一个基本问题：员工为什么会加入我们的团队？</vt:lpstr>
      <vt:lpstr>员工加入我们的团队是为了寻找成功。</vt:lpstr>
      <vt:lpstr>思考题：</vt:lpstr>
      <vt:lpstr>员工是公司最重要的客户</vt:lpstr>
      <vt:lpstr>支持下属</vt:lpstr>
      <vt:lpstr>定期检查</vt:lpstr>
      <vt:lpstr>效能型销售</vt:lpstr>
      <vt:lpstr>效率型销售</vt:lpstr>
      <vt:lpstr>外地办事处的员工如何掌控？</vt:lpstr>
      <vt:lpstr>为什么亲自打电话？</vt:lpstr>
      <vt:lpstr>二、营销团队成员的有效掌控</vt:lpstr>
      <vt:lpstr>让命令更有效的6大实用技巧</vt:lpstr>
      <vt:lpstr>让命令更有效的6大实用技巧</vt:lpstr>
      <vt:lpstr>让命令更有效的6大实用技巧</vt:lpstr>
      <vt:lpstr>让命令更有效的6大实用技巧</vt:lpstr>
      <vt:lpstr>让命令更有效的6大实用技巧</vt:lpstr>
      <vt:lpstr>让命令更有效的6大实用技巧</vt:lpstr>
      <vt:lpstr>团队领导是装出来的</vt:lpstr>
      <vt:lpstr>营销团队取得最佳业绩的三大利器</vt:lpstr>
      <vt:lpstr>营销团队取得最佳业绩的三大利器</vt:lpstr>
      <vt:lpstr>为什么团队成员没能完成工作？</vt:lpstr>
      <vt:lpstr>技能不足</vt:lpstr>
      <vt:lpstr>招聘时应该问的三个问题</vt:lpstr>
      <vt:lpstr>动力不足</vt:lpstr>
      <vt:lpstr>培训、训练和指导的区别？</vt:lpstr>
      <vt:lpstr>案例分析：</vt:lpstr>
      <vt:lpstr>如何对待部门中的野马型员工和妖魔化员工？</vt:lpstr>
      <vt:lpstr>应对策略</vt:lpstr>
      <vt:lpstr>塑造团队优秀员工</vt:lpstr>
      <vt:lpstr>猴子的食物</vt:lpstr>
      <vt:lpstr>了解团队成员的优势</vt:lpstr>
      <vt:lpstr>汉高祖的例子</vt:lpstr>
      <vt:lpstr>适当的护短</vt:lpstr>
      <vt:lpstr>三、如何消灭营销团队内部矛盾</vt:lpstr>
      <vt:lpstr>目标不同产生的矛盾</vt:lpstr>
      <vt:lpstr>如何处理团队和个人的矛盾？</vt:lpstr>
      <vt:lpstr>如何引导团队成员完成占80%份额的销售任务</vt:lpstr>
      <vt:lpstr>互动环节</vt:lpstr>
      <vt:lpstr>如何最大程度的调动员工的积极性</vt:lpstr>
      <vt:lpstr>如何引导团队员工进行20%的相互打分</vt:lpstr>
      <vt:lpstr>总结</vt:lpstr>
      <vt:lpstr>          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营销团队管理与掌控</dc:title>
  <dc:creator>yangsc</dc:creator>
  <cp:lastModifiedBy>yangsc</cp:lastModifiedBy>
  <cp:revision>50</cp:revision>
  <dcterms:created xsi:type="dcterms:W3CDTF">2012-05-27T12:12:20Z</dcterms:created>
  <dcterms:modified xsi:type="dcterms:W3CDTF">2012-10-23T16:13:16Z</dcterms:modified>
</cp:coreProperties>
</file>