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charts/colors1.xml" ContentType="application/vnd.ms-office.chartcolorstyl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4"/>
  </p:notesMasterIdLst>
  <p:sldIdLst>
    <p:sldId id="256" r:id="rId2"/>
    <p:sldId id="286" r:id="rId3"/>
    <p:sldId id="257" r:id="rId4"/>
    <p:sldId id="287" r:id="rId5"/>
    <p:sldId id="288" r:id="rId6"/>
    <p:sldId id="297" r:id="rId7"/>
    <p:sldId id="260" r:id="rId8"/>
    <p:sldId id="295" r:id="rId9"/>
    <p:sldId id="296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1" r:id="rId19"/>
    <p:sldId id="276" r:id="rId20"/>
    <p:sldId id="275" r:id="rId21"/>
    <p:sldId id="270" r:id="rId22"/>
    <p:sldId id="284" r:id="rId23"/>
  </p:sldIdLst>
  <p:sldSz cx="17610138" cy="9906000"/>
  <p:notesSz cx="6858000" cy="9144000"/>
  <p:custDataLst>
    <p:tags r:id="rId25"/>
  </p:custDataLst>
  <p:defaultTextStyle>
    <a:defPPr>
      <a:defRPr lang="zh-CN"/>
    </a:defPPr>
    <a:lvl1pPr marL="0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1pPr>
    <a:lvl2pPr marL="331561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2pPr>
    <a:lvl3pPr marL="663123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3pPr>
    <a:lvl4pPr marL="994684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4pPr>
    <a:lvl5pPr marL="1326246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5pPr>
    <a:lvl6pPr marL="1657807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6pPr>
    <a:lvl7pPr marL="1989369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7pPr>
    <a:lvl8pPr marL="2320930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8pPr>
    <a:lvl9pPr marL="2652492" algn="l" defTabSz="663123" rtl="0" eaLnBrk="1" latinLnBrk="0" hangingPunct="1">
      <a:defRPr sz="13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97" userDrawn="1">
          <p15:clr>
            <a:srgbClr val="A4A3A4"/>
          </p15:clr>
        </p15:guide>
        <p15:guide id="2" pos="105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4A019"/>
    <a:srgbClr val="7F7F7F"/>
    <a:srgbClr val="595656"/>
    <a:srgbClr val="003A66"/>
    <a:srgbClr val="D9D9D9"/>
    <a:srgbClr val="F8A61F"/>
    <a:srgbClr val="92D050"/>
    <a:srgbClr val="F5A11A"/>
    <a:srgbClr val="665F55"/>
    <a:srgbClr val="009A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57" autoAdjust="0"/>
  </p:normalViewPr>
  <p:slideViewPr>
    <p:cSldViewPr snapToGrid="0">
      <p:cViewPr varScale="1">
        <p:scale>
          <a:sx n="66" d="100"/>
          <a:sy n="66" d="100"/>
        </p:scale>
        <p:origin x="-552" y="-126"/>
      </p:cViewPr>
      <p:guideLst>
        <p:guide orient="horz" pos="3097"/>
        <p:guide pos="105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dministrator\Desktop\&#26032;&#24314;%20Microsoft%20Excel%20&#24037;&#20316;&#34920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Administrator\Desktop\&#26032;&#24314;%20Microsoft%20Excel%20&#24037;&#20316;&#34920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Administrator\Desktop\&#26032;&#24314;%20Microsoft%20Excel%20&#24037;&#20316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Sheet1!$C$7</c:f>
              <c:strCache>
                <c:ptCount val="1"/>
                <c:pt idx="0">
                  <c:v>年日照时间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dPt>
            <c:idx val="1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EF-45BC-97DD-5BCFC3FFC7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Sheet1!$D$7:$E$7</c:f>
              <c:numCache>
                <c:formatCode>General</c:formatCode>
                <c:ptCount val="2"/>
                <c:pt idx="0">
                  <c:v>2200</c:v>
                </c:pt>
                <c:pt idx="1">
                  <c:v>1420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EF-45BC-97DD-5BCFC3FFC7C4}"/>
            </c:ext>
          </c:extLst>
        </c:ser>
        <c:dLbls/>
        <c:gapWidth val="219"/>
        <c:overlap val="-27"/>
        <c:axId val="163950592"/>
        <c:axId val="163952128"/>
      </c:barChart>
      <c:catAx>
        <c:axId val="163950592"/>
        <c:scaling>
          <c:orientation val="minMax"/>
        </c:scaling>
        <c:delete val="1"/>
        <c:axPos val="b"/>
        <c:majorTickMark val="none"/>
        <c:tickLblPos val="none"/>
        <c:crossAx val="163952128"/>
        <c:crosses val="autoZero"/>
        <c:auto val="1"/>
        <c:lblAlgn val="ctr"/>
        <c:lblOffset val="100"/>
      </c:catAx>
      <c:valAx>
        <c:axId val="16395212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6395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Sheet1!$C$8</c:f>
              <c:strCache>
                <c:ptCount val="1"/>
                <c:pt idx="0">
                  <c:v>有效积温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dPt>
            <c:idx val="1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EBE-471A-BA22-A5186F7998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Sheet1!$D$8:$E$8</c:f>
              <c:numCache>
                <c:formatCode>General</c:formatCode>
                <c:ptCount val="2"/>
                <c:pt idx="0">
                  <c:v>7200</c:v>
                </c:pt>
                <c:pt idx="1">
                  <c:v>5400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BE-471A-BA22-A5186F799875}"/>
            </c:ext>
          </c:extLst>
        </c:ser>
        <c:dLbls/>
        <c:gapWidth val="219"/>
        <c:overlap val="-27"/>
        <c:axId val="164448128"/>
        <c:axId val="164449664"/>
      </c:barChart>
      <c:catAx>
        <c:axId val="164448128"/>
        <c:scaling>
          <c:orientation val="minMax"/>
        </c:scaling>
        <c:delete val="1"/>
        <c:axPos val="b"/>
        <c:majorTickMark val="none"/>
        <c:tickLblPos val="none"/>
        <c:crossAx val="164449664"/>
        <c:crosses val="autoZero"/>
        <c:auto val="1"/>
        <c:lblAlgn val="ctr"/>
        <c:lblOffset val="100"/>
      </c:catAx>
      <c:valAx>
        <c:axId val="16444966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644481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Sheet1!$C$9</c:f>
              <c:strCache>
                <c:ptCount val="1"/>
                <c:pt idx="0">
                  <c:v>昼夜温差</c:v>
                </c:pt>
              </c:strCache>
            </c:strRef>
          </c:tx>
          <c:spPr>
            <a:solidFill>
              <a:srgbClr val="FE9A18"/>
            </a:solidFill>
            <a:ln>
              <a:noFill/>
            </a:ln>
            <a:effectLst/>
          </c:spPr>
          <c:dPt>
            <c:idx val="1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81D-4841-9B67-821242EBBADA}"/>
              </c:ext>
            </c:extLst>
          </c:dPt>
          <c:dLbls>
            <c:dLbl>
              <c:idx val="0"/>
              <c:layout>
                <c:manualLayout>
                  <c:x val="-1.1111111111111115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Sheet1!$D$9:$E$9</c:f>
              <c:numCache>
                <c:formatCode>General</c:formatCode>
                <c:ptCount val="2"/>
                <c:pt idx="0">
                  <c:v>11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1D-4841-9B67-821242EBBADA}"/>
            </c:ext>
          </c:extLst>
        </c:ser>
        <c:dLbls/>
        <c:gapWidth val="219"/>
        <c:overlap val="-27"/>
        <c:axId val="164483072"/>
        <c:axId val="164484608"/>
      </c:barChart>
      <c:catAx>
        <c:axId val="164483072"/>
        <c:scaling>
          <c:orientation val="minMax"/>
        </c:scaling>
        <c:delete val="1"/>
        <c:axPos val="b"/>
        <c:majorTickMark val="none"/>
        <c:tickLblPos val="none"/>
        <c:crossAx val="164484608"/>
        <c:crosses val="autoZero"/>
        <c:auto val="1"/>
        <c:lblAlgn val="ctr"/>
        <c:lblOffset val="100"/>
      </c:catAx>
      <c:valAx>
        <c:axId val="16448460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644830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4508C-26D4-4EC0-8EF4-79A562C539CA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B6E2-C683-4D82-91FE-20A427129A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323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全国橙子总产量</a:t>
            </a:r>
            <a:endParaRPr lang="en-US" altLang="zh-CN" smtClean="0"/>
          </a:p>
          <a:p>
            <a:r>
              <a:rPr lang="zh-CN" altLang="en-US" smtClean="0"/>
              <a:t>褚橙</a:t>
            </a:r>
            <a:r>
              <a:rPr lang="en-US" altLang="zh-CN" smtClean="0"/>
              <a:t>1</a:t>
            </a:r>
            <a:r>
              <a:rPr lang="zh-CN" altLang="en-US" smtClean="0"/>
              <a:t>万吨。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上市不到一个月，本季褚橙全数售馨。按照市场配额，以昆明为主的省内市场销售</a:t>
            </a:r>
            <a:r>
              <a:rPr lang="en-US" altLang="zh-CN" smtClean="0"/>
              <a:t>3000</a:t>
            </a:r>
            <a:r>
              <a:rPr lang="zh-CN" altLang="en-US" smtClean="0"/>
              <a:t>多吨，北京销售</a:t>
            </a:r>
            <a:r>
              <a:rPr lang="en-US" altLang="zh-CN" smtClean="0"/>
              <a:t>2000</a:t>
            </a:r>
            <a:r>
              <a:rPr lang="zh-CN" altLang="en-US" smtClean="0"/>
              <a:t>吨，成都</a:t>
            </a:r>
            <a:r>
              <a:rPr lang="en-US" altLang="zh-CN" smtClean="0"/>
              <a:t>1000</a:t>
            </a:r>
            <a:r>
              <a:rPr lang="zh-CN" altLang="en-US" smtClean="0"/>
              <a:t>吨，其他市场由电商覆盖</a:t>
            </a:r>
            <a:endParaRPr lang="en-US" altLang="zh-CN" smtClean="0"/>
          </a:p>
          <a:p>
            <a:r>
              <a:rPr lang="en-US" altLang="zh-CN" b="1" smtClean="0"/>
              <a:t>2014</a:t>
            </a:r>
            <a:r>
              <a:rPr lang="zh-CN" altLang="en-US" b="1" smtClean="0"/>
              <a:t>年</a:t>
            </a:r>
            <a:r>
              <a:rPr lang="en-US" altLang="zh-CN" b="1" smtClean="0"/>
              <a:t>12</a:t>
            </a:r>
            <a:r>
              <a:rPr lang="zh-CN" altLang="en-US" b="1" smtClean="0"/>
              <a:t>月</a:t>
            </a:r>
            <a:r>
              <a:rPr lang="en-US" altLang="zh-CN" b="1" smtClean="0"/>
              <a:t>19</a:t>
            </a:r>
            <a:r>
              <a:rPr lang="zh-CN" altLang="en-US" b="1" smtClean="0"/>
              <a:t>日 云南日报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3432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7162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9111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3380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9132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84381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BB6E2-C683-4D82-91FE-20A427129A0F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990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5231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3712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880956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6750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395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EDC3-1B31-487D-A934-7A05BD1FDD3B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CAEF-BC37-43BA-9068-6513BED25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028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rgbClr val="FE9A18"/>
          </a:solidFill>
          <a:latin typeface="方正兰亭粗黑简体" panose="02000000000000000000" pitchFamily="2" charset="-122"/>
          <a:ea typeface="方正兰亭粗黑简体" panose="02000000000000000000" pitchFamily="2" charset="-122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accent5">
              <a:lumMod val="7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12" r="15083"/>
          <a:stretch/>
        </p:blipFill>
        <p:spPr>
          <a:xfrm>
            <a:off x="7188197" y="4073175"/>
            <a:ext cx="2802684" cy="3986415"/>
          </a:xfrm>
          <a:prstGeom prst="rect">
            <a:avLst/>
          </a:prstGeom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-1"/>
            <a:ext cx="17610138" cy="2884695"/>
          </a:xfrm>
          <a:prstGeom prst="rect">
            <a:avLst/>
          </a:prstGeom>
          <a:solidFill>
            <a:srgbClr val="F8A61F"/>
          </a:solidFill>
          <a:ln>
            <a:solidFill>
              <a:srgbClr val="F4A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 flipV="1">
            <a:off x="-2558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flipV="1">
            <a:off x="78160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/>
          <p:cNvSpPr/>
          <p:nvPr/>
        </p:nvSpPr>
        <p:spPr>
          <a:xfrm flipV="1">
            <a:off x="1588786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flipV="1">
            <a:off x="2395969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flipV="1">
            <a:off x="3203152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flipV="1">
            <a:off x="4010335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flipV="1">
            <a:off x="4817518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 flipV="1">
            <a:off x="5624701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flipV="1">
            <a:off x="6431884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flipV="1">
            <a:off x="7239067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flipV="1">
            <a:off x="804625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885343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 flipV="1">
            <a:off x="9660616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flipV="1">
            <a:off x="10467799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flipV="1">
            <a:off x="11274982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flipV="1">
            <a:off x="12082165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flipV="1">
            <a:off x="12889348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13696531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flipV="1">
            <a:off x="14503714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flipV="1">
            <a:off x="15310897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6118080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flipV="1">
            <a:off x="16925253" y="2836568"/>
            <a:ext cx="819554" cy="706512"/>
          </a:xfrm>
          <a:prstGeom prst="triangle">
            <a:avLst/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tretch>
            <a:fillRect/>
          </a:stretch>
        </p:blipFill>
        <p:spPr>
          <a:xfrm>
            <a:off x="919630" y="-187661"/>
            <a:ext cx="4611426" cy="2210996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493325" y="1482589"/>
            <a:ext cx="111876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《</a:t>
            </a:r>
            <a:r>
              <a:rPr lang="zh-CN" altLang="en-US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褚橙你也学不会</a:t>
            </a:r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》</a:t>
            </a:r>
            <a:r>
              <a:rPr lang="zh-CN" altLang="en-US" sz="6600" dirty="0" smtClean="0">
                <a:solidFill>
                  <a:schemeClr val="bg1">
                    <a:lumMod val="95000"/>
                  </a:scheme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读书笔记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5" name="标题 1"/>
          <p:cNvSpPr txBox="1">
            <a:spLocks/>
          </p:cNvSpPr>
          <p:nvPr/>
        </p:nvSpPr>
        <p:spPr>
          <a:xfrm>
            <a:off x="1291279" y="8059590"/>
            <a:ext cx="15784838" cy="12096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666" kern="1200">
                <a:solidFill>
                  <a:srgbClr val="FE9A1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j-cs"/>
              </a:defRPr>
            </a:lvl1pPr>
          </a:lstStyle>
          <a:p>
            <a:r>
              <a:rPr lang="zh-CN" altLang="en-US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一张图带你速读</a:t>
            </a:r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褚橙你也学不会</a:t>
            </a:r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副标题 2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9132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14011" y="1590545"/>
            <a:ext cx="10607919" cy="5058238"/>
            <a:chOff x="6210502" y="2959734"/>
            <a:chExt cx="6259269" cy="3225925"/>
          </a:xfrm>
        </p:grpSpPr>
        <p:sp>
          <p:nvSpPr>
            <p:cNvPr id="61" name="流程图: 磁盘 60"/>
            <p:cNvSpPr/>
            <p:nvPr/>
          </p:nvSpPr>
          <p:spPr>
            <a:xfrm>
              <a:off x="7436951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>
              <a:off x="7233750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64" name="流程图: 磁盘 63"/>
            <p:cNvSpPr/>
            <p:nvPr/>
          </p:nvSpPr>
          <p:spPr>
            <a:xfrm>
              <a:off x="9106101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等腰三角形 64"/>
            <p:cNvSpPr/>
            <p:nvPr/>
          </p:nvSpPr>
          <p:spPr>
            <a:xfrm>
              <a:off x="8902900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0" name="流程图: 磁盘 69"/>
            <p:cNvSpPr/>
            <p:nvPr/>
          </p:nvSpPr>
          <p:spPr>
            <a:xfrm>
              <a:off x="10651859" y="375802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等腰三角形 70"/>
            <p:cNvSpPr/>
            <p:nvPr/>
          </p:nvSpPr>
          <p:spPr>
            <a:xfrm>
              <a:off x="10448658" y="2959734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6" name="流程图: 磁盘 75"/>
            <p:cNvSpPr/>
            <p:nvPr/>
          </p:nvSpPr>
          <p:spPr>
            <a:xfrm>
              <a:off x="8685185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等腰三角形 76"/>
            <p:cNvSpPr/>
            <p:nvPr/>
          </p:nvSpPr>
          <p:spPr>
            <a:xfrm>
              <a:off x="8481984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78" name="流程图: 磁盘 77"/>
            <p:cNvSpPr/>
            <p:nvPr/>
          </p:nvSpPr>
          <p:spPr>
            <a:xfrm>
              <a:off x="7850610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流程图: 磁盘 80"/>
            <p:cNvSpPr/>
            <p:nvPr/>
          </p:nvSpPr>
          <p:spPr>
            <a:xfrm>
              <a:off x="9519760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流程图: 磁盘 83"/>
            <p:cNvSpPr/>
            <p:nvPr/>
          </p:nvSpPr>
          <p:spPr>
            <a:xfrm>
              <a:off x="10292639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等腰三角形 84"/>
            <p:cNvSpPr/>
            <p:nvPr/>
          </p:nvSpPr>
          <p:spPr>
            <a:xfrm>
              <a:off x="10089438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87" name="流程图: 磁盘 86"/>
            <p:cNvSpPr/>
            <p:nvPr/>
          </p:nvSpPr>
          <p:spPr>
            <a:xfrm>
              <a:off x="11065518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流程图: 磁盘 89"/>
            <p:cNvSpPr/>
            <p:nvPr/>
          </p:nvSpPr>
          <p:spPr>
            <a:xfrm>
              <a:off x="11838397" y="4754655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等腰三角形 90"/>
            <p:cNvSpPr/>
            <p:nvPr/>
          </p:nvSpPr>
          <p:spPr>
            <a:xfrm>
              <a:off x="11635196" y="3956367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93" name="流程图: 磁盘 92"/>
            <p:cNvSpPr/>
            <p:nvPr/>
          </p:nvSpPr>
          <p:spPr>
            <a:xfrm>
              <a:off x="9098844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流程图: 磁盘 94"/>
            <p:cNvSpPr/>
            <p:nvPr/>
          </p:nvSpPr>
          <p:spPr>
            <a:xfrm>
              <a:off x="8264269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>
              <a:off x="8061068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98" name="流程图: 磁盘 97"/>
            <p:cNvSpPr/>
            <p:nvPr/>
          </p:nvSpPr>
          <p:spPr>
            <a:xfrm>
              <a:off x="9933419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等腰三角形 98"/>
            <p:cNvSpPr/>
            <p:nvPr/>
          </p:nvSpPr>
          <p:spPr>
            <a:xfrm>
              <a:off x="9730218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流程图: 磁盘 100"/>
            <p:cNvSpPr/>
            <p:nvPr/>
          </p:nvSpPr>
          <p:spPr>
            <a:xfrm>
              <a:off x="10706298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流程图: 磁盘 103"/>
            <p:cNvSpPr/>
            <p:nvPr/>
          </p:nvSpPr>
          <p:spPr>
            <a:xfrm>
              <a:off x="11479177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等腰三角形 104"/>
            <p:cNvSpPr/>
            <p:nvPr/>
          </p:nvSpPr>
          <p:spPr>
            <a:xfrm>
              <a:off x="11275976" y="4953000"/>
              <a:ext cx="624117" cy="981195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流程图: 磁盘 106"/>
            <p:cNvSpPr/>
            <p:nvPr/>
          </p:nvSpPr>
          <p:spPr>
            <a:xfrm>
              <a:off x="12252056" y="575128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6671323" y="3940929"/>
              <a:ext cx="624117" cy="1222163"/>
              <a:chOff x="3381826" y="4557484"/>
              <a:chExt cx="624117" cy="1222163"/>
            </a:xfrm>
          </p:grpSpPr>
          <p:sp>
            <p:nvSpPr>
              <p:cNvPr id="110" name="流程图: 磁盘 109"/>
              <p:cNvSpPr/>
              <p:nvPr/>
            </p:nvSpPr>
            <p:spPr>
              <a:xfrm>
                <a:off x="3585027" y="5355772"/>
                <a:ext cx="217715" cy="423875"/>
              </a:xfrm>
              <a:prstGeom prst="flowChartMagneticDisk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等腰三角形 110"/>
              <p:cNvSpPr/>
              <p:nvPr/>
            </p:nvSpPr>
            <p:spPr>
              <a:xfrm>
                <a:off x="3381826" y="4557484"/>
                <a:ext cx="624117" cy="981195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6" name="流程图: 磁盘 115"/>
            <p:cNvSpPr/>
            <p:nvPr/>
          </p:nvSpPr>
          <p:spPr>
            <a:xfrm>
              <a:off x="8271526" y="3744429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流程图: 磁盘 116"/>
            <p:cNvSpPr/>
            <p:nvPr/>
          </p:nvSpPr>
          <p:spPr>
            <a:xfrm>
              <a:off x="9940676" y="3675182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流程图: 磁盘 117"/>
            <p:cNvSpPr/>
            <p:nvPr/>
          </p:nvSpPr>
          <p:spPr>
            <a:xfrm>
              <a:off x="11566243" y="3683918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流程图: 磁盘 122"/>
            <p:cNvSpPr/>
            <p:nvPr/>
          </p:nvSpPr>
          <p:spPr>
            <a:xfrm>
              <a:off x="7426066" y="5722257"/>
              <a:ext cx="217715" cy="423875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210502" y="4963496"/>
              <a:ext cx="624117" cy="1222163"/>
              <a:chOff x="3381826" y="4557484"/>
              <a:chExt cx="624117" cy="1222163"/>
            </a:xfrm>
          </p:grpSpPr>
          <p:sp>
            <p:nvSpPr>
              <p:cNvPr id="128" name="流程图: 磁盘 127"/>
              <p:cNvSpPr/>
              <p:nvPr/>
            </p:nvSpPr>
            <p:spPr>
              <a:xfrm>
                <a:off x="3585027" y="5355772"/>
                <a:ext cx="217715" cy="423875"/>
              </a:xfrm>
              <a:prstGeom prst="flowChartMagneticDisk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等腰三角形 128"/>
              <p:cNvSpPr/>
              <p:nvPr/>
            </p:nvSpPr>
            <p:spPr>
              <a:xfrm>
                <a:off x="3381826" y="4557484"/>
                <a:ext cx="624117" cy="981195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3" name="矩形 10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1740722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间伐</a:t>
            </a:r>
          </a:p>
        </p:txBody>
      </p:sp>
      <p:pic>
        <p:nvPicPr>
          <p:cNvPr id="108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200" y="5157962"/>
            <a:ext cx="4705581" cy="3325203"/>
          </a:xfrm>
          <a:prstGeom prst="rect">
            <a:avLst/>
          </a:prstGeom>
        </p:spPr>
      </p:pic>
      <p:sp>
        <p:nvSpPr>
          <p:cNvPr id="115" name="等腰三角形 114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083577" y="8655973"/>
            <a:ext cx="171867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褚橙为了让阳光充分照射产生掉果减产，褚橙通过实验论证，砍掉了近一半的健康果树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从每亩</a:t>
            </a:r>
            <a:r>
              <a:rPr lang="en-US" altLang="zh-CN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146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株砍到</a:t>
            </a:r>
            <a:r>
              <a:rPr lang="en-US" altLang="zh-CN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80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株，行业内很难做到</a:t>
            </a:r>
            <a:endParaRPr lang="zh-CN" altLang="en-US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533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pic>
        <p:nvPicPr>
          <p:cNvPr id="19" name="内容占位符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465" y="5154825"/>
            <a:ext cx="4705581" cy="3325203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1554120" y="2126538"/>
            <a:ext cx="8823437" cy="2263714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3433309">
            <a:off x="5733507" y="2741140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105" t="34288" r="38188" b="36516"/>
          <a:stretch/>
        </p:blipFill>
        <p:spPr>
          <a:xfrm rot="19803641">
            <a:off x="12828861" y="5257207"/>
            <a:ext cx="1901371" cy="165462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46914" y="2738913"/>
            <a:ext cx="8437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控梢就是将果树不断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长出的新梢摘除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掉，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以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避免新梢和幼果争夺养分而影响产量和质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量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35" t="14498" b="18856"/>
          <a:stretch/>
        </p:blipFill>
        <p:spPr>
          <a:xfrm rot="5400000">
            <a:off x="10033218" y="4697497"/>
            <a:ext cx="11943345" cy="648278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1727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chemeClr val="bg1"/>
                </a:solidFill>
                <a:cs typeface="+mn-ea"/>
                <a:sym typeface="+mn-lt"/>
              </a:rPr>
              <a:t>控梢</a:t>
            </a:r>
            <a:endParaRPr lang="zh-CN" altLang="en-US" sz="54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0465" y="8562893"/>
            <a:ext cx="171867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褚橙精细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化刻度化控制到厘米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defTabSz="1320759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让控梢这件行业内很难执行和监督的重要事项在褚橙果园顺利进行</a:t>
            </a:r>
            <a:endParaRPr lang="zh-CN" altLang="en-US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56" t="15526" r="69276" b="54839"/>
          <a:stretch/>
        </p:blipFill>
        <p:spPr>
          <a:xfrm>
            <a:off x="10008144" y="2049283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2" name="等腰三角形 1"/>
          <p:cNvSpPr/>
          <p:nvPr/>
        </p:nvSpPr>
        <p:spPr>
          <a:xfrm rot="6227653">
            <a:off x="10110051" y="3643144"/>
            <a:ext cx="535013" cy="1017590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6058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084971">
            <a:off x="-418718" y="1255994"/>
            <a:ext cx="8743533" cy="6178625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690838" y="1902285"/>
            <a:ext cx="6444342" cy="1074057"/>
          </a:xfrm>
          <a:prstGeom prst="roundRect">
            <a:avLst/>
          </a:prstGeom>
          <a:solidFill>
            <a:srgbClr val="595656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2800">
                <a:solidFill>
                  <a:schemeClr val="bg1"/>
                </a:solidFill>
                <a:cs typeface="+mn-ea"/>
                <a:sym typeface="+mn-lt"/>
              </a:rPr>
              <a:t>季节不同，剪枝的方法也有所区分</a:t>
            </a:r>
            <a:endParaRPr lang="en-US" altLang="zh-CN" sz="28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84456" y="3393142"/>
            <a:ext cx="6444343" cy="1074057"/>
          </a:xfrm>
          <a:prstGeom prst="roundRect">
            <a:avLst/>
          </a:prstGeom>
          <a:solidFill>
            <a:srgbClr val="595656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同一个树，上部中部下部也区分开来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>
            <a:stCxn id="15" idx="1"/>
          </p:cNvCxnSpPr>
          <p:nvPr/>
        </p:nvCxnSpPr>
        <p:spPr>
          <a:xfrm flipH="1">
            <a:off x="3207410" y="2439314"/>
            <a:ext cx="3483428" cy="430204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8" idx="1"/>
          </p:cNvCxnSpPr>
          <p:nvPr/>
        </p:nvCxnSpPr>
        <p:spPr>
          <a:xfrm flipH="1" flipV="1">
            <a:off x="6734629" y="3930170"/>
            <a:ext cx="1349827" cy="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8" idx="1"/>
          </p:cNvCxnSpPr>
          <p:nvPr/>
        </p:nvCxnSpPr>
        <p:spPr>
          <a:xfrm flipH="1">
            <a:off x="6342743" y="3930171"/>
            <a:ext cx="1741713" cy="680677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8" idx="1"/>
          </p:cNvCxnSpPr>
          <p:nvPr/>
        </p:nvCxnSpPr>
        <p:spPr>
          <a:xfrm flipH="1">
            <a:off x="4601029" y="3930171"/>
            <a:ext cx="3483427" cy="339072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896" y="8559539"/>
            <a:ext cx="16941800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四个作业长和褚时健一起，每人负责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10-20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棵果树，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使用不同的剪枝方法作业，然后拿树叶和果实去化验，用化验结果来做决策依据。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5115" y="5150044"/>
            <a:ext cx="4705581" cy="332520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701800" y="1270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剪枝</a:t>
            </a:r>
          </a:p>
        </p:txBody>
      </p:sp>
      <p:sp>
        <p:nvSpPr>
          <p:cNvPr id="17" name="等腰三角形 16"/>
          <p:cNvSpPr/>
          <p:nvPr/>
        </p:nvSpPr>
        <p:spPr>
          <a:xfrm rot="4119060">
            <a:off x="13001908" y="1985375"/>
            <a:ext cx="595086" cy="926744"/>
          </a:xfrm>
          <a:prstGeom prst="triangle">
            <a:avLst/>
          </a:prstGeom>
          <a:solidFill>
            <a:srgbClr val="59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4119060">
            <a:off x="14231255" y="3245437"/>
            <a:ext cx="595086" cy="926744"/>
          </a:xfrm>
          <a:prstGeom prst="triangle">
            <a:avLst/>
          </a:prstGeom>
          <a:solidFill>
            <a:srgbClr val="595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56" t="15526" r="69276" b="54839"/>
          <a:stretch/>
        </p:blipFill>
        <p:spPr>
          <a:xfrm>
            <a:off x="13866819" y="1021234"/>
            <a:ext cx="2408886" cy="2371908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23" name="等腰三角形 22"/>
          <p:cNvSpPr/>
          <p:nvPr/>
        </p:nvSpPr>
        <p:spPr>
          <a:xfrm>
            <a:off x="13988902" y="779994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700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07"/>
          <a:stretch/>
        </p:blipFill>
        <p:spPr>
          <a:xfrm>
            <a:off x="10945712" y="3602436"/>
            <a:ext cx="5979933" cy="4960449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4445216" y="1619486"/>
            <a:ext cx="9010981" cy="2263714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8270870">
            <a:off x="11987447" y="3469891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85351" y="1969411"/>
            <a:ext cx="11697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柑橘树伤害最大的一种疾病，叫黄龙病；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旦发现感染黄龙病的果树，要立即挖除烧毁，</a:t>
            </a:r>
            <a:endParaRPr lang="en-US" altLang="zh-CN" sz="3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1320759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发病超过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20%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的果园，要全园铲除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465" y="5154825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20465" y="8562885"/>
            <a:ext cx="163644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2400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亩橙园</a:t>
            </a:r>
            <a:r>
              <a:rPr lang="zh-CN" altLang="en-US" sz="3200" dirty="0" smtClean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同时集体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喷药，每年要打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60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多万元的</a:t>
            </a:r>
            <a:r>
              <a:rPr lang="zh-CN" altLang="en-US" sz="3200" dirty="0" smtClean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农药，帮助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周边果园一起防治</a:t>
            </a:r>
            <a:endParaRPr lang="en-US" altLang="zh-CN" sz="3200" dirty="0">
              <a:solidFill>
                <a:prstClr val="white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defTabSz="1320759"/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褚橙果园发病率不到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0.05%</a:t>
            </a:r>
            <a:r>
              <a:rPr lang="zh-CN" altLang="en-US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和业内的</a:t>
            </a:r>
            <a:r>
              <a:rPr lang="en-US" altLang="zh-CN" sz="3200" dirty="0">
                <a:solidFill>
                  <a:prstClr val="white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1%-10%</a:t>
            </a:r>
          </a:p>
        </p:txBody>
      </p:sp>
      <p:sp>
        <p:nvSpPr>
          <p:cNvPr id="4" name="矩形 3"/>
          <p:cNvSpPr/>
          <p:nvPr/>
        </p:nvSpPr>
        <p:spPr>
          <a:xfrm>
            <a:off x="171329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防</a:t>
            </a:r>
            <a:endParaRPr lang="en-US" altLang="zh-CN" sz="54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虫害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569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112858" y="1211590"/>
            <a:ext cx="10470042" cy="4515442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9418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果农</a:t>
            </a:r>
          </a:p>
        </p:txBody>
      </p:sp>
      <p:pic>
        <p:nvPicPr>
          <p:cNvPr id="11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64318" y="5138439"/>
            <a:ext cx="4705581" cy="33252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80609" y="8584656"/>
            <a:ext cx="108167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借发工资给农户，年底再依据吨位结算总收入，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algn="r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这是褚橙的首创。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56" t="15526" r="69276" b="54839"/>
          <a:stretch/>
        </p:blipFill>
        <p:spPr>
          <a:xfrm>
            <a:off x="1381774" y="3777491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17" name="等腰三角形 16"/>
          <p:cNvSpPr/>
          <p:nvPr/>
        </p:nvSpPr>
        <p:spPr>
          <a:xfrm rot="13288368">
            <a:off x="4808106" y="3681196"/>
            <a:ext cx="535013" cy="1017590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5720190" y="789360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87227" y="1484152"/>
            <a:ext cx="97213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320759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我们共有农户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117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户，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230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人，人均月收入从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2004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年的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411.54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上涨到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2013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年的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2674.03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；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在褚橙果园，每个果农家庭平均收入可以达到</a:t>
            </a:r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64000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元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作业区长对农户手把手的培训，让农户理解新技术的好处</a:t>
            </a:r>
            <a:endParaRPr lang="en-US" altLang="zh-CN" sz="28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just" defTabSz="1320759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我们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每月制订当月工作计划和工作标准，分区严格执行，保证统一的技术措施和统一管理，实现真正的农业工厂化管理：对种植的每一个环节，都有详细的操作方法、指标和响应的处罚措施。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422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noFill/>
                <a:cs typeface="+mn-ea"/>
                <a:sym typeface="+mn-lt"/>
              </a:rPr>
              <a:t>水利工程</a:t>
            </a:r>
            <a:endParaRPr lang="zh-CN" altLang="en-US" sz="3200" dirty="0">
              <a:noFill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60175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管理团队</a:t>
            </a:r>
          </a:p>
        </p:txBody>
      </p:sp>
      <p:pic>
        <p:nvPicPr>
          <p:cNvPr id="12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3347" y="5152953"/>
            <a:ext cx="4705581" cy="33252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787"/>
          <a:stretch/>
        </p:blipFill>
        <p:spPr>
          <a:xfrm>
            <a:off x="15241152" y="2529785"/>
            <a:ext cx="1938533" cy="32451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787"/>
          <a:stretch/>
        </p:blipFill>
        <p:spPr>
          <a:xfrm>
            <a:off x="4174521" y="2499945"/>
            <a:ext cx="1938533" cy="324511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787"/>
          <a:stretch/>
        </p:blipFill>
        <p:spPr>
          <a:xfrm>
            <a:off x="6997540" y="3914672"/>
            <a:ext cx="1938533" cy="324511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787"/>
          <a:stretch/>
        </p:blipFill>
        <p:spPr>
          <a:xfrm>
            <a:off x="13466944" y="5460023"/>
            <a:ext cx="1938533" cy="324511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293347" y="8518197"/>
            <a:ext cx="88042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“田间就是第一车间”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褚橙的管理团队都是生产一线的专家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4889500" y="1567514"/>
            <a:ext cx="4940300" cy="1480485"/>
          </a:xfrm>
          <a:prstGeom prst="wedgeRoundRectCallout">
            <a:avLst>
              <a:gd name="adj1" fmla="val -39342"/>
              <a:gd name="adj2" fmla="val 66789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我们吃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住都在农场上，这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12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年来几乎就没有周末，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365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天至少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330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天在基地里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7802480" y="3227808"/>
            <a:ext cx="4940300" cy="1256947"/>
          </a:xfrm>
          <a:prstGeom prst="wedgeRoundRectCallout">
            <a:avLst>
              <a:gd name="adj1" fmla="val -36000"/>
              <a:gd name="adj2" fmla="val 60479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我们每月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至少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次讨论会，具体问题召开具体会议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11270119" y="1765299"/>
            <a:ext cx="4940300" cy="1364411"/>
          </a:xfrm>
          <a:prstGeom prst="wedgeRoundRectCallout">
            <a:avLst>
              <a:gd name="adj1" fmla="val 38550"/>
              <a:gd name="adj2" fmla="val 70877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我们的奖金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由产量和质量直接计算出来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9475710" y="4777817"/>
            <a:ext cx="4940300" cy="1364411"/>
          </a:xfrm>
          <a:prstGeom prst="wedgeRoundRectCallout">
            <a:avLst>
              <a:gd name="adj1" fmla="val 38550"/>
              <a:gd name="adj2" fmla="val 70877"/>
              <a:gd name="adj3" fmla="val 16667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1320759"/>
            <a:r>
              <a:rPr lang="zh-CN" altLang="en-US" sz="2400" smtClean="0">
                <a:solidFill>
                  <a:schemeClr val="bg1"/>
                </a:solidFill>
                <a:cs typeface="+mn-ea"/>
                <a:sym typeface="+mn-lt"/>
              </a:rPr>
              <a:t>我们四个作业长是褚老爷子直接管理的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1482504" y="788543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19794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26732" y="0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营销</a:t>
            </a:r>
          </a:p>
        </p:txBody>
      </p:sp>
      <p:pic>
        <p:nvPicPr>
          <p:cNvPr id="17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680" y="5130408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80" y="8562885"/>
            <a:ext cx="12636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褚橙的营销理念是：无论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以什么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方式卖，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/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必须让卖你东西的人赚钱，你的东西才好买！</a:t>
            </a:r>
          </a:p>
        </p:txBody>
      </p:sp>
      <p:sp>
        <p:nvSpPr>
          <p:cNvPr id="18" name="等腰三角形 17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261" b="96739" l="9539" r="89803">
                        <a14:foregroundMark x1="43092" y1="11413" x2="59211" y2="15761"/>
                        <a14:foregroundMark x1="40789" y1="9783" x2="48355" y2="9239"/>
                      </a14:backgroundRemoval>
                    </a14:imgEffect>
                  </a14:imgLayer>
                </a14:imgProps>
              </a:ext>
            </a:extLst>
          </a:blip>
          <a:srcRect l="18414" r="25261"/>
          <a:stretch/>
        </p:blipFill>
        <p:spPr>
          <a:xfrm>
            <a:off x="13365144" y="420063"/>
            <a:ext cx="3432194" cy="3688167"/>
          </a:xfrm>
          <a:prstGeom prst="rect">
            <a:avLst/>
          </a:prstGeom>
        </p:spPr>
      </p:pic>
      <p:sp>
        <p:nvSpPr>
          <p:cNvPr id="22" name="等腰三角形 21"/>
          <p:cNvSpPr/>
          <p:nvPr/>
        </p:nvSpPr>
        <p:spPr>
          <a:xfrm rot="2916921">
            <a:off x="13564512" y="3117689"/>
            <a:ext cx="535489" cy="1278500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3712694" y="3388559"/>
            <a:ext cx="10383759" cy="2782716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4800" b="1" dirty="0" smtClean="0">
                <a:solidFill>
                  <a:srgbClr val="F4A019"/>
                </a:solidFill>
                <a:latin typeface="+mn-ea"/>
                <a:cs typeface="+mn-ea"/>
                <a:sym typeface="+mn-lt"/>
              </a:rPr>
              <a:t>用卖啤酒</a:t>
            </a:r>
            <a:r>
              <a:rPr lang="zh-CN" altLang="en-US" sz="4800" b="1" dirty="0">
                <a:solidFill>
                  <a:srgbClr val="F4A019"/>
                </a:solidFill>
                <a:latin typeface="+mn-ea"/>
                <a:cs typeface="+mn-ea"/>
                <a:sym typeface="+mn-lt"/>
              </a:rPr>
              <a:t>可乐的方式卖橙子：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把货直接铺到终端，铺到水果店，面对消费者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把货放到店里，等卖出去了再回来收钱</a:t>
            </a:r>
          </a:p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如果卖不出去，他们负责拉走</a:t>
            </a:r>
          </a:p>
        </p:txBody>
      </p:sp>
    </p:spTree>
    <p:extLst>
      <p:ext uri="{BB962C8B-B14F-4D97-AF65-F5344CB8AC3E}">
        <p14:creationId xmlns:p14="http://schemas.microsoft.com/office/powerpoint/2010/main" xmlns="" val="3801494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87689" y="4186723"/>
            <a:ext cx="1154727" cy="1681757"/>
            <a:chOff x="4535275" y="4523224"/>
            <a:chExt cx="418957" cy="582471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84678" y="4186719"/>
            <a:ext cx="1154727" cy="1681757"/>
            <a:chOff x="4535275" y="4523224"/>
            <a:chExt cx="418957" cy="58247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81667" y="4185345"/>
            <a:ext cx="1154727" cy="1681757"/>
            <a:chOff x="4535275" y="4523224"/>
            <a:chExt cx="418957" cy="58247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78656" y="4185345"/>
            <a:ext cx="1154727" cy="1681757"/>
            <a:chOff x="4535275" y="4523224"/>
            <a:chExt cx="418957" cy="582471"/>
          </a:xfrm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75645" y="4186396"/>
            <a:ext cx="1154727" cy="1681757"/>
            <a:chOff x="4535275" y="4523224"/>
            <a:chExt cx="418957" cy="582471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672632" y="4185345"/>
            <a:ext cx="1154727" cy="1681757"/>
            <a:chOff x="4535275" y="4523224"/>
            <a:chExt cx="418957" cy="582471"/>
          </a:xfrm>
        </p:grpSpPr>
        <p:sp>
          <p:nvSpPr>
            <p:cNvPr id="21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3136822">
            <a:off x="1513063" y="1760026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25" name="椭圆 24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963377" y="258030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cs typeface="+mn-ea"/>
                <a:sym typeface="+mn-lt"/>
              </a:rPr>
              <a:t>认</a:t>
            </a:r>
            <a:r>
              <a:rPr lang="zh-CN" altLang="en-US" sz="4000" b="1" dirty="0" smtClean="0">
                <a:cs typeface="+mn-ea"/>
                <a:sym typeface="+mn-lt"/>
              </a:rPr>
              <a:t>真？</a:t>
            </a:r>
            <a:endParaRPr lang="zh-CN" altLang="en-US" sz="4000" b="1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 rot="16493830">
            <a:off x="4126466" y="1380736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29" name="椭圆 28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700473" y="2170498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cs typeface="+mn-ea"/>
                <a:sym typeface="+mn-lt"/>
              </a:rPr>
              <a:t>专</a:t>
            </a:r>
            <a:r>
              <a:rPr lang="zh-CN" altLang="en-US" sz="4000" b="1" smtClean="0">
                <a:cs typeface="+mn-ea"/>
                <a:sym typeface="+mn-lt"/>
              </a:rPr>
              <a:t>业？</a:t>
            </a:r>
            <a:endParaRPr lang="zh-CN" altLang="en-US" sz="4000" b="1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 rot="16493830">
            <a:off x="6674922" y="1461690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33" name="椭圆 32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7318537" y="222636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mtClean="0">
                <a:cs typeface="+mn-ea"/>
                <a:sym typeface="+mn-lt"/>
              </a:rPr>
              <a:t>聪明？</a:t>
            </a:r>
            <a:endParaRPr lang="zh-CN" altLang="en-US" sz="4000" b="1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 rot="17759376">
            <a:off x="9693060" y="1625246"/>
            <a:ext cx="2649267" cy="2430062"/>
            <a:chOff x="5717256" y="1556202"/>
            <a:chExt cx="2779750" cy="2511817"/>
          </a:xfrm>
          <a:solidFill>
            <a:srgbClr val="F4A019"/>
          </a:solidFill>
        </p:grpSpPr>
        <p:sp>
          <p:nvSpPr>
            <p:cNvPr id="37" name="椭圆 36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0180472" y="2076413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smtClean="0">
                <a:cs typeface="+mn-ea"/>
                <a:sym typeface="+mn-lt"/>
              </a:rPr>
              <a:t>我们</a:t>
            </a:r>
            <a:endParaRPr lang="en-US" altLang="zh-CN" sz="4000" b="1" smtClean="0">
              <a:cs typeface="+mn-ea"/>
              <a:sym typeface="+mn-lt"/>
            </a:endParaRPr>
          </a:p>
          <a:p>
            <a:r>
              <a:rPr lang="zh-CN" altLang="en-US" sz="4000" b="1" smtClean="0">
                <a:cs typeface="+mn-ea"/>
                <a:sym typeface="+mn-lt"/>
              </a:rPr>
              <a:t>做不到？</a:t>
            </a:r>
            <a:endParaRPr lang="zh-CN" altLang="en-US" sz="4000" b="1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1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5115" y="5150044"/>
            <a:ext cx="4705581" cy="3325203"/>
          </a:xfrm>
          <a:prstGeom prst="rect">
            <a:avLst/>
          </a:prstGeom>
        </p:spPr>
      </p:pic>
      <p:sp>
        <p:nvSpPr>
          <p:cNvPr id="42" name="等腰三角形 41"/>
          <p:cNvSpPr/>
          <p:nvPr/>
        </p:nvSpPr>
        <p:spPr>
          <a:xfrm>
            <a:off x="13988902" y="779994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26480" y="8844770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褚橙的成功，掀起了激烈的讨论</a:t>
            </a:r>
            <a:endParaRPr lang="zh-CN" altLang="en-US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0810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25"/>
          <p:cNvSpPr/>
          <p:nvPr/>
        </p:nvSpPr>
        <p:spPr>
          <a:xfrm>
            <a:off x="13691388" y="1183650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609684" y="1183650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575603" y="3540037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992626" y="2960904"/>
            <a:ext cx="2273088" cy="1631441"/>
          </a:xfrm>
          <a:prstGeom prst="roundRect">
            <a:avLst/>
          </a:prstGeom>
          <a:solidFill>
            <a:srgbClr val="F4A01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04557" y="5132568"/>
            <a:ext cx="4705581" cy="33252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5932" y="8556794"/>
            <a:ext cx="12240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但是一个人能在四个行业都获得巨大成功，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lvl="0" algn="r"/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是不是有我们可以学习的地方？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-682171" y="1183650"/>
            <a:ext cx="18650857" cy="3927576"/>
          </a:xfrm>
          <a:prstGeom prst="line">
            <a:avLst/>
          </a:prstGeom>
          <a:ln w="107950">
            <a:solidFill>
              <a:srgbClr val="F4A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45883" y="3197492"/>
            <a:ext cx="2766574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en-US" altLang="zh-CN" sz="3200">
                <a:cs typeface="+mn-ea"/>
                <a:sym typeface="+mn-lt"/>
              </a:rPr>
              <a:t>12</a:t>
            </a:r>
            <a:r>
              <a:rPr lang="zh-CN" altLang="en-US" sz="3200">
                <a:cs typeface="+mn-ea"/>
                <a:sym typeface="+mn-lt"/>
              </a:rPr>
              <a:t>岁少年</a:t>
            </a:r>
            <a:endParaRPr lang="en-US" altLang="zh-CN" sz="320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酿酒专家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98738" y="3776625"/>
            <a:ext cx="3826818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文革右派</a:t>
            </a:r>
            <a:endParaRPr lang="en-US" altLang="zh-CN" sz="320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>
                <a:cs typeface="+mn-ea"/>
                <a:sym typeface="+mn-lt"/>
              </a:rPr>
              <a:t>制糖专家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2819" y="1534869"/>
            <a:ext cx="3826818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红塔山</a:t>
            </a:r>
            <a:endParaRPr lang="en-US" altLang="zh-CN" sz="3200" smtClean="0">
              <a:cs typeface="+mn-ea"/>
              <a:sym typeface="+mn-lt"/>
            </a:endParaRPr>
          </a:p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制烟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914523" y="1846236"/>
            <a:ext cx="38268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smtClean="0">
                <a:cs typeface="+mn-ea"/>
                <a:sym typeface="+mn-lt"/>
              </a:rPr>
              <a:t>褚橙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14311496" y="7821378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22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261" b="96739" l="9539" r="89803">
                        <a14:foregroundMark x1="43092" y1="11413" x2="59211" y2="15761"/>
                        <a14:foregroundMark x1="40789" y1="9783" x2="48355" y2="9239"/>
                      </a14:backgroundRemoval>
                    </a14:imgEffect>
                  </a14:imgLayer>
                </a14:imgProps>
              </a:ext>
            </a:extLst>
          </a:blip>
          <a:srcRect l="18414" r="25261"/>
          <a:stretch/>
        </p:blipFill>
        <p:spPr>
          <a:xfrm>
            <a:off x="14133180" y="1058779"/>
            <a:ext cx="2880057" cy="3094852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2916921">
            <a:off x="13564512" y="3117689"/>
            <a:ext cx="535489" cy="1278500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4186989" y="2141622"/>
            <a:ext cx="9747326" cy="3043930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我不聪明，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但做事情要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分清主次，在关键问题上认真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，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小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问题就能放得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过去，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不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懂就要认真学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！</a:t>
            </a:r>
            <a:endParaRPr lang="en-US" altLang="zh-CN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企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业管理，决不能外行领导内行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！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130681"/>
            <a:ext cx="4705581" cy="33252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78546" y="8590679"/>
            <a:ext cx="16431592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褚橙诠释什么是农业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工业化：表面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似乎机械代替人工，其内涵却是把模糊的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  <a:p>
            <a:pPr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因人而异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的手艺和经验变成标准的流程和工艺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。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411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400000" flipH="1">
            <a:off x="13813307" y="6978098"/>
            <a:ext cx="415946" cy="76478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-986590" y="773406"/>
            <a:ext cx="12628130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5400000">
            <a:off x="14457473" y="8238527"/>
            <a:ext cx="194522" cy="30212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2865" y="504256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、为什么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要为褚橙写一本书？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5053263" y="5802664"/>
            <a:ext cx="8816955" cy="2059915"/>
          </a:xfrm>
          <a:prstGeom prst="wedgeRoundRectCallout">
            <a:avLst>
              <a:gd name="adj1" fmla="val 15801"/>
              <a:gd name="adj2" fmla="val -3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40000"/>
              </a:lnSpc>
            </a:pP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75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岁种橙子，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年后再次傲视同行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?!</a:t>
            </a:r>
          </a:p>
          <a:p>
            <a:pPr>
              <a:lnSpc>
                <a:spcPct val="140000"/>
              </a:lnSpc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这个案例我感兴趣！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/>
          <a:srcRect r="29997" b="14422"/>
          <a:stretch>
            <a:fillRect/>
          </a:stretch>
        </p:blipFill>
        <p:spPr>
          <a:xfrm>
            <a:off x="815684" y="2619655"/>
            <a:ext cx="1776839" cy="1776839"/>
          </a:xfrm>
          <a:custGeom>
            <a:avLst/>
            <a:gdLst>
              <a:gd name="connsiteX0" fmla="*/ 1666940 w 3333880"/>
              <a:gd name="connsiteY0" fmla="*/ 0 h 3333880"/>
              <a:gd name="connsiteX1" fmla="*/ 3333880 w 3333880"/>
              <a:gd name="connsiteY1" fmla="*/ 1666940 h 3333880"/>
              <a:gd name="connsiteX2" fmla="*/ 1666940 w 3333880"/>
              <a:gd name="connsiteY2" fmla="*/ 3333880 h 3333880"/>
              <a:gd name="connsiteX3" fmla="*/ 0 w 3333880"/>
              <a:gd name="connsiteY3" fmla="*/ 1666940 h 3333880"/>
              <a:gd name="connsiteX4" fmla="*/ 1666940 w 3333880"/>
              <a:gd name="connsiteY4" fmla="*/ 0 h 333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3880" h="3333880">
                <a:moveTo>
                  <a:pt x="1666940" y="0"/>
                </a:moveTo>
                <a:cubicBezTo>
                  <a:pt x="2587566" y="0"/>
                  <a:pt x="3333880" y="746314"/>
                  <a:pt x="3333880" y="1666940"/>
                </a:cubicBezTo>
                <a:cubicBezTo>
                  <a:pt x="3333880" y="2587566"/>
                  <a:pt x="2587566" y="3333880"/>
                  <a:pt x="1666940" y="3333880"/>
                </a:cubicBezTo>
                <a:cubicBezTo>
                  <a:pt x="746314" y="3333880"/>
                  <a:pt x="0" y="2587566"/>
                  <a:pt x="0" y="1666940"/>
                </a:cubicBezTo>
                <a:cubicBezTo>
                  <a:pt x="0" y="746314"/>
                  <a:pt x="746314" y="0"/>
                  <a:pt x="1666940" y="0"/>
                </a:cubicBez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929" t="2208" r="14969" b="28238"/>
          <a:stretch>
            <a:fillRect/>
          </a:stretch>
        </p:blipFill>
        <p:spPr>
          <a:xfrm flipH="1">
            <a:off x="14554734" y="6320412"/>
            <a:ext cx="1971916" cy="1971916"/>
          </a:xfrm>
          <a:custGeom>
            <a:avLst/>
            <a:gdLst>
              <a:gd name="connsiteX0" fmla="*/ 1099752 w 2199504"/>
              <a:gd name="connsiteY0" fmla="*/ 0 h 2199504"/>
              <a:gd name="connsiteX1" fmla="*/ 2199504 w 2199504"/>
              <a:gd name="connsiteY1" fmla="*/ 1099752 h 2199504"/>
              <a:gd name="connsiteX2" fmla="*/ 1099752 w 2199504"/>
              <a:gd name="connsiteY2" fmla="*/ 2199504 h 2199504"/>
              <a:gd name="connsiteX3" fmla="*/ 0 w 2199504"/>
              <a:gd name="connsiteY3" fmla="*/ 1099752 h 2199504"/>
              <a:gd name="connsiteX4" fmla="*/ 1099752 w 2199504"/>
              <a:gd name="connsiteY4" fmla="*/ 0 h 2199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504" h="2199504">
                <a:moveTo>
                  <a:pt x="1099752" y="0"/>
                </a:moveTo>
                <a:cubicBezTo>
                  <a:pt x="1707128" y="0"/>
                  <a:pt x="2199504" y="492376"/>
                  <a:pt x="2199504" y="1099752"/>
                </a:cubicBezTo>
                <a:cubicBezTo>
                  <a:pt x="2199504" y="1707128"/>
                  <a:pt x="1707128" y="2199504"/>
                  <a:pt x="1099752" y="2199504"/>
                </a:cubicBezTo>
                <a:cubicBezTo>
                  <a:pt x="492376" y="2199504"/>
                  <a:pt x="0" y="1707128"/>
                  <a:pt x="0" y="1099752"/>
                </a:cubicBezTo>
                <a:cubicBezTo>
                  <a:pt x="0" y="492376"/>
                  <a:pt x="492376" y="0"/>
                  <a:pt x="1099752" y="0"/>
                </a:cubicBezTo>
                <a:close/>
              </a:path>
            </a:pathLst>
          </a:custGeom>
        </p:spPr>
      </p:pic>
      <p:sp>
        <p:nvSpPr>
          <p:cNvPr id="22" name="椭圆 21"/>
          <p:cNvSpPr/>
          <p:nvPr/>
        </p:nvSpPr>
        <p:spPr>
          <a:xfrm>
            <a:off x="12875740" y="1647772"/>
            <a:ext cx="2121039" cy="212103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756888" y="2999971"/>
            <a:ext cx="9679270" cy="1912356"/>
            <a:chOff x="2370904" y="3508075"/>
            <a:chExt cx="9679270" cy="1912356"/>
          </a:xfrm>
        </p:grpSpPr>
        <p:sp>
          <p:nvSpPr>
            <p:cNvPr id="32" name="等腰三角形 31"/>
            <p:cNvSpPr/>
            <p:nvPr/>
          </p:nvSpPr>
          <p:spPr>
            <a:xfrm rot="16200000">
              <a:off x="2455661" y="3991732"/>
              <a:ext cx="202125" cy="371639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圆角矩形标注 3"/>
            <p:cNvSpPr/>
            <p:nvPr/>
          </p:nvSpPr>
          <p:spPr>
            <a:xfrm>
              <a:off x="2742544" y="3508075"/>
              <a:ext cx="9307630" cy="1912356"/>
            </a:xfrm>
            <a:prstGeom prst="wedgeRoundRectCallout">
              <a:avLst>
                <a:gd name="adj1" fmla="val -14152"/>
                <a:gd name="adj2" fmla="val 30563"/>
                <a:gd name="adj3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ct val="140000"/>
                </a:lnSpc>
              </a:pP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    铁鹰，你应该去研究褚橙的案例！</a:t>
              </a:r>
              <a:endPara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    中国</a:t>
              </a:r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现代商业史应该有褚时健的案例</a:t>
              </a:r>
              <a:endPara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965812" y="8456842"/>
            <a:ext cx="0" cy="996051"/>
          </a:xfrm>
          <a:prstGeom prst="line">
            <a:avLst/>
          </a:prstGeom>
          <a:ln w="76200">
            <a:solidFill>
              <a:srgbClr val="59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093993" y="8407932"/>
            <a:ext cx="13971025" cy="108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在王石的建议下，黄铁鹰与他的团队来到褚橙产地云南哀牢山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 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/>
            </a:r>
            <a:b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历时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个月，跨越中澳两地，修改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稿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，征求大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点评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篇，得褚老本人前后两次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审阅。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751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67868" y="3196524"/>
            <a:ext cx="11010332" cy="1914702"/>
          </a:xfrm>
        </p:spPr>
        <p:txBody>
          <a:bodyPr/>
          <a:lstStyle/>
          <a:p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也许，</a:t>
            </a:r>
            <a:r>
              <a:rPr lang="en-US" altLang="zh-CN" b="1" smtClean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b="1" smtClean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褚</a:t>
            </a:r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橙的</a:t>
            </a:r>
            <a:r>
              <a:rPr lang="zh-CN" altLang="en-US" b="1" smtClean="0">
                <a:latin typeface="+mn-lt"/>
                <a:ea typeface="+mn-ea"/>
                <a:cs typeface="+mn-ea"/>
                <a:sym typeface="+mn-lt"/>
              </a:rPr>
              <a:t>成功像是：</a:t>
            </a:r>
            <a:r>
              <a:rPr lang="en-US" altLang="zh-CN" b="1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b="1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℃</a:t>
            </a:r>
            <a:r>
              <a:rPr lang="en-US" altLang="zh-CN" b="1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+</a:t>
            </a:r>
            <a:r>
              <a:rPr lang="en-US" altLang="zh-CN" b="1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℃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内容占位符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130681"/>
            <a:ext cx="4705581" cy="332520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3608" y="8636177"/>
            <a:ext cx="1596713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像褚时健这样特殊认真，有着如此丰富的商业经验的人，要在一个新的行业成功，都至上需要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10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年，我们一般人呢？</a:t>
            </a:r>
            <a:endParaRPr lang="en-US" altLang="zh-CN" sz="3200" dirty="0">
              <a:solidFill>
                <a:schemeClr val="bg1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791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8644" y="1683617"/>
            <a:ext cx="11749028" cy="4168647"/>
          </a:xfrm>
        </p:spPr>
        <p:txBody>
          <a:bodyPr>
            <a:noAutofit/>
          </a:bodyPr>
          <a:lstStyle/>
          <a:p>
            <a:r>
              <a:rPr lang="en-US" altLang="zh-CN" sz="600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00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褚橙</a:t>
            </a:r>
            <a:r>
              <a:rPr lang="zh-CN" altLang="en-US" sz="6000" b="1" dirty="0">
                <a:latin typeface="+mn-lt"/>
                <a:ea typeface="+mn-ea"/>
                <a:cs typeface="+mn-ea"/>
                <a:sym typeface="+mn-lt"/>
              </a:rPr>
              <a:t>我们也学</a:t>
            </a: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不会，但！</a:t>
            </a:r>
            <a:r>
              <a:rPr lang="en-US" altLang="zh-CN" sz="6000" b="1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60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褚橙</a:t>
            </a:r>
            <a:r>
              <a:rPr lang="zh-CN" altLang="en-US" sz="6000" b="1" dirty="0">
                <a:latin typeface="+mn-lt"/>
                <a:ea typeface="+mn-ea"/>
                <a:cs typeface="+mn-ea"/>
                <a:sym typeface="+mn-lt"/>
              </a:rPr>
              <a:t>做产品的方法，我们学得</a:t>
            </a:r>
            <a:r>
              <a:rPr lang="zh-CN" altLang="en-US" sz="6000" b="1" dirty="0" smtClean="0">
                <a:latin typeface="+mn-lt"/>
                <a:ea typeface="+mn-ea"/>
                <a:cs typeface="+mn-ea"/>
                <a:sym typeface="+mn-lt"/>
              </a:rPr>
              <a:t>会。</a:t>
            </a:r>
            <a:endParaRPr lang="zh-CN" altLang="en-US" sz="6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133806"/>
            <a:ext cx="4705581" cy="33252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3608" y="8587981"/>
            <a:ext cx="129569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质量与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褚时健的名声比起来，至上同样重要</a:t>
            </a:r>
            <a: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/>
            </a:r>
            <a:br>
              <a:rPr lang="en-US" altLang="zh-CN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</a:br>
            <a:r>
              <a:rPr lang="zh-CN" altLang="en-US" sz="3200" dirty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  <a:cs typeface="+mn-ea"/>
                <a:sym typeface="+mn-lt"/>
              </a:rPr>
              <a:t>褚橙的热卖符合商业逻辑，产品好永远比营销更重要</a:t>
            </a:r>
          </a:p>
        </p:txBody>
      </p:sp>
      <p:sp>
        <p:nvSpPr>
          <p:cNvPr id="6" name="等腰三角形 5"/>
          <p:cNvSpPr/>
          <p:nvPr/>
        </p:nvSpPr>
        <p:spPr>
          <a:xfrm>
            <a:off x="1468514" y="7842051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-975361" y="847080"/>
            <a:ext cx="5534005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1210697" y="536659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355" kern="1200">
                <a:solidFill>
                  <a:srgbClr val="FE9A18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结论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298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402115" y="6052576"/>
            <a:ext cx="117856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2115" y="2785429"/>
            <a:ext cx="4705581" cy="3325203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rot="13851103">
            <a:off x="5415574" y="2916016"/>
            <a:ext cx="539180" cy="1458626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036457" y="2264229"/>
            <a:ext cx="9956800" cy="1566230"/>
          </a:xfrm>
          <a:prstGeom prst="round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07950" y="2785429"/>
            <a:ext cx="9424183" cy="584775"/>
          </a:xfrm>
          <a:prstGeom prst="rect">
            <a:avLst/>
          </a:prstGeom>
          <a:solidFill>
            <a:srgbClr val="F4A019"/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本期读书</a:t>
            </a:r>
            <a:r>
              <a:rPr lang="en-US" altLang="zh-CN" sz="32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就到这里，我是彭小六，我们下次见！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1305"/>
            <a:ext cx="17610138" cy="2884695"/>
          </a:xfrm>
          <a:prstGeom prst="rect">
            <a:avLst/>
          </a:prstGeom>
          <a:solidFill>
            <a:srgbClr val="F8A61F"/>
          </a:solidFill>
          <a:ln>
            <a:solidFill>
              <a:srgbClr val="F4A0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 flipV="1">
            <a:off x="-80125" y="6363798"/>
            <a:ext cx="17770387" cy="706512"/>
            <a:chOff x="-282892" y="6744350"/>
            <a:chExt cx="17770387" cy="706512"/>
          </a:xfrm>
        </p:grpSpPr>
        <p:sp>
          <p:nvSpPr>
            <p:cNvPr id="11" name="等腰三角形 10"/>
            <p:cNvSpPr/>
            <p:nvPr/>
          </p:nvSpPr>
          <p:spPr>
            <a:xfrm flipV="1">
              <a:off x="-28289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52429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flipV="1">
              <a:off x="1331474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2138657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945840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3753023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4560206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5367389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617457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6981755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flipV="1">
              <a:off x="7788938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859612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V="1">
              <a:off x="9403304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flipV="1">
              <a:off x="10210487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11017670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flipV="1">
              <a:off x="11824853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12632036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flipV="1">
              <a:off x="13439219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4246402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V="1">
              <a:off x="15053585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15860768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flipV="1">
              <a:off x="16667941" y="6744350"/>
              <a:ext cx="819554" cy="706512"/>
            </a:xfrm>
            <a:prstGeom prst="triangle">
              <a:avLst/>
            </a:prstGeom>
            <a:solidFill>
              <a:srgbClr val="F8A6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02075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3463090" y="847081"/>
            <a:ext cx="1130968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43" y="554700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2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、褚橙是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什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么橙？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623843" y="2414810"/>
            <a:ext cx="15188744" cy="2752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2002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年，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75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岁的褚时健保外就医，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在云南新平县接受的一家经营失败的国有橙园。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起名“云冠”，寓意云南的冠军之橙，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因褚时健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名气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所以有了别名“褚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橙”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20"/>
          <a:stretch/>
        </p:blipFill>
        <p:spPr>
          <a:xfrm>
            <a:off x="10121900" y="3548429"/>
            <a:ext cx="7856538" cy="635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4561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-3463090" y="847081"/>
            <a:ext cx="1130968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773" y="575530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3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、褚橙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哪里火了？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42855" y="2122429"/>
            <a:ext cx="14454869" cy="77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0807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>
            <a:off x="-1192293" y="849163"/>
            <a:ext cx="12630314" cy="1275348"/>
          </a:xfrm>
          <a:prstGeom prst="roundRect">
            <a:avLst>
              <a:gd name="adj" fmla="val 50000"/>
            </a:avLst>
          </a:prstGeom>
          <a:solidFill>
            <a:srgbClr val="F8A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0" name="直接连接符 59"/>
          <p:cNvCxnSpPr>
            <a:stCxn id="58" idx="2"/>
          </p:cNvCxnSpPr>
          <p:nvPr/>
        </p:nvCxnSpPr>
        <p:spPr>
          <a:xfrm flipH="1">
            <a:off x="11900156" y="7048466"/>
            <a:ext cx="463860" cy="524663"/>
          </a:xfrm>
          <a:prstGeom prst="line">
            <a:avLst/>
          </a:prstGeom>
          <a:ln w="1016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8967097">
            <a:off x="3747641" y="4506307"/>
            <a:ext cx="792957" cy="80009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3045" y="585346"/>
            <a:ext cx="15188744" cy="191470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4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、大家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说褚橙为什么火呢？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987080" y="6295430"/>
            <a:ext cx="1154727" cy="1681757"/>
            <a:chOff x="4535275" y="4523224"/>
            <a:chExt cx="418957" cy="582471"/>
          </a:xfrm>
        </p:grpSpPr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84069" y="6295426"/>
            <a:ext cx="1154727" cy="1681757"/>
            <a:chOff x="4535275" y="4523224"/>
            <a:chExt cx="418957" cy="582471"/>
          </a:xfrm>
        </p:grpSpPr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381058" y="6294052"/>
            <a:ext cx="1154727" cy="1681757"/>
            <a:chOff x="4535275" y="4523224"/>
            <a:chExt cx="418957" cy="582471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78047" y="6294052"/>
            <a:ext cx="1154727" cy="1681757"/>
            <a:chOff x="4535275" y="4523224"/>
            <a:chExt cx="418957" cy="582471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775036" y="6295103"/>
            <a:ext cx="1154727" cy="1681757"/>
            <a:chOff x="4535275" y="4523224"/>
            <a:chExt cx="418957" cy="582471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972023" y="6294052"/>
            <a:ext cx="1154727" cy="1681757"/>
            <a:chOff x="4535275" y="4523224"/>
            <a:chExt cx="418957" cy="582471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4659488" y="4523224"/>
              <a:ext cx="164214" cy="1670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4535275" y="4719721"/>
              <a:ext cx="418957" cy="385974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1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2"/>
                    <a:pt x="83" y="0"/>
                    <a:pt x="64" y="1"/>
                  </a:cubicBezTo>
                  <a:cubicBezTo>
                    <a:pt x="45" y="0"/>
                    <a:pt x="31" y="2"/>
                    <a:pt x="20" y="5"/>
                  </a:cubicBezTo>
                  <a:cubicBezTo>
                    <a:pt x="7" y="10"/>
                    <a:pt x="0" y="21"/>
                    <a:pt x="0" y="37"/>
                  </a:cubicBezTo>
                  <a:cubicBezTo>
                    <a:pt x="0" y="52"/>
                    <a:pt x="5" y="78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3" y="116"/>
                    <a:pt x="113" y="114"/>
                  </a:cubicBezTo>
                  <a:cubicBezTo>
                    <a:pt x="123" y="78"/>
                    <a:pt x="128" y="52"/>
                    <a:pt x="128" y="37"/>
                  </a:cubicBezTo>
                  <a:cubicBezTo>
                    <a:pt x="128" y="21"/>
                    <a:pt x="121" y="10"/>
                    <a:pt x="10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E9A1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13136822">
            <a:off x="2812454" y="3868733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42" name="椭圆 41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2919533" y="474851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cs typeface="+mn-ea"/>
                <a:sym typeface="+mn-lt"/>
              </a:rPr>
              <a:t>名声和人脉</a:t>
            </a:r>
          </a:p>
        </p:txBody>
      </p:sp>
      <p:grpSp>
        <p:nvGrpSpPr>
          <p:cNvPr id="45" name="组合 44"/>
          <p:cNvGrpSpPr/>
          <p:nvPr/>
        </p:nvGrpSpPr>
        <p:grpSpPr>
          <a:xfrm rot="16200000">
            <a:off x="5428093" y="3258839"/>
            <a:ext cx="2649267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等腰三角形 46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447314" y="406792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互联</a:t>
            </a:r>
            <a:r>
              <a:rPr lang="zh-CN" altLang="en-US" sz="3200" dirty="0" smtClean="0">
                <a:cs typeface="+mn-ea"/>
                <a:sym typeface="+mn-lt"/>
              </a:rPr>
              <a:t>网营销嘛</a:t>
            </a:r>
            <a:endParaRPr lang="zh-CN" altLang="en-US" sz="3200" dirty="0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 rot="16713506">
            <a:off x="8176690" y="3363463"/>
            <a:ext cx="2687751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50" name="椭圆 49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8216403" y="3848975"/>
            <a:ext cx="264687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cs typeface="+mn-ea"/>
                <a:sym typeface="+mn-lt"/>
              </a:rPr>
              <a:t>果</a:t>
            </a:r>
            <a:r>
              <a:rPr lang="zh-CN" altLang="en-US" sz="3200" smtClean="0">
                <a:cs typeface="+mn-ea"/>
                <a:sym typeface="+mn-lt"/>
              </a:rPr>
              <a:t>品确实</a:t>
            </a:r>
            <a:endParaRPr lang="en-US" altLang="zh-CN" sz="3200" smtClean="0">
              <a:cs typeface="+mn-ea"/>
              <a:sym typeface="+mn-lt"/>
            </a:endParaRPr>
          </a:p>
          <a:p>
            <a:pPr algn="ctr"/>
            <a:r>
              <a:rPr lang="zh-CN" altLang="en-US" sz="3200" smtClean="0">
                <a:cs typeface="+mn-ea"/>
                <a:sym typeface="+mn-lt"/>
              </a:rPr>
              <a:t>比</a:t>
            </a:r>
            <a:r>
              <a:rPr lang="zh-CN" altLang="en-US" sz="3200">
                <a:cs typeface="+mn-ea"/>
                <a:sym typeface="+mn-lt"/>
              </a:rPr>
              <a:t>其他橙子好</a:t>
            </a:r>
          </a:p>
        </p:txBody>
      </p:sp>
      <p:grpSp>
        <p:nvGrpSpPr>
          <p:cNvPr id="53" name="组合 52"/>
          <p:cNvGrpSpPr/>
          <p:nvPr/>
        </p:nvGrpSpPr>
        <p:grpSpPr>
          <a:xfrm rot="17259578">
            <a:off x="11014124" y="3635251"/>
            <a:ext cx="2687751" cy="2430062"/>
            <a:chOff x="5717256" y="1556202"/>
            <a:chExt cx="2779750" cy="2511817"/>
          </a:xfrm>
          <a:solidFill>
            <a:schemeClr val="bg1">
              <a:lumMod val="85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5985189" y="1556202"/>
              <a:ext cx="2511817" cy="2511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16200000">
              <a:off x="5752378" y="2626374"/>
              <a:ext cx="338495" cy="408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矩形 55"/>
          <p:cNvSpPr>
            <a:spLocks/>
          </p:cNvSpPr>
          <p:nvPr/>
        </p:nvSpPr>
        <p:spPr>
          <a:xfrm>
            <a:off x="11144294" y="4334924"/>
            <a:ext cx="2544838" cy="118253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zh-CN" altLang="en-US" sz="3200" smtClean="0">
                <a:cs typeface="+mn-ea"/>
                <a:sym typeface="+mn-lt"/>
              </a:rPr>
              <a:t>应该是名气和</a:t>
            </a:r>
            <a:endParaRPr lang="en-US" altLang="zh-CN" sz="3200" smtClean="0">
              <a:cs typeface="+mn-ea"/>
              <a:sym typeface="+mn-lt"/>
            </a:endParaRPr>
          </a:p>
          <a:p>
            <a:pPr algn="ctr"/>
            <a:r>
              <a:rPr lang="zh-CN" altLang="en-US" sz="3200" smtClean="0">
                <a:cs typeface="+mn-ea"/>
                <a:sym typeface="+mn-lt"/>
              </a:rPr>
              <a:t>独特气候</a:t>
            </a:r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 rot="2179499">
            <a:off x="11988076" y="6599307"/>
            <a:ext cx="1046579" cy="49749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smtClean="0">
                <a:solidFill>
                  <a:schemeClr val="bg1"/>
                </a:solidFill>
                <a:cs typeface="+mn-ea"/>
                <a:sym typeface="+mn-lt"/>
              </a:rPr>
              <a:t>同行</a:t>
            </a:r>
            <a:endParaRPr lang="zh-CN" altLang="en-US" sz="28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063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529" b="18885"/>
          <a:stretch/>
        </p:blipFill>
        <p:spPr>
          <a:xfrm>
            <a:off x="717212" y="-8521027"/>
            <a:ext cx="19309035" cy="15735300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0697" y="2886606"/>
            <a:ext cx="8020050" cy="5667375"/>
          </a:xfrm>
        </p:spPr>
      </p:pic>
      <p:sp>
        <p:nvSpPr>
          <p:cNvPr id="5" name="矩形 4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4798" y="8626656"/>
            <a:ext cx="142596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众说纷纭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，不如让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我们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跟随黄铁鹰老师的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视角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，走进</a:t>
            </a: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哀牢</a:t>
            </a: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山脉，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去褚时健老爷子的果园一探究竟。</a:t>
            </a:r>
          </a:p>
        </p:txBody>
      </p:sp>
      <p:sp>
        <p:nvSpPr>
          <p:cNvPr id="10" name="等腰三角形 9"/>
          <p:cNvSpPr/>
          <p:nvPr/>
        </p:nvSpPr>
        <p:spPr>
          <a:xfrm>
            <a:off x="1629864" y="7810499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902857" y="6415313"/>
            <a:ext cx="1219200" cy="551543"/>
          </a:xfrm>
          <a:prstGeom prst="roundRect">
            <a:avLst/>
          </a:prstGeom>
          <a:solidFill>
            <a:srgbClr val="F4A0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cs typeface="+mn-ea"/>
                <a:sym typeface="+mn-lt"/>
              </a:rPr>
              <a:t>读书</a:t>
            </a:r>
            <a:r>
              <a:rPr lang="en-US" altLang="zh-CN" sz="2000" b="1" smtClean="0">
                <a:cs typeface="+mn-ea"/>
                <a:sym typeface="+mn-lt"/>
              </a:rPr>
              <a:t>PPT</a:t>
            </a:r>
            <a:endParaRPr lang="zh-CN" altLang="en-US" sz="2000" b="1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674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49343" y="1794582"/>
            <a:ext cx="2749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4000" smtClean="0">
                <a:solidFill>
                  <a:srgbClr val="FE9A18"/>
                </a:solidFill>
                <a:cs typeface="+mn-ea"/>
                <a:sym typeface="+mn-lt"/>
              </a:rPr>
              <a:t>褚橙哀牢山</a:t>
            </a:r>
            <a:endParaRPr lang="en-US" altLang="zh-CN" sz="4000">
              <a:solidFill>
                <a:srgbClr val="FE9A18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649343" y="2377647"/>
            <a:ext cx="2781531" cy="714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44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原产地湖南</a:t>
            </a:r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3" name="图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9392200"/>
              </p:ext>
            </p:extLst>
          </p:nvPr>
        </p:nvGraphicFramePr>
        <p:xfrm>
          <a:off x="191290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35004296"/>
              </p:ext>
            </p:extLst>
          </p:nvPr>
        </p:nvGraphicFramePr>
        <p:xfrm>
          <a:off x="673255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图表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66636558"/>
              </p:ext>
            </p:extLst>
          </p:nvPr>
        </p:nvGraphicFramePr>
        <p:xfrm>
          <a:off x="11424983" y="3826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矩形 1"/>
          <p:cNvSpPr/>
          <p:nvPr/>
        </p:nvSpPr>
        <p:spPr>
          <a:xfrm>
            <a:off x="3252840" y="6498692"/>
            <a:ext cx="1723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>
                <a:cs typeface="+mn-ea"/>
                <a:sym typeface="+mn-lt"/>
              </a:rPr>
              <a:t>年日照时间</a:t>
            </a: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226365" y="6414052"/>
            <a:ext cx="4320209" cy="26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32104" y="6400799"/>
            <a:ext cx="4320209" cy="26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720346" y="6395672"/>
            <a:ext cx="4354541" cy="31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376295" y="649869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 smtClean="0">
                <a:cs typeface="+mn-ea"/>
                <a:sym typeface="+mn-lt"/>
              </a:rPr>
              <a:t>有效积温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003097" y="649869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2400" smtClean="0">
                <a:cs typeface="+mn-ea"/>
                <a:sym typeface="+mn-lt"/>
              </a:rPr>
              <a:t>昼夜温差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9685" y="8590437"/>
            <a:ext cx="14048189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日照时间越多，有效积温越高，水果产量越高；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昼夜温差越大，水果甜度越高。地理条件和气候给褚橙提供了更好的环境条件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311325" y="1913595"/>
            <a:ext cx="338018" cy="353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311325" y="2559926"/>
            <a:ext cx="338018" cy="35353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内容占位符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685" y="5157497"/>
            <a:ext cx="4705581" cy="332520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675689" y="0"/>
            <a:ext cx="2044971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地理条件</a:t>
            </a:r>
          </a:p>
        </p:txBody>
      </p:sp>
      <p:sp>
        <p:nvSpPr>
          <p:cNvPr id="26" name="等腰三角形 25"/>
          <p:cNvSpPr/>
          <p:nvPr/>
        </p:nvSpPr>
        <p:spPr>
          <a:xfrm>
            <a:off x="915943" y="7915134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973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3050390" y="2685143"/>
            <a:ext cx="9010981" cy="3483428"/>
          </a:xfrm>
          <a:prstGeom prst="round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64051" y="5241827"/>
            <a:ext cx="74659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320759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安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装灌溉各种输水管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36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公里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64051" y="3026311"/>
            <a:ext cx="85908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smtClean="0">
                <a:solidFill>
                  <a:schemeClr val="bg1"/>
                </a:solidFill>
                <a:cs typeface="+mn-ea"/>
                <a:sym typeface="+mn-lt"/>
              </a:rPr>
              <a:t>褚橙果园引用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山泉水，投入</a:t>
            </a:r>
            <a:r>
              <a:rPr lang="en-US" altLang="zh-CN" sz="4000">
                <a:solidFill>
                  <a:schemeClr val="bg1"/>
                </a:solidFill>
                <a:cs typeface="+mn-ea"/>
                <a:sym typeface="+mn-lt"/>
              </a:rPr>
              <a:t>1000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余万</a:t>
            </a:r>
            <a:endParaRPr lang="en-US" altLang="zh-CN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64051" y="3814078"/>
            <a:ext cx="67457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建设</a:t>
            </a:r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条引水管，总长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40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公里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64051" y="4521964"/>
            <a:ext cx="8077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320759"/>
            <a:r>
              <a:rPr lang="zh-CN" altLang="en-US" sz="4000" smtClean="0">
                <a:solidFill>
                  <a:schemeClr val="bg1"/>
                </a:solidFill>
                <a:cs typeface="+mn-ea"/>
                <a:sym typeface="+mn-lt"/>
              </a:rPr>
              <a:t>修建</a:t>
            </a:r>
            <a:r>
              <a:rPr lang="en-US" altLang="zh-CN" sz="4000" smtClean="0">
                <a:solidFill>
                  <a:schemeClr val="bg1"/>
                </a:solidFill>
                <a:cs typeface="+mn-ea"/>
                <a:sym typeface="+mn-lt"/>
              </a:rPr>
              <a:t>17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个蓄水池，总容量</a:t>
            </a:r>
            <a:r>
              <a:rPr lang="en-US" altLang="zh-CN" sz="4000">
                <a:solidFill>
                  <a:schemeClr val="bg1"/>
                </a:solidFill>
                <a:cs typeface="+mn-ea"/>
                <a:sym typeface="+mn-lt"/>
              </a:rPr>
              <a:t>30</a:t>
            </a:r>
            <a:r>
              <a:rPr lang="zh-CN" altLang="en-US" sz="4000">
                <a:solidFill>
                  <a:schemeClr val="bg1"/>
                </a:solidFill>
                <a:cs typeface="+mn-ea"/>
                <a:sym typeface="+mn-lt"/>
              </a:rPr>
              <a:t>万立方</a:t>
            </a:r>
            <a:endParaRPr lang="en-US" altLang="zh-CN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内容占位符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685" y="5157497"/>
            <a:ext cx="4705581" cy="332520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78566" y="-33076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水利工程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7495" y="938474"/>
            <a:ext cx="11072328" cy="7824270"/>
          </a:xfrm>
          <a:prstGeom prst="rect">
            <a:avLst/>
          </a:prstGeom>
        </p:spPr>
      </p:pic>
      <p:sp>
        <p:nvSpPr>
          <p:cNvPr id="62" name="等腰三角形 61"/>
          <p:cNvSpPr/>
          <p:nvPr/>
        </p:nvSpPr>
        <p:spPr>
          <a:xfrm rot="3792002">
            <a:off x="11882121" y="3395863"/>
            <a:ext cx="595086" cy="926744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35362" y="8640925"/>
            <a:ext cx="14048189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水果水果，没有水就没有果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相比其他产地靠天吃水的落后灌溉技术，褚橙在灌溉上的投入和技术远远领先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56" t="15526" r="69276" b="54839"/>
          <a:stretch/>
        </p:blipFill>
        <p:spPr>
          <a:xfrm>
            <a:off x="12326823" y="1284422"/>
            <a:ext cx="3443765" cy="3390901"/>
          </a:xfrm>
          <a:custGeom>
            <a:avLst/>
            <a:gdLst>
              <a:gd name="connsiteX0" fmla="*/ 931226 w 1862452"/>
              <a:gd name="connsiteY0" fmla="*/ 0 h 1833862"/>
              <a:gd name="connsiteX1" fmla="*/ 1862452 w 1862452"/>
              <a:gd name="connsiteY1" fmla="*/ 916931 h 1833862"/>
              <a:gd name="connsiteX2" fmla="*/ 931226 w 1862452"/>
              <a:gd name="connsiteY2" fmla="*/ 1833862 h 1833862"/>
              <a:gd name="connsiteX3" fmla="*/ 0 w 1862452"/>
              <a:gd name="connsiteY3" fmla="*/ 916931 h 1833862"/>
              <a:gd name="connsiteX4" fmla="*/ 931226 w 1862452"/>
              <a:gd name="connsiteY4" fmla="*/ 0 h 183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52" h="1833862">
                <a:moveTo>
                  <a:pt x="931226" y="0"/>
                </a:moveTo>
                <a:cubicBezTo>
                  <a:pt x="1445528" y="0"/>
                  <a:pt x="1862452" y="410524"/>
                  <a:pt x="1862452" y="916931"/>
                </a:cubicBezTo>
                <a:cubicBezTo>
                  <a:pt x="1862452" y="1423338"/>
                  <a:pt x="1445528" y="1833862"/>
                  <a:pt x="931226" y="1833862"/>
                </a:cubicBezTo>
                <a:cubicBezTo>
                  <a:pt x="416924" y="1833862"/>
                  <a:pt x="0" y="1423338"/>
                  <a:pt x="0" y="916931"/>
                </a:cubicBezTo>
                <a:cubicBezTo>
                  <a:pt x="0" y="410524"/>
                  <a:pt x="416924" y="0"/>
                  <a:pt x="931226" y="0"/>
                </a:cubicBezTo>
                <a:close/>
              </a:path>
            </a:pathLst>
          </a:custGeom>
          <a:ln>
            <a:noFill/>
          </a:ln>
        </p:spPr>
      </p:pic>
      <p:sp>
        <p:nvSpPr>
          <p:cNvPr id="18" name="等腰三角形 17"/>
          <p:cNvSpPr/>
          <p:nvPr/>
        </p:nvSpPr>
        <p:spPr>
          <a:xfrm>
            <a:off x="967839" y="7807397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714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727689">
            <a:off x="1696368" y="-29644"/>
            <a:ext cx="1985962" cy="19431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noFill/>
                <a:cs typeface="+mn-ea"/>
                <a:sym typeface="+mn-lt"/>
              </a:rPr>
              <a:t>水利工程</a:t>
            </a:r>
            <a:endParaRPr lang="zh-CN" altLang="en-US" sz="320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55406" y="3002971"/>
            <a:ext cx="5940654" cy="2246769"/>
          </a:xfrm>
          <a:prstGeom prst="rect">
            <a:avLst/>
          </a:prstGeom>
          <a:solidFill>
            <a:srgbClr val="FE9A18"/>
          </a:solidFill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自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建化验室研究土壤营养结构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找到最适合的肥料结构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控制每一户农户所使用的肥料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检查农户施肥的过程和质量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所使用的有机肥料，自己配制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85341" y="2983824"/>
            <a:ext cx="5940654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pPr lvl="0" defTabSz="1320759">
              <a:spcBef>
                <a:spcPts val="1444"/>
              </a:spcBef>
            </a:pP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市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面上购买肥料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有机化肥高，很少有人使用，使得土壤状况非常糟糕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施肥时间和施肥量各自为主，同一个山头的果子口味各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异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8420100"/>
            <a:ext cx="17610138" cy="1485900"/>
          </a:xfrm>
          <a:prstGeom prst="rect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内容占位符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14900" y="5143290"/>
            <a:ext cx="4705581" cy="332520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14500" y="-14885"/>
            <a:ext cx="1985962" cy="19431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肥料</a:t>
            </a:r>
          </a:p>
        </p:txBody>
      </p:sp>
      <p:sp>
        <p:nvSpPr>
          <p:cNvPr id="14" name="矩形 13"/>
          <p:cNvSpPr/>
          <p:nvPr/>
        </p:nvSpPr>
        <p:spPr>
          <a:xfrm>
            <a:off x="6018623" y="1996542"/>
            <a:ext cx="1877437" cy="100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1320759">
              <a:lnSpc>
                <a:spcPct val="90000"/>
              </a:lnSpc>
              <a:spcBef>
                <a:spcPts val="1444"/>
              </a:spcBef>
            </a:pPr>
            <a:r>
              <a:rPr lang="zh-CN" altLang="en-US" sz="6600" b="1" dirty="0" smtClean="0">
                <a:solidFill>
                  <a:srgbClr val="FE9A18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</a:t>
            </a:r>
            <a:endParaRPr lang="en-US" altLang="zh-CN" sz="6600" b="1" dirty="0">
              <a:solidFill>
                <a:srgbClr val="FE9A18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627085" y="189497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prstClr val="white">
                    <a:lumMod val="50000"/>
                  </a:prstClr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其他产地</a:t>
            </a:r>
            <a:endParaRPr lang="zh-CN" altLang="en-US" sz="2400" b="1" dirty="0"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133" b="32631"/>
          <a:stretch/>
        </p:blipFill>
        <p:spPr>
          <a:xfrm>
            <a:off x="3578563" y="5297714"/>
            <a:ext cx="10866670" cy="2859315"/>
          </a:xfrm>
          <a:prstGeom prst="rect">
            <a:avLst/>
          </a:prstGeom>
        </p:spPr>
      </p:pic>
      <p:sp>
        <p:nvSpPr>
          <p:cNvPr id="16" name="等腰三角形 15"/>
          <p:cNvSpPr/>
          <p:nvPr/>
        </p:nvSpPr>
        <p:spPr>
          <a:xfrm>
            <a:off x="15562047" y="7819377"/>
            <a:ext cx="516436" cy="675303"/>
          </a:xfrm>
          <a:prstGeom prst="triangle">
            <a:avLst/>
          </a:prstGeom>
          <a:solidFill>
            <a:srgbClr val="F4A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181600" y="5297714"/>
            <a:ext cx="1739793" cy="1107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6" idx="2"/>
          </p:cNvCxnSpPr>
          <p:nvPr/>
        </p:nvCxnSpPr>
        <p:spPr>
          <a:xfrm flipH="1">
            <a:off x="10875453" y="5230593"/>
            <a:ext cx="1780215" cy="117461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880" t="32013" b="30751"/>
          <a:stretch/>
        </p:blipFill>
        <p:spPr>
          <a:xfrm>
            <a:off x="8783053" y="5453312"/>
            <a:ext cx="5663764" cy="285931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0" y="8555948"/>
            <a:ext cx="16941800" cy="115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褚橙的特殊肥料，精细化的施肥方式们再加上科学梳果和剪枝等种植管理的组合拳，</a:t>
            </a:r>
            <a:endParaRPr lang="en-US" altLang="zh-CN" sz="3200" dirty="0" smtClean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  <a:p>
            <a:pPr lvl="0" algn="r">
              <a:lnSpc>
                <a:spcPct val="90000"/>
              </a:lnSpc>
              <a:spcBef>
                <a:spcPts val="1444"/>
              </a:spcBef>
            </a:pPr>
            <a:r>
              <a:rPr lang="zh-CN" altLang="en-US" sz="3200" dirty="0" smtClean="0">
                <a:solidFill>
                  <a:schemeClr val="bg1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cs typeface="+mn-ea"/>
                <a:sym typeface="+mn-lt"/>
              </a:rPr>
              <a:t>居然让“大小年”这个在果树种植行业及其普遍的现象在褚橙果园中消失了。</a:t>
            </a:r>
            <a:endParaRPr lang="en-US" altLang="zh-CN" sz="3200" dirty="0">
              <a:solidFill>
                <a:schemeClr val="bg1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477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d4ee9ece2ec7a1f43aa51aa78fc9cab3a9a110"/>
</p:tagLst>
</file>

<file path=ppt/theme/theme1.xml><?xml version="1.0" encoding="utf-8"?>
<a:theme xmlns:a="http://schemas.openxmlformats.org/drawingml/2006/main" name="161《麦肯锡方法》读书笔记PPT修改版@马赛克">
  <a:themeElements>
    <a:clrScheme name="橙色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mp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从0到1到底在讲什么？</Template>
  <TotalTime>891</TotalTime>
  <Words>1872</Words>
  <Application>Microsoft Office PowerPoint</Application>
  <PresentationFormat>自定义</PresentationFormat>
  <Paragraphs>145</Paragraphs>
  <Slides>22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161《麦肯锡方法》读书笔记PPT修改版@马赛克</vt:lpstr>
      <vt:lpstr>幻灯片 1</vt:lpstr>
      <vt:lpstr>1、为什么要为褚橙写一本书？</vt:lpstr>
      <vt:lpstr>2、褚橙是什么橙？</vt:lpstr>
      <vt:lpstr>3、褚橙哪里火了？</vt:lpstr>
      <vt:lpstr>4、大家说褚橙为什么火呢？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也许， 褚橙的成功像是：99℃+1℃</vt:lpstr>
      <vt:lpstr> 褚橙我们也学不会，但！ 褚橙做产品的方法，我们学得会。</vt:lpstr>
      <vt:lpstr>幻灯片 22</vt:lpstr>
    </vt:vector>
  </TitlesOfParts>
  <Company>Acetec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一个橙子的产品案例</dc:title>
  <dc:creator>peter peng</dc:creator>
  <cp:lastModifiedBy>Administrator</cp:lastModifiedBy>
  <cp:revision>142</cp:revision>
  <dcterms:created xsi:type="dcterms:W3CDTF">2015-04-20T22:26:08Z</dcterms:created>
  <dcterms:modified xsi:type="dcterms:W3CDTF">2015-07-21T01:27:09Z</dcterms:modified>
</cp:coreProperties>
</file>