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91" r:id="rId2"/>
    <p:sldId id="304" r:id="rId3"/>
    <p:sldId id="305" r:id="rId4"/>
    <p:sldId id="328" r:id="rId5"/>
    <p:sldId id="316" r:id="rId6"/>
    <p:sldId id="279" r:id="rId7"/>
    <p:sldId id="325" r:id="rId8"/>
    <p:sldId id="336" r:id="rId9"/>
    <p:sldId id="281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160" userDrawn="1">
          <p15:clr>
            <a:srgbClr val="A4A3A4"/>
          </p15:clr>
        </p15:guide>
        <p15:guide id="4" orient="horz" pos="3045" userDrawn="1">
          <p15:clr>
            <a:srgbClr val="A4A3A4"/>
          </p15:clr>
        </p15:guide>
        <p15:guide id="5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BAC8"/>
    <a:srgbClr val="1A92A2"/>
    <a:srgbClr val="92D050"/>
    <a:srgbClr val="F69230"/>
    <a:srgbClr val="152E44"/>
    <a:srgbClr val="152F47"/>
    <a:srgbClr val="21AB82"/>
    <a:srgbClr val="000000"/>
    <a:srgbClr val="FED593"/>
    <a:srgbClr val="A7DC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>
        <p:guide orient="horz" pos="2160"/>
        <p:guide orient="horz" pos="3045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C7728-3CF7-4ED8-BE73-4D9631C5AC35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22238-0D60-46EB-948E-7DCC2ACE64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691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78CE-FED0-4D13-BE88-F615B93848C4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F085E-C51B-4E4D-A83F-EA34A2593F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2072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78CE-FED0-4D13-BE88-F615B93848C4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F085E-C51B-4E4D-A83F-EA34A2593F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109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78CE-FED0-4D13-BE88-F615B93848C4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F085E-C51B-4E4D-A83F-EA34A2593F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386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78CE-FED0-4D13-BE88-F615B93848C4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F085E-C51B-4E4D-A83F-EA34A2593F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245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78CE-FED0-4D13-BE88-F615B93848C4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F085E-C51B-4E4D-A83F-EA34A2593F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812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78CE-FED0-4D13-BE88-F615B93848C4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F085E-C51B-4E4D-A83F-EA34A2593F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260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78CE-FED0-4D13-BE88-F615B93848C4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F085E-C51B-4E4D-A83F-EA34A2593F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526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78CE-FED0-4D13-BE88-F615B93848C4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F085E-C51B-4E4D-A83F-EA34A2593F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50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78CE-FED0-4D13-BE88-F615B93848C4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F085E-C51B-4E4D-A83F-EA34A2593F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471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-1" y="0"/>
            <a:ext cx="6076710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94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 rot="10800000">
            <a:off x="6115290" y="0"/>
            <a:ext cx="6076710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064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 rot="10800000">
            <a:off x="6115290" y="0"/>
            <a:ext cx="6076710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-2" y="0"/>
            <a:ext cx="6115291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233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78CE-FED0-4D13-BE88-F615B93848C4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F085E-C51B-4E4D-A83F-EA34A2593F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128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C78CE-FED0-4D13-BE88-F615B93848C4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F085E-C51B-4E4D-A83F-EA34A2593F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74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5400000">
            <a:off x="10518263" y="1322564"/>
            <a:ext cx="4206978" cy="3626705"/>
          </a:xfrm>
          <a:prstGeom prst="triangl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5400000">
            <a:off x="9527529" y="1759529"/>
            <a:ext cx="4206978" cy="3626705"/>
          </a:xfrm>
          <a:prstGeom prst="triangl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5400000">
            <a:off x="-1637211" y="3620213"/>
            <a:ext cx="4206978" cy="3626705"/>
          </a:xfrm>
          <a:prstGeom prst="triangl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9929465" y="3803074"/>
            <a:ext cx="4206978" cy="3626705"/>
          </a:xfrm>
          <a:prstGeom prst="triangl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9172150" y="-799442"/>
            <a:ext cx="4206978" cy="3626705"/>
          </a:xfrm>
          <a:prstGeom prst="triangl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5400000">
            <a:off x="-1075101" y="-1181423"/>
            <a:ext cx="4206978" cy="3626705"/>
          </a:xfrm>
          <a:prstGeom prst="triangl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5400000">
            <a:off x="-787628" y="-518999"/>
            <a:ext cx="4206978" cy="3626705"/>
          </a:xfrm>
          <a:prstGeom prst="triangl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5400000">
            <a:off x="333371" y="1322565"/>
            <a:ext cx="4206978" cy="3626705"/>
          </a:xfrm>
          <a:prstGeom prst="triangl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5400000">
            <a:off x="-1091870" y="1322565"/>
            <a:ext cx="4206978" cy="3626705"/>
          </a:xfrm>
          <a:prstGeom prst="triangl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 rot="10800000">
            <a:off x="11472214" y="-594773"/>
            <a:ext cx="719786" cy="7462505"/>
            <a:chOff x="-11273" y="-594773"/>
            <a:chExt cx="719786" cy="7462505"/>
          </a:xfrm>
        </p:grpSpPr>
        <p:sp>
          <p:nvSpPr>
            <p:cNvPr id="14" name="等腰三角形 13"/>
            <p:cNvSpPr/>
            <p:nvPr/>
          </p:nvSpPr>
          <p:spPr>
            <a:xfrm rot="5400000">
              <a:off x="-68856" y="2776017"/>
              <a:ext cx="834952" cy="71978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 rot="5400000">
              <a:off x="-68856" y="1958050"/>
              <a:ext cx="834952" cy="71978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等腰三角形 15"/>
            <p:cNvSpPr/>
            <p:nvPr/>
          </p:nvSpPr>
          <p:spPr>
            <a:xfrm rot="5400000">
              <a:off x="-68856" y="1114606"/>
              <a:ext cx="834952" cy="71978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-68856" y="296639"/>
              <a:ext cx="834952" cy="7197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5400000">
              <a:off x="-68856" y="3610969"/>
              <a:ext cx="834952" cy="719786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5400000">
              <a:off x="-68856" y="4443673"/>
              <a:ext cx="834952" cy="719786"/>
            </a:xfrm>
            <a:prstGeom prst="triangle">
              <a:avLst/>
            </a:prstGeom>
            <a:solidFill>
              <a:srgbClr val="94CA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rot="5400000">
              <a:off x="-68856" y="5264883"/>
              <a:ext cx="834952" cy="719786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 rot="5400000">
              <a:off x="-68856" y="6090363"/>
              <a:ext cx="834952" cy="719786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rot="5400000">
              <a:off x="-68856" y="-537190"/>
              <a:ext cx="834952" cy="71978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等腰三角形 22"/>
          <p:cNvSpPr/>
          <p:nvPr/>
        </p:nvSpPr>
        <p:spPr>
          <a:xfrm rot="5400000">
            <a:off x="-2470913" y="1322565"/>
            <a:ext cx="4206978" cy="3626705"/>
          </a:xfrm>
          <a:prstGeom prst="triangl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-11273" y="-594773"/>
            <a:ext cx="719786" cy="7462505"/>
            <a:chOff x="-11273" y="-594773"/>
            <a:chExt cx="719786" cy="7462505"/>
          </a:xfrm>
        </p:grpSpPr>
        <p:sp>
          <p:nvSpPr>
            <p:cNvPr id="27" name="等腰三角形 26"/>
            <p:cNvSpPr/>
            <p:nvPr/>
          </p:nvSpPr>
          <p:spPr>
            <a:xfrm rot="5400000">
              <a:off x="-68856" y="2776017"/>
              <a:ext cx="834952" cy="71978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等腰三角形 27"/>
            <p:cNvSpPr/>
            <p:nvPr/>
          </p:nvSpPr>
          <p:spPr>
            <a:xfrm rot="5400000">
              <a:off x="-68856" y="1958050"/>
              <a:ext cx="834952" cy="71978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-68856" y="1114606"/>
              <a:ext cx="834952" cy="71978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等腰三角形 29"/>
            <p:cNvSpPr/>
            <p:nvPr/>
          </p:nvSpPr>
          <p:spPr>
            <a:xfrm rot="5400000">
              <a:off x="-68856" y="296639"/>
              <a:ext cx="834952" cy="7197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rot="5400000">
              <a:off x="-68856" y="3610969"/>
              <a:ext cx="834952" cy="719786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等腰三角形 31"/>
            <p:cNvSpPr/>
            <p:nvPr/>
          </p:nvSpPr>
          <p:spPr>
            <a:xfrm rot="5400000">
              <a:off x="-68856" y="4443673"/>
              <a:ext cx="834952" cy="719786"/>
            </a:xfrm>
            <a:prstGeom prst="triangle">
              <a:avLst/>
            </a:prstGeom>
            <a:solidFill>
              <a:srgbClr val="94CA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等腰三角形 32"/>
            <p:cNvSpPr/>
            <p:nvPr/>
          </p:nvSpPr>
          <p:spPr>
            <a:xfrm rot="5400000">
              <a:off x="-68856" y="5264883"/>
              <a:ext cx="834952" cy="719786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等腰三角形 33"/>
            <p:cNvSpPr/>
            <p:nvPr/>
          </p:nvSpPr>
          <p:spPr>
            <a:xfrm rot="5400000">
              <a:off x="-68856" y="6090363"/>
              <a:ext cx="834952" cy="719786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等腰三角形 34"/>
            <p:cNvSpPr/>
            <p:nvPr/>
          </p:nvSpPr>
          <p:spPr>
            <a:xfrm rot="5400000">
              <a:off x="-68856" y="-537190"/>
              <a:ext cx="834952" cy="71978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6" name="文本框 75"/>
          <p:cNvSpPr txBox="1"/>
          <p:nvPr/>
        </p:nvSpPr>
        <p:spPr>
          <a:xfrm>
            <a:off x="3226436" y="4783851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</a:rPr>
              <a:t>优土营</a:t>
            </a:r>
            <a:r>
              <a:rPr lang="zh-CN" altLang="en-US" sz="7200" b="1" dirty="0">
                <a:solidFill>
                  <a:schemeClr val="bg1"/>
                </a:solidFill>
              </a:rPr>
              <a:t>销方案</a:t>
            </a:r>
          </a:p>
        </p:txBody>
      </p:sp>
      <p:sp>
        <p:nvSpPr>
          <p:cNvPr id="37" name="文本框 56"/>
          <p:cNvSpPr txBox="1"/>
          <p:nvPr/>
        </p:nvSpPr>
        <p:spPr>
          <a:xfrm>
            <a:off x="4383338" y="5924090"/>
            <a:ext cx="337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See How Super This Brain Is</a:t>
            </a:r>
            <a:r>
              <a:rPr lang="zh-CN" altLang="en-US" dirty="0" smtClean="0">
                <a:solidFill>
                  <a:schemeClr val="bg1"/>
                </a:solidFill>
              </a:rPr>
              <a:t>！</a:t>
            </a:r>
            <a:endParaRPr lang="en-US" altLang="zh-CN" dirty="0" smtClean="0">
              <a:solidFill>
                <a:schemeClr val="bg1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232965" y="2495522"/>
            <a:ext cx="7921847" cy="2412619"/>
            <a:chOff x="1845091" y="1764382"/>
            <a:chExt cx="8303725" cy="2528921"/>
          </a:xfrm>
        </p:grpSpPr>
        <p:pic>
          <p:nvPicPr>
            <p:cNvPr id="39" name="Picture 2" descr="C:\Users\youku\Desktop\优土方案图片\最强大脑\logo1不带阴影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Blur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11" t="32719" r="4789" b="21290"/>
            <a:stretch/>
          </p:blipFill>
          <p:spPr bwMode="auto">
            <a:xfrm>
              <a:off x="1991544" y="1916832"/>
              <a:ext cx="8157272" cy="2376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2" descr="C:\Users\youku\Desktop\优土方案图片\最强大脑\logo1不带阴影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11" t="32719" r="4789" b="21290"/>
            <a:stretch/>
          </p:blipFill>
          <p:spPr bwMode="auto">
            <a:xfrm>
              <a:off x="1845091" y="1764382"/>
              <a:ext cx="8157272" cy="2376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" name="组合 40"/>
          <p:cNvGrpSpPr/>
          <p:nvPr/>
        </p:nvGrpSpPr>
        <p:grpSpPr>
          <a:xfrm>
            <a:off x="3530247" y="1131347"/>
            <a:ext cx="4693886" cy="1508536"/>
            <a:chOff x="246752" y="4676874"/>
            <a:chExt cx="3650521" cy="1173216"/>
          </a:xfrm>
        </p:grpSpPr>
        <p:grpSp>
          <p:nvGrpSpPr>
            <p:cNvPr id="42" name="组合 41"/>
            <p:cNvGrpSpPr/>
            <p:nvPr/>
          </p:nvGrpSpPr>
          <p:grpSpPr>
            <a:xfrm>
              <a:off x="246752" y="4719391"/>
              <a:ext cx="948117" cy="1088185"/>
              <a:chOff x="1700552" y="2128842"/>
              <a:chExt cx="1485831" cy="1705336"/>
            </a:xfrm>
          </p:grpSpPr>
          <p:sp>
            <p:nvSpPr>
              <p:cNvPr id="84" name="等腰三角形 83"/>
              <p:cNvSpPr/>
              <p:nvPr/>
            </p:nvSpPr>
            <p:spPr>
              <a:xfrm>
                <a:off x="1702739" y="2128842"/>
                <a:ext cx="494548" cy="426334"/>
              </a:xfrm>
              <a:prstGeom prst="triangle">
                <a:avLst/>
              </a:prstGeom>
              <a:solidFill>
                <a:srgbClr val="6E15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等腰三角形 84"/>
              <p:cNvSpPr/>
              <p:nvPr/>
            </p:nvSpPr>
            <p:spPr>
              <a:xfrm>
                <a:off x="2197287" y="2128842"/>
                <a:ext cx="494548" cy="426334"/>
              </a:xfrm>
              <a:prstGeom prst="triangle">
                <a:avLst/>
              </a:prstGeom>
              <a:solidFill>
                <a:srgbClr val="B226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等腰三角形 85"/>
              <p:cNvSpPr/>
              <p:nvPr/>
            </p:nvSpPr>
            <p:spPr>
              <a:xfrm>
                <a:off x="2691835" y="2128842"/>
                <a:ext cx="494548" cy="426334"/>
              </a:xfrm>
              <a:prstGeom prst="triangle">
                <a:avLst/>
              </a:prstGeom>
              <a:solidFill>
                <a:srgbClr val="F06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等腰三角形 86"/>
              <p:cNvSpPr/>
              <p:nvPr/>
            </p:nvSpPr>
            <p:spPr>
              <a:xfrm rot="10800000">
                <a:off x="2691835" y="2555176"/>
                <a:ext cx="494548" cy="426334"/>
              </a:xfrm>
              <a:prstGeom prst="triangle">
                <a:avLst/>
              </a:prstGeom>
              <a:solidFill>
                <a:srgbClr val="F692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等腰三角形 87"/>
              <p:cNvSpPr/>
              <p:nvPr/>
            </p:nvSpPr>
            <p:spPr>
              <a:xfrm rot="10800000">
                <a:off x="1950013" y="2128842"/>
                <a:ext cx="494548" cy="426334"/>
              </a:xfrm>
              <a:prstGeom prst="triangle">
                <a:avLst/>
              </a:prstGeom>
              <a:solidFill>
                <a:srgbClr val="8919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等腰三角形 88"/>
              <p:cNvSpPr/>
              <p:nvPr/>
            </p:nvSpPr>
            <p:spPr>
              <a:xfrm rot="10800000">
                <a:off x="2444560" y="2128842"/>
                <a:ext cx="494548" cy="426334"/>
              </a:xfrm>
              <a:prstGeom prst="triangle">
                <a:avLst/>
              </a:prstGeom>
              <a:solidFill>
                <a:srgbClr val="F04D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2444560" y="2555176"/>
                <a:ext cx="494548" cy="426334"/>
              </a:xfrm>
              <a:prstGeom prst="triangle">
                <a:avLst/>
              </a:prstGeom>
              <a:solidFill>
                <a:srgbClr val="FBB4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等腰三角形 90"/>
              <p:cNvSpPr/>
              <p:nvPr/>
            </p:nvSpPr>
            <p:spPr>
              <a:xfrm rot="10800000">
                <a:off x="2444560" y="2981510"/>
                <a:ext cx="494548" cy="426334"/>
              </a:xfrm>
              <a:prstGeom prst="triangle">
                <a:avLst/>
              </a:prstGeom>
              <a:solidFill>
                <a:srgbClr val="FED5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等腰三角形 91"/>
              <p:cNvSpPr/>
              <p:nvPr/>
            </p:nvSpPr>
            <p:spPr>
              <a:xfrm>
                <a:off x="2199159" y="2981510"/>
                <a:ext cx="494548" cy="426334"/>
              </a:xfrm>
              <a:prstGeom prst="triangle">
                <a:avLst/>
              </a:prstGeom>
              <a:solidFill>
                <a:srgbClr val="21AB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等腰三角形 92"/>
              <p:cNvSpPr/>
              <p:nvPr/>
            </p:nvSpPr>
            <p:spPr>
              <a:xfrm rot="10800000">
                <a:off x="2197284" y="3407844"/>
                <a:ext cx="494548" cy="426334"/>
              </a:xfrm>
              <a:prstGeom prst="triangle">
                <a:avLst/>
              </a:prstGeom>
              <a:solidFill>
                <a:srgbClr val="A7DCD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等腰三角形 93"/>
              <p:cNvSpPr/>
              <p:nvPr/>
            </p:nvSpPr>
            <p:spPr>
              <a:xfrm rot="10800000">
                <a:off x="2685957" y="3407844"/>
                <a:ext cx="494548" cy="426334"/>
              </a:xfrm>
              <a:prstGeom prst="triangle">
                <a:avLst/>
              </a:prstGeom>
              <a:solidFill>
                <a:srgbClr val="05BA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等腰三角形 94"/>
              <p:cNvSpPr/>
              <p:nvPr/>
            </p:nvSpPr>
            <p:spPr>
              <a:xfrm>
                <a:off x="2441146" y="3407844"/>
                <a:ext cx="494548" cy="426334"/>
              </a:xfrm>
              <a:prstGeom prst="triangle">
                <a:avLst/>
              </a:prstGeom>
              <a:solidFill>
                <a:srgbClr val="7BD1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等腰三角形 95"/>
              <p:cNvSpPr/>
              <p:nvPr/>
            </p:nvSpPr>
            <p:spPr>
              <a:xfrm rot="10800000" flipV="1">
                <a:off x="1953577" y="3407844"/>
                <a:ext cx="494548" cy="426334"/>
              </a:xfrm>
              <a:prstGeom prst="triangle">
                <a:avLst/>
              </a:prstGeom>
              <a:solidFill>
                <a:srgbClr val="94CA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等腰三角形 96"/>
              <p:cNvSpPr/>
              <p:nvPr/>
            </p:nvSpPr>
            <p:spPr>
              <a:xfrm rot="10800000">
                <a:off x="1700552" y="2555174"/>
                <a:ext cx="494548" cy="426334"/>
              </a:xfrm>
              <a:prstGeom prst="triangle">
                <a:avLst/>
              </a:prstGeom>
              <a:solidFill>
                <a:srgbClr val="F04D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 rot="5400000">
              <a:off x="1250241" y="4764055"/>
              <a:ext cx="1111247" cy="959872"/>
              <a:chOff x="4087264" y="2981118"/>
              <a:chExt cx="1974728" cy="1705728"/>
            </a:xfrm>
          </p:grpSpPr>
          <p:sp>
            <p:nvSpPr>
              <p:cNvPr id="66" name="等腰三角形 65"/>
              <p:cNvSpPr/>
              <p:nvPr/>
            </p:nvSpPr>
            <p:spPr>
              <a:xfrm>
                <a:off x="4087264" y="3407844"/>
                <a:ext cx="494548" cy="426334"/>
              </a:xfrm>
              <a:prstGeom prst="triangle">
                <a:avLst/>
              </a:prstGeom>
              <a:solidFill>
                <a:srgbClr val="B127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等腰三角形 66"/>
              <p:cNvSpPr/>
              <p:nvPr/>
            </p:nvSpPr>
            <p:spPr>
              <a:xfrm>
                <a:off x="4333956" y="3834173"/>
                <a:ext cx="494548" cy="426334"/>
              </a:xfrm>
              <a:prstGeom prst="triangle">
                <a:avLst/>
              </a:prstGeom>
              <a:solidFill>
                <a:srgbClr val="EE62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等腰三角形 67"/>
              <p:cNvSpPr/>
              <p:nvPr/>
            </p:nvSpPr>
            <p:spPr>
              <a:xfrm rot="10800000">
                <a:off x="4088398" y="3834173"/>
                <a:ext cx="494548" cy="426334"/>
              </a:xfrm>
              <a:prstGeom prst="triangle">
                <a:avLst/>
              </a:prstGeom>
              <a:solidFill>
                <a:srgbClr val="EF30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等腰三角形 68"/>
              <p:cNvSpPr/>
              <p:nvPr/>
            </p:nvSpPr>
            <p:spPr>
              <a:xfrm rot="10800000">
                <a:off x="4333049" y="3407835"/>
                <a:ext cx="494548" cy="426334"/>
              </a:xfrm>
              <a:prstGeom prst="triangle">
                <a:avLst/>
              </a:prstGeom>
              <a:solidFill>
                <a:srgbClr val="8919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>
                <a:off x="4331918" y="2981510"/>
                <a:ext cx="494548" cy="426334"/>
              </a:xfrm>
              <a:prstGeom prst="triangle">
                <a:avLst/>
              </a:prstGeom>
              <a:solidFill>
                <a:srgbClr val="B127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等腰三角形 70"/>
              <p:cNvSpPr/>
              <p:nvPr/>
            </p:nvSpPr>
            <p:spPr>
              <a:xfrm rot="10800000">
                <a:off x="4579189" y="2981510"/>
                <a:ext cx="494548" cy="426334"/>
              </a:xfrm>
              <a:prstGeom prst="triangle">
                <a:avLst/>
              </a:prstGeom>
              <a:solidFill>
                <a:srgbClr val="8919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等腰三角形 71"/>
              <p:cNvSpPr/>
              <p:nvPr/>
            </p:nvSpPr>
            <p:spPr>
              <a:xfrm rot="10800000">
                <a:off x="4338184" y="4260512"/>
                <a:ext cx="494548" cy="426334"/>
              </a:xfrm>
              <a:prstGeom prst="triangle">
                <a:avLst/>
              </a:prstGeom>
              <a:solidFill>
                <a:srgbClr val="F791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等腰三角形 72"/>
              <p:cNvSpPr/>
              <p:nvPr/>
            </p:nvSpPr>
            <p:spPr>
              <a:xfrm>
                <a:off x="4585457" y="4260512"/>
                <a:ext cx="494548" cy="426334"/>
              </a:xfrm>
              <a:prstGeom prst="triangle">
                <a:avLst/>
              </a:prstGeom>
              <a:solidFill>
                <a:srgbClr val="FAD0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等腰三角形 73"/>
              <p:cNvSpPr/>
              <p:nvPr/>
            </p:nvSpPr>
            <p:spPr>
              <a:xfrm>
                <a:off x="4826796" y="2981118"/>
                <a:ext cx="494548" cy="426334"/>
              </a:xfrm>
              <a:prstGeom prst="triangle">
                <a:avLst/>
              </a:prstGeom>
              <a:solidFill>
                <a:srgbClr val="F04D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 rot="10800000">
                <a:off x="5074663" y="2983024"/>
                <a:ext cx="494548" cy="426334"/>
              </a:xfrm>
              <a:prstGeom prst="triangle">
                <a:avLst/>
              </a:prstGeom>
              <a:solidFill>
                <a:srgbClr val="EE30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等腰三角形 75"/>
              <p:cNvSpPr/>
              <p:nvPr/>
            </p:nvSpPr>
            <p:spPr>
              <a:xfrm>
                <a:off x="5319314" y="2981121"/>
                <a:ext cx="494548" cy="426334"/>
              </a:xfrm>
              <a:prstGeom prst="triangle">
                <a:avLst/>
              </a:prstGeom>
              <a:solidFill>
                <a:srgbClr val="F06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等腰三角形 76"/>
              <p:cNvSpPr/>
              <p:nvPr/>
            </p:nvSpPr>
            <p:spPr>
              <a:xfrm rot="10800000">
                <a:off x="5321937" y="3407718"/>
                <a:ext cx="494548" cy="426334"/>
              </a:xfrm>
              <a:prstGeom prst="triangle">
                <a:avLst/>
              </a:prstGeom>
              <a:solidFill>
                <a:srgbClr val="F58E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等腰三角形 77"/>
              <p:cNvSpPr/>
              <p:nvPr/>
            </p:nvSpPr>
            <p:spPr>
              <a:xfrm>
                <a:off x="5567444" y="3408856"/>
                <a:ext cx="494548" cy="426334"/>
              </a:xfrm>
              <a:prstGeom prst="triangle">
                <a:avLst/>
              </a:prstGeom>
              <a:solidFill>
                <a:srgbClr val="A7DCD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等腰三角形 78"/>
              <p:cNvSpPr/>
              <p:nvPr/>
            </p:nvSpPr>
            <p:spPr>
              <a:xfrm rot="10800000">
                <a:off x="5565539" y="3835185"/>
                <a:ext cx="494548" cy="426334"/>
              </a:xfrm>
              <a:prstGeom prst="triangle">
                <a:avLst/>
              </a:prstGeom>
              <a:solidFill>
                <a:srgbClr val="7BD1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等腰三角形 79"/>
              <p:cNvSpPr/>
              <p:nvPr/>
            </p:nvSpPr>
            <p:spPr>
              <a:xfrm>
                <a:off x="5320165" y="3834173"/>
                <a:ext cx="494548" cy="426334"/>
              </a:xfrm>
              <a:prstGeom prst="triangle">
                <a:avLst/>
              </a:prstGeom>
              <a:solidFill>
                <a:srgbClr val="05BA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等腰三角形 80"/>
              <p:cNvSpPr/>
              <p:nvPr/>
            </p:nvSpPr>
            <p:spPr>
              <a:xfrm rot="10800000">
                <a:off x="5319537" y="4260502"/>
                <a:ext cx="494548" cy="426334"/>
              </a:xfrm>
              <a:prstGeom prst="triangle">
                <a:avLst/>
              </a:prstGeom>
              <a:solidFill>
                <a:srgbClr val="1A92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等腰三角形 81"/>
              <p:cNvSpPr/>
              <p:nvPr/>
            </p:nvSpPr>
            <p:spPr>
              <a:xfrm>
                <a:off x="5072971" y="4260502"/>
                <a:ext cx="494548" cy="426334"/>
              </a:xfrm>
              <a:prstGeom prst="triangle">
                <a:avLst/>
              </a:prstGeom>
              <a:solidFill>
                <a:srgbClr val="94CA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等腰三角形 82"/>
              <p:cNvSpPr/>
              <p:nvPr/>
            </p:nvSpPr>
            <p:spPr>
              <a:xfrm rot="10800000">
                <a:off x="4832024" y="4260502"/>
                <a:ext cx="494548" cy="426334"/>
              </a:xfrm>
              <a:prstGeom prst="triangle">
                <a:avLst/>
              </a:prstGeom>
              <a:solidFill>
                <a:srgbClr val="21AB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 rot="19800000">
              <a:off x="2293661" y="4676874"/>
              <a:ext cx="679691" cy="1173216"/>
              <a:chOff x="5531730" y="2128842"/>
              <a:chExt cx="986939" cy="1703557"/>
            </a:xfrm>
          </p:grpSpPr>
          <p:sp>
            <p:nvSpPr>
              <p:cNvPr id="60" name="等腰三角形 59"/>
              <p:cNvSpPr/>
              <p:nvPr/>
            </p:nvSpPr>
            <p:spPr>
              <a:xfrm>
                <a:off x="6024121" y="2128842"/>
                <a:ext cx="494548" cy="426334"/>
              </a:xfrm>
              <a:prstGeom prst="triangle">
                <a:avLst/>
              </a:prstGeom>
              <a:solidFill>
                <a:srgbClr val="F06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等腰三角形 60"/>
              <p:cNvSpPr/>
              <p:nvPr/>
            </p:nvSpPr>
            <p:spPr>
              <a:xfrm rot="10800000">
                <a:off x="6024121" y="2555176"/>
                <a:ext cx="494548" cy="426334"/>
              </a:xfrm>
              <a:prstGeom prst="triangle">
                <a:avLst/>
              </a:prstGeom>
              <a:solidFill>
                <a:srgbClr val="F692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等腰三角形 61"/>
              <p:cNvSpPr/>
              <p:nvPr/>
            </p:nvSpPr>
            <p:spPr>
              <a:xfrm>
                <a:off x="5776846" y="2555176"/>
                <a:ext cx="494548" cy="426334"/>
              </a:xfrm>
              <a:prstGeom prst="triangle">
                <a:avLst/>
              </a:prstGeom>
              <a:solidFill>
                <a:srgbClr val="FBB4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等腰三角形 62"/>
              <p:cNvSpPr/>
              <p:nvPr/>
            </p:nvSpPr>
            <p:spPr>
              <a:xfrm rot="10800000">
                <a:off x="5776846" y="2981510"/>
                <a:ext cx="494548" cy="426334"/>
              </a:xfrm>
              <a:prstGeom prst="triangle">
                <a:avLst/>
              </a:prstGeom>
              <a:solidFill>
                <a:srgbClr val="FED5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等腰三角形 63"/>
              <p:cNvSpPr/>
              <p:nvPr/>
            </p:nvSpPr>
            <p:spPr>
              <a:xfrm>
                <a:off x="5532191" y="2981510"/>
                <a:ext cx="494548" cy="426334"/>
              </a:xfrm>
              <a:prstGeom prst="triangle">
                <a:avLst/>
              </a:prstGeom>
              <a:solidFill>
                <a:srgbClr val="21AB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10800000">
                <a:off x="5531730" y="3406065"/>
                <a:ext cx="494548" cy="426334"/>
              </a:xfrm>
              <a:prstGeom prst="triangle">
                <a:avLst/>
              </a:prstGeom>
              <a:solidFill>
                <a:srgbClr val="98D4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 flipV="1">
              <a:off x="2929314" y="4700996"/>
              <a:ext cx="967959" cy="1124972"/>
              <a:chOff x="1700552" y="2128842"/>
              <a:chExt cx="1485831" cy="1705336"/>
            </a:xfrm>
          </p:grpSpPr>
          <p:sp>
            <p:nvSpPr>
              <p:cNvPr id="46" name="等腰三角形 45"/>
              <p:cNvSpPr/>
              <p:nvPr/>
            </p:nvSpPr>
            <p:spPr>
              <a:xfrm>
                <a:off x="1702739" y="2128842"/>
                <a:ext cx="494548" cy="426334"/>
              </a:xfrm>
              <a:prstGeom prst="triangle">
                <a:avLst/>
              </a:prstGeom>
              <a:solidFill>
                <a:srgbClr val="6E15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等腰三角形 46"/>
              <p:cNvSpPr/>
              <p:nvPr/>
            </p:nvSpPr>
            <p:spPr>
              <a:xfrm>
                <a:off x="2197287" y="2128842"/>
                <a:ext cx="494548" cy="426334"/>
              </a:xfrm>
              <a:prstGeom prst="triangle">
                <a:avLst/>
              </a:prstGeom>
              <a:solidFill>
                <a:srgbClr val="B226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等腰三角形 47"/>
              <p:cNvSpPr/>
              <p:nvPr/>
            </p:nvSpPr>
            <p:spPr>
              <a:xfrm>
                <a:off x="2691835" y="2128842"/>
                <a:ext cx="494548" cy="426334"/>
              </a:xfrm>
              <a:prstGeom prst="triangle">
                <a:avLst/>
              </a:prstGeom>
              <a:solidFill>
                <a:srgbClr val="F06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等腰三角形 48"/>
              <p:cNvSpPr/>
              <p:nvPr/>
            </p:nvSpPr>
            <p:spPr>
              <a:xfrm rot="10800000">
                <a:off x="2691835" y="2555176"/>
                <a:ext cx="494548" cy="426334"/>
              </a:xfrm>
              <a:prstGeom prst="triangle">
                <a:avLst/>
              </a:prstGeom>
              <a:solidFill>
                <a:srgbClr val="F692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等腰三角形 49"/>
              <p:cNvSpPr/>
              <p:nvPr/>
            </p:nvSpPr>
            <p:spPr>
              <a:xfrm rot="10800000">
                <a:off x="1950013" y="2128842"/>
                <a:ext cx="494548" cy="426334"/>
              </a:xfrm>
              <a:prstGeom prst="triangle">
                <a:avLst/>
              </a:prstGeom>
              <a:solidFill>
                <a:srgbClr val="8919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等腰三角形 50"/>
              <p:cNvSpPr/>
              <p:nvPr/>
            </p:nvSpPr>
            <p:spPr>
              <a:xfrm rot="10800000">
                <a:off x="2444560" y="2128842"/>
                <a:ext cx="494548" cy="426334"/>
              </a:xfrm>
              <a:prstGeom prst="triangle">
                <a:avLst/>
              </a:prstGeom>
              <a:solidFill>
                <a:srgbClr val="F04D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等腰三角形 51"/>
              <p:cNvSpPr/>
              <p:nvPr/>
            </p:nvSpPr>
            <p:spPr>
              <a:xfrm>
                <a:off x="2444560" y="2555176"/>
                <a:ext cx="494548" cy="426334"/>
              </a:xfrm>
              <a:prstGeom prst="triangle">
                <a:avLst/>
              </a:prstGeom>
              <a:solidFill>
                <a:srgbClr val="FBB4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等腰三角形 52"/>
              <p:cNvSpPr/>
              <p:nvPr/>
            </p:nvSpPr>
            <p:spPr>
              <a:xfrm rot="10800000">
                <a:off x="2444560" y="2981510"/>
                <a:ext cx="494548" cy="426334"/>
              </a:xfrm>
              <a:prstGeom prst="triangle">
                <a:avLst/>
              </a:prstGeom>
              <a:solidFill>
                <a:srgbClr val="FED5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等腰三角形 53"/>
              <p:cNvSpPr/>
              <p:nvPr/>
            </p:nvSpPr>
            <p:spPr>
              <a:xfrm>
                <a:off x="2199159" y="2981510"/>
                <a:ext cx="494548" cy="426334"/>
              </a:xfrm>
              <a:prstGeom prst="triangle">
                <a:avLst/>
              </a:prstGeom>
              <a:solidFill>
                <a:srgbClr val="21AB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等腰三角形 54"/>
              <p:cNvSpPr/>
              <p:nvPr/>
            </p:nvSpPr>
            <p:spPr>
              <a:xfrm rot="10800000">
                <a:off x="2197284" y="3407844"/>
                <a:ext cx="494548" cy="426334"/>
              </a:xfrm>
              <a:prstGeom prst="triangle">
                <a:avLst/>
              </a:prstGeom>
              <a:solidFill>
                <a:srgbClr val="A7DCD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等腰三角形 55"/>
              <p:cNvSpPr/>
              <p:nvPr/>
            </p:nvSpPr>
            <p:spPr>
              <a:xfrm rot="10800000">
                <a:off x="2685957" y="3407844"/>
                <a:ext cx="494548" cy="426334"/>
              </a:xfrm>
              <a:prstGeom prst="triangle">
                <a:avLst/>
              </a:prstGeom>
              <a:solidFill>
                <a:srgbClr val="05BA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等腰三角形 56"/>
              <p:cNvSpPr/>
              <p:nvPr/>
            </p:nvSpPr>
            <p:spPr>
              <a:xfrm>
                <a:off x="2441146" y="3407844"/>
                <a:ext cx="494548" cy="426334"/>
              </a:xfrm>
              <a:prstGeom prst="triangle">
                <a:avLst/>
              </a:prstGeom>
              <a:solidFill>
                <a:srgbClr val="7BD1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等腰三角形 57"/>
              <p:cNvSpPr/>
              <p:nvPr/>
            </p:nvSpPr>
            <p:spPr>
              <a:xfrm rot="10800000" flipV="1">
                <a:off x="1953577" y="3407844"/>
                <a:ext cx="494548" cy="426334"/>
              </a:xfrm>
              <a:prstGeom prst="triangle">
                <a:avLst/>
              </a:prstGeom>
              <a:solidFill>
                <a:srgbClr val="94CA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 rot="10800000">
                <a:off x="1700552" y="2555174"/>
                <a:ext cx="494548" cy="426334"/>
              </a:xfrm>
              <a:prstGeom prst="triangle">
                <a:avLst/>
              </a:prstGeom>
              <a:solidFill>
                <a:srgbClr val="F04D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77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矩形 70"/>
          <p:cNvSpPr/>
          <p:nvPr/>
        </p:nvSpPr>
        <p:spPr>
          <a:xfrm>
            <a:off x="0" y="4037764"/>
            <a:ext cx="12192000" cy="2820236"/>
          </a:xfrm>
          <a:prstGeom prst="rect">
            <a:avLst/>
          </a:prstGeom>
          <a:gradFill>
            <a:gsLst>
              <a:gs pos="0">
                <a:srgbClr val="163048"/>
              </a:gs>
              <a:gs pos="100000">
                <a:srgbClr val="09161F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4451337" y="2655061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 smtClean="0">
                <a:solidFill>
                  <a:srgbClr val="152E44"/>
                </a:solidFill>
                <a:latin typeface="+mn-ea"/>
              </a:rPr>
              <a:t>他们是</a:t>
            </a:r>
            <a:endParaRPr lang="zh-CN" altLang="en-US" sz="8000" b="1" dirty="0">
              <a:solidFill>
                <a:srgbClr val="152E44"/>
              </a:solidFill>
              <a:latin typeface="+mn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731727" y="3615947"/>
            <a:ext cx="8699818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 smtClean="0">
                <a:solidFill>
                  <a:schemeClr val="bg1"/>
                </a:solidFill>
                <a:latin typeface="+mn-ea"/>
              </a:rPr>
              <a:t>最强大脑</a:t>
            </a:r>
            <a:endParaRPr lang="zh-CN" altLang="en-US" sz="16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1" name="等腰三角形 40"/>
          <p:cNvSpPr/>
          <p:nvPr/>
        </p:nvSpPr>
        <p:spPr>
          <a:xfrm>
            <a:off x="949560" y="3317978"/>
            <a:ext cx="834952" cy="719786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等腰三角形 41"/>
          <p:cNvSpPr/>
          <p:nvPr/>
        </p:nvSpPr>
        <p:spPr>
          <a:xfrm>
            <a:off x="9903177" y="3429000"/>
            <a:ext cx="706166" cy="60876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0" name="等腰三角形 69"/>
          <p:cNvSpPr/>
          <p:nvPr/>
        </p:nvSpPr>
        <p:spPr>
          <a:xfrm>
            <a:off x="-1" y="2433918"/>
            <a:ext cx="995083" cy="160384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2" name="等腰三角形 71"/>
          <p:cNvSpPr/>
          <p:nvPr/>
        </p:nvSpPr>
        <p:spPr>
          <a:xfrm>
            <a:off x="1784512" y="3605817"/>
            <a:ext cx="417476" cy="431947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9" name="等腰三角形 78"/>
          <p:cNvSpPr/>
          <p:nvPr/>
        </p:nvSpPr>
        <p:spPr>
          <a:xfrm>
            <a:off x="10609343" y="3317978"/>
            <a:ext cx="834952" cy="719786"/>
          </a:xfrm>
          <a:prstGeom prst="triangle">
            <a:avLst/>
          </a:prstGeom>
          <a:solidFill>
            <a:srgbClr val="94CA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0" name="等腰三角形 79"/>
          <p:cNvSpPr/>
          <p:nvPr/>
        </p:nvSpPr>
        <p:spPr>
          <a:xfrm>
            <a:off x="11357048" y="2528047"/>
            <a:ext cx="834952" cy="150971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1731727" y="510988"/>
            <a:ext cx="1455226" cy="1455226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098586" y="510988"/>
            <a:ext cx="1455226" cy="1455226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6465445" y="510988"/>
            <a:ext cx="1455226" cy="1455226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832304" y="510988"/>
            <a:ext cx="1455226" cy="1455226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905342" y="203409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152E44"/>
                </a:solidFill>
              </a:rPr>
              <a:t>吹气辨物</a:t>
            </a:r>
            <a:endParaRPr lang="zh-CN" altLang="en-US" dirty="0">
              <a:solidFill>
                <a:srgbClr val="152E44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95800" y="203409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152E44"/>
                </a:solidFill>
              </a:rPr>
              <a:t>记忆大师</a:t>
            </a:r>
            <a:endParaRPr lang="zh-CN" altLang="en-US" dirty="0">
              <a:solidFill>
                <a:srgbClr val="152E44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72064" y="203409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152E44"/>
                </a:solidFill>
              </a:rPr>
              <a:t>魔方达人</a:t>
            </a:r>
            <a:endParaRPr lang="zh-CN" altLang="en-US" dirty="0">
              <a:solidFill>
                <a:srgbClr val="152E44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048328" y="203409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152E44"/>
                </a:solidFill>
              </a:rPr>
              <a:t>心算神童</a:t>
            </a:r>
            <a:endParaRPr lang="zh-CN" altLang="en-US" dirty="0">
              <a:solidFill>
                <a:srgbClr val="152E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33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855015" y="779927"/>
            <a:ext cx="84946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b="1" dirty="0">
                <a:solidFill>
                  <a:schemeClr val="bg1"/>
                </a:solidFill>
              </a:rPr>
              <a:t>最具品质综艺</a:t>
            </a:r>
            <a:r>
              <a:rPr lang="zh-CN" altLang="zh-CN" sz="3600" b="1" dirty="0" smtClean="0">
                <a:solidFill>
                  <a:schemeClr val="bg1"/>
                </a:solidFill>
              </a:rPr>
              <a:t>节目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，</a:t>
            </a:r>
            <a:r>
              <a:rPr lang="zh-CN" altLang="zh-CN" sz="3600" b="1" dirty="0" smtClean="0">
                <a:solidFill>
                  <a:schemeClr val="bg1"/>
                </a:solidFill>
              </a:rPr>
              <a:t>诠释</a:t>
            </a:r>
            <a:r>
              <a:rPr lang="zh-CN" altLang="zh-CN" sz="3600" b="1" dirty="0">
                <a:solidFill>
                  <a:schemeClr val="bg1"/>
                </a:solidFill>
              </a:rPr>
              <a:t>品牌的最佳介质</a:t>
            </a:r>
            <a:endParaRPr lang="zh-CN" altLang="zh-CN" sz="3600" dirty="0">
              <a:solidFill>
                <a:schemeClr val="bg1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 flipH="1">
            <a:off x="6527842" y="2401439"/>
            <a:ext cx="1449211" cy="14492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400" b="1" dirty="0"/>
          </a:p>
        </p:txBody>
      </p:sp>
      <p:sp>
        <p:nvSpPr>
          <p:cNvPr id="15" name="椭圆 14"/>
          <p:cNvSpPr/>
          <p:nvPr/>
        </p:nvSpPr>
        <p:spPr>
          <a:xfrm flipH="1">
            <a:off x="1633112" y="2404198"/>
            <a:ext cx="1449211" cy="144921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52E44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 flipH="1">
            <a:off x="4080476" y="2401439"/>
            <a:ext cx="1449213" cy="144921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/>
          </a:p>
        </p:txBody>
      </p:sp>
      <p:sp>
        <p:nvSpPr>
          <p:cNvPr id="17" name="椭圆 16"/>
          <p:cNvSpPr/>
          <p:nvPr/>
        </p:nvSpPr>
        <p:spPr>
          <a:xfrm flipH="1">
            <a:off x="8975205" y="2390311"/>
            <a:ext cx="1449211" cy="14492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1855015" y="398941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精良</a:t>
            </a:r>
          </a:p>
        </p:txBody>
      </p:sp>
      <p:sp>
        <p:nvSpPr>
          <p:cNvPr id="6" name="矩形 5"/>
          <p:cNvSpPr/>
          <p:nvPr/>
        </p:nvSpPr>
        <p:spPr>
          <a:xfrm>
            <a:off x="1234160" y="4574187"/>
            <a:ext cx="2247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zh-CN" dirty="0">
                <a:solidFill>
                  <a:schemeClr val="bg1"/>
                </a:solidFill>
              </a:rPr>
              <a:t>超精良的制作</a:t>
            </a:r>
            <a:r>
              <a:rPr lang="zh-CN" altLang="zh-CN" dirty="0" smtClean="0">
                <a:solidFill>
                  <a:schemeClr val="bg1"/>
                </a:solidFill>
              </a:rPr>
              <a:t>水准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lvl="0" algn="ctr"/>
            <a:r>
              <a:rPr lang="zh-CN" altLang="zh-CN" dirty="0" smtClean="0">
                <a:solidFill>
                  <a:schemeClr val="bg1"/>
                </a:solidFill>
              </a:rPr>
              <a:t>细节</a:t>
            </a:r>
            <a:r>
              <a:rPr lang="zh-CN" altLang="zh-CN" dirty="0">
                <a:solidFill>
                  <a:schemeClr val="bg1"/>
                </a:solidFill>
              </a:rPr>
              <a:t>到每一个</a:t>
            </a:r>
            <a:r>
              <a:rPr lang="zh-CN" altLang="zh-CN" dirty="0" smtClean="0">
                <a:solidFill>
                  <a:schemeClr val="bg1"/>
                </a:solidFill>
              </a:rPr>
              <a:t>镜头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lvl="0" algn="ctr"/>
            <a:r>
              <a:rPr lang="zh-CN" altLang="zh-CN" dirty="0" smtClean="0">
                <a:solidFill>
                  <a:schemeClr val="bg1"/>
                </a:solidFill>
              </a:rPr>
              <a:t>机位</a:t>
            </a:r>
            <a:r>
              <a:rPr lang="zh-CN" altLang="zh-CN" dirty="0">
                <a:solidFill>
                  <a:schemeClr val="bg1"/>
                </a:solidFill>
              </a:rPr>
              <a:t>的严苛水准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95800" y="398941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平台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44072" y="398941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真实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264352" y="398941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口碑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92788" y="4712686"/>
            <a:ext cx="20245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dirty="0">
                <a:solidFill>
                  <a:schemeClr val="bg1"/>
                </a:solidFill>
              </a:rPr>
              <a:t>江苏卫</a:t>
            </a:r>
            <a:r>
              <a:rPr lang="zh-CN" altLang="zh-CN" dirty="0" smtClean="0">
                <a:solidFill>
                  <a:schemeClr val="bg1"/>
                </a:solidFill>
              </a:rPr>
              <a:t>视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algn="ctr"/>
            <a:r>
              <a:rPr lang="zh-CN" altLang="zh-CN" dirty="0" smtClean="0">
                <a:solidFill>
                  <a:schemeClr val="bg1"/>
                </a:solidFill>
              </a:rPr>
              <a:t>国内</a:t>
            </a:r>
            <a:r>
              <a:rPr lang="zh-CN" altLang="zh-CN" dirty="0">
                <a:solidFill>
                  <a:schemeClr val="bg1"/>
                </a:solidFill>
              </a:rPr>
              <a:t>顶级综艺平台</a:t>
            </a:r>
          </a:p>
        </p:txBody>
      </p:sp>
      <p:sp>
        <p:nvSpPr>
          <p:cNvPr id="8" name="矩形 7"/>
          <p:cNvSpPr/>
          <p:nvPr/>
        </p:nvSpPr>
        <p:spPr>
          <a:xfrm>
            <a:off x="5692378" y="4712685"/>
            <a:ext cx="31087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dirty="0">
                <a:solidFill>
                  <a:schemeClr val="bg1"/>
                </a:solidFill>
              </a:rPr>
              <a:t>从国内初赛到国际</a:t>
            </a:r>
            <a:r>
              <a:rPr lang="en-US" altLang="zh-CN" dirty="0">
                <a:solidFill>
                  <a:schemeClr val="bg1"/>
                </a:solidFill>
              </a:rPr>
              <a:t>PK</a:t>
            </a:r>
            <a:r>
              <a:rPr lang="zh-CN" altLang="zh-CN" dirty="0" smtClean="0">
                <a:solidFill>
                  <a:schemeClr val="bg1"/>
                </a:solidFill>
              </a:rPr>
              <a:t>赛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algn="ctr"/>
            <a:r>
              <a:rPr lang="zh-CN" altLang="zh-CN" dirty="0" smtClean="0">
                <a:solidFill>
                  <a:schemeClr val="bg1"/>
                </a:solidFill>
              </a:rPr>
              <a:t>绝</a:t>
            </a:r>
            <a:r>
              <a:rPr lang="zh-CN" altLang="zh-CN" dirty="0">
                <a:solidFill>
                  <a:schemeClr val="bg1"/>
                </a:solidFill>
              </a:rPr>
              <a:t>无半点</a:t>
            </a:r>
            <a:r>
              <a:rPr lang="zh-CN" altLang="zh-CN" dirty="0" smtClean="0">
                <a:solidFill>
                  <a:schemeClr val="bg1"/>
                </a:solidFill>
              </a:rPr>
              <a:t>水分</a:t>
            </a:r>
            <a:endParaRPr lang="zh-CN" altLang="zh-CN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815707" y="4712686"/>
            <a:ext cx="19026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dirty="0">
                <a:solidFill>
                  <a:schemeClr val="bg1"/>
                </a:solidFill>
              </a:rPr>
              <a:t>第一季零差</a:t>
            </a:r>
            <a:r>
              <a:rPr lang="zh-CN" altLang="zh-CN" dirty="0" smtClean="0">
                <a:solidFill>
                  <a:schemeClr val="bg1"/>
                </a:solidFill>
              </a:rPr>
              <a:t>评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algn="ctr"/>
            <a:r>
              <a:rPr lang="zh-CN" altLang="zh-CN" dirty="0" smtClean="0">
                <a:solidFill>
                  <a:schemeClr val="bg1"/>
                </a:solidFill>
              </a:rPr>
              <a:t>极</a:t>
            </a:r>
            <a:r>
              <a:rPr lang="zh-CN" altLang="zh-CN" dirty="0">
                <a:solidFill>
                  <a:schemeClr val="bg1"/>
                </a:solidFill>
              </a:rPr>
              <a:t>佳口碑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76038" y="1426258"/>
            <a:ext cx="826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国内一线播出平台、精良制作水准、真实天才测验成就</a:t>
            </a:r>
            <a:r>
              <a:rPr lang="en-US" altLang="zh-CN" dirty="0" smtClean="0">
                <a:solidFill>
                  <a:schemeClr val="bg1"/>
                </a:solidFill>
              </a:rPr>
              <a:t>《</a:t>
            </a:r>
            <a:r>
              <a:rPr lang="zh-CN" altLang="en-US" dirty="0" smtClean="0">
                <a:solidFill>
                  <a:schemeClr val="bg1"/>
                </a:solidFill>
              </a:rPr>
              <a:t>最强大脑</a:t>
            </a:r>
            <a:r>
              <a:rPr lang="en-US" altLang="zh-CN" dirty="0" smtClean="0">
                <a:solidFill>
                  <a:schemeClr val="bg1"/>
                </a:solidFill>
              </a:rPr>
              <a:t>》</a:t>
            </a:r>
            <a:r>
              <a:rPr lang="zh-CN" altLang="en-US" dirty="0" smtClean="0">
                <a:solidFill>
                  <a:schemeClr val="bg1"/>
                </a:solidFill>
              </a:rPr>
              <a:t>第一季口碑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 flipH="1">
            <a:off x="1565106" y="2322306"/>
            <a:ext cx="1585220" cy="1585219"/>
          </a:xfrm>
          <a:prstGeom prst="ellipse">
            <a:avLst/>
          </a:prstGeom>
          <a:noFill/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52E44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 flipH="1">
            <a:off x="4007768" y="2322306"/>
            <a:ext cx="1585220" cy="1585219"/>
          </a:xfrm>
          <a:prstGeom prst="ellipse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52E44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 flipH="1">
            <a:off x="6456040" y="2322306"/>
            <a:ext cx="1585220" cy="1585219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52E44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 flipH="1">
            <a:off x="8904312" y="2322306"/>
            <a:ext cx="1585220" cy="1585219"/>
          </a:xfrm>
          <a:prstGeom prst="ellipse">
            <a:avLst/>
          </a:prstGeom>
          <a:noFill/>
          <a:ln>
            <a:solidFill>
              <a:srgbClr val="05BAC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52E44"/>
              </a:solidFill>
            </a:endParaRPr>
          </a:p>
        </p:txBody>
      </p:sp>
      <p:pic>
        <p:nvPicPr>
          <p:cNvPr id="2050" name="Picture 2" descr="C:\Users\youku\Desktop\优土方案图片\最强大脑\20141028101116641_easyicon_net_64.pn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800" y="2573151"/>
            <a:ext cx="1003766" cy="100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youku\Desktop\优土方案图片\最强大脑\2014102810142048_easyicon_net_96.pn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16" y="261783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ouku\Desktop\优土方案图片\最强大脑\20141028101511997_easyicon_net_129.6.png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645" y="2736916"/>
            <a:ext cx="918256" cy="67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youku\Desktop\优土方案图片\最强大脑\20141028101614503_easyicon_net_96.png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5092" y="2455144"/>
            <a:ext cx="1291557" cy="129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32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88271" y="2033656"/>
            <a:ext cx="510909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4800" b="1" dirty="0">
                <a:solidFill>
                  <a:srgbClr val="152E44"/>
                </a:solidFill>
              </a:rPr>
              <a:t>精彩</a:t>
            </a:r>
            <a:r>
              <a:rPr lang="zh-CN" altLang="en-US" sz="4800" b="1" dirty="0" smtClean="0">
                <a:solidFill>
                  <a:srgbClr val="152E44"/>
                </a:solidFill>
              </a:rPr>
              <a:t>内容</a:t>
            </a:r>
            <a:r>
              <a:rPr lang="zh-CN" altLang="zh-CN" sz="4800" b="1" dirty="0" smtClean="0">
                <a:solidFill>
                  <a:srgbClr val="152E44"/>
                </a:solidFill>
              </a:rPr>
              <a:t>热</a:t>
            </a:r>
            <a:r>
              <a:rPr lang="zh-CN" altLang="zh-CN" sz="4800" b="1" dirty="0">
                <a:solidFill>
                  <a:srgbClr val="152E44"/>
                </a:solidFill>
              </a:rPr>
              <a:t>议</a:t>
            </a:r>
            <a:r>
              <a:rPr lang="zh-CN" altLang="zh-CN" sz="4800" b="1" dirty="0" smtClean="0">
                <a:solidFill>
                  <a:srgbClr val="152E44"/>
                </a:solidFill>
              </a:rPr>
              <a:t>话题</a:t>
            </a:r>
            <a:endParaRPr lang="en-US" altLang="zh-CN" sz="4800" b="1" dirty="0" smtClean="0">
              <a:solidFill>
                <a:srgbClr val="152E44"/>
              </a:solidFill>
            </a:endParaRPr>
          </a:p>
          <a:p>
            <a:pPr algn="r"/>
            <a:r>
              <a:rPr lang="zh-CN" altLang="en-US" sz="4800" b="1" dirty="0" smtClean="0">
                <a:solidFill>
                  <a:srgbClr val="152E44"/>
                </a:solidFill>
              </a:rPr>
              <a:t>强势</a:t>
            </a:r>
            <a:r>
              <a:rPr lang="zh-CN" altLang="zh-CN" sz="4800" b="1" dirty="0" smtClean="0">
                <a:solidFill>
                  <a:srgbClr val="152E44"/>
                </a:solidFill>
              </a:rPr>
              <a:t>占领</a:t>
            </a:r>
            <a:r>
              <a:rPr lang="zh-CN" altLang="zh-CN" sz="4800" b="1" dirty="0">
                <a:solidFill>
                  <a:srgbClr val="152E44"/>
                </a:solidFill>
              </a:rPr>
              <a:t>互联网</a:t>
            </a:r>
            <a:endParaRPr lang="zh-CN" altLang="en-US" sz="4800" b="1" dirty="0">
              <a:solidFill>
                <a:srgbClr val="152E44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0794" y="3625136"/>
            <a:ext cx="480137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152E44"/>
                </a:solidFill>
              </a:rPr>
              <a:t>网络播放量随收视率走高节节攀升</a:t>
            </a:r>
            <a:endParaRPr lang="en-US" altLang="zh-CN" sz="2000" dirty="0" smtClean="0">
              <a:solidFill>
                <a:srgbClr val="152E44"/>
              </a:solidFill>
            </a:endParaRPr>
          </a:p>
          <a:p>
            <a:pPr algn="r"/>
            <a:r>
              <a:rPr lang="zh-CN" altLang="zh-CN" sz="2000" dirty="0" smtClean="0">
                <a:solidFill>
                  <a:srgbClr val="152E44"/>
                </a:solidFill>
              </a:rPr>
              <a:t>从</a:t>
            </a:r>
            <a:r>
              <a:rPr lang="zh-CN" altLang="zh-CN" sz="2000" dirty="0">
                <a:solidFill>
                  <a:srgbClr val="152E44"/>
                </a:solidFill>
              </a:rPr>
              <a:t>嘉宾到</a:t>
            </a:r>
            <a:r>
              <a:rPr lang="zh-CN" altLang="zh-CN" sz="2000" dirty="0" smtClean="0">
                <a:solidFill>
                  <a:srgbClr val="152E44"/>
                </a:solidFill>
              </a:rPr>
              <a:t>选手</a:t>
            </a:r>
            <a:r>
              <a:rPr lang="zh-CN" altLang="en-US" sz="2000" dirty="0" smtClean="0">
                <a:solidFill>
                  <a:srgbClr val="152E44"/>
                </a:solidFill>
              </a:rPr>
              <a:t>，</a:t>
            </a:r>
            <a:r>
              <a:rPr lang="zh-CN" altLang="zh-CN" sz="2000" dirty="0" smtClean="0">
                <a:solidFill>
                  <a:srgbClr val="152E44"/>
                </a:solidFill>
              </a:rPr>
              <a:t>每</a:t>
            </a:r>
            <a:r>
              <a:rPr lang="zh-CN" altLang="zh-CN" sz="2000" dirty="0">
                <a:solidFill>
                  <a:srgbClr val="152E44"/>
                </a:solidFill>
              </a:rPr>
              <a:t>期</a:t>
            </a:r>
            <a:r>
              <a:rPr lang="zh-CN" altLang="zh-CN" sz="2000" dirty="0" smtClean="0">
                <a:solidFill>
                  <a:srgbClr val="152E44"/>
                </a:solidFill>
              </a:rPr>
              <a:t>节目都</a:t>
            </a:r>
            <a:r>
              <a:rPr lang="zh-CN" altLang="zh-CN" sz="2000" dirty="0">
                <a:solidFill>
                  <a:srgbClr val="152E44"/>
                </a:solidFill>
              </a:rPr>
              <a:t>有创新</a:t>
            </a:r>
            <a:r>
              <a:rPr lang="zh-CN" altLang="zh-CN" sz="2000" dirty="0" smtClean="0">
                <a:solidFill>
                  <a:srgbClr val="152E44"/>
                </a:solidFill>
              </a:rPr>
              <a:t>话题</a:t>
            </a:r>
            <a:r>
              <a:rPr lang="zh-CN" altLang="zh-CN" sz="2000" dirty="0">
                <a:solidFill>
                  <a:srgbClr val="152E44"/>
                </a:solidFill>
              </a:rPr>
              <a:t>点</a:t>
            </a:r>
            <a:endParaRPr lang="en-US" altLang="zh-CN" sz="2000" dirty="0">
              <a:solidFill>
                <a:srgbClr val="152E44"/>
              </a:solidFill>
            </a:endParaRPr>
          </a:p>
          <a:p>
            <a:pPr algn="r"/>
            <a:r>
              <a:rPr lang="zh-CN" altLang="zh-CN" sz="2000" dirty="0" smtClean="0">
                <a:solidFill>
                  <a:srgbClr val="152E44"/>
                </a:solidFill>
              </a:rPr>
              <a:t>微博</a:t>
            </a:r>
            <a:r>
              <a:rPr lang="zh-CN" altLang="en-US" sz="2000" dirty="0" smtClean="0">
                <a:solidFill>
                  <a:srgbClr val="152E44"/>
                </a:solidFill>
              </a:rPr>
              <a:t>、贴吧</a:t>
            </a:r>
            <a:r>
              <a:rPr lang="zh-CN" altLang="zh-CN" sz="2000" dirty="0" smtClean="0">
                <a:solidFill>
                  <a:srgbClr val="152E44"/>
                </a:solidFill>
              </a:rPr>
              <a:t>被</a:t>
            </a:r>
            <a:r>
              <a:rPr lang="zh-CN" altLang="zh-CN" sz="2000" dirty="0">
                <a:solidFill>
                  <a:srgbClr val="152E44"/>
                </a:solidFill>
              </a:rPr>
              <a:t>“大脑”刷</a:t>
            </a:r>
            <a:r>
              <a:rPr lang="zh-CN" altLang="zh-CN" sz="2000" dirty="0" smtClean="0">
                <a:solidFill>
                  <a:srgbClr val="152E44"/>
                </a:solidFill>
              </a:rPr>
              <a:t>屏</a:t>
            </a:r>
            <a:endParaRPr lang="en-US" altLang="zh-CN" sz="2000" dirty="0" smtClean="0">
              <a:solidFill>
                <a:srgbClr val="152E44"/>
              </a:solidFill>
            </a:endParaRPr>
          </a:p>
          <a:p>
            <a:pPr algn="r"/>
            <a:r>
              <a:rPr lang="zh-CN" altLang="en-US" sz="2000" dirty="0" smtClean="0">
                <a:solidFill>
                  <a:srgbClr val="152E44"/>
                </a:solidFill>
              </a:rPr>
              <a:t>（</a:t>
            </a:r>
            <a:r>
              <a:rPr lang="en-US" altLang="zh-CN" sz="2000" dirty="0" smtClean="0">
                <a:solidFill>
                  <a:srgbClr val="152E44"/>
                </a:solidFill>
              </a:rPr>
              <a:t>《</a:t>
            </a:r>
            <a:r>
              <a:rPr lang="zh-CN" altLang="en-US" sz="2000" dirty="0" smtClean="0">
                <a:solidFill>
                  <a:srgbClr val="152E44"/>
                </a:solidFill>
              </a:rPr>
              <a:t>最强大脑</a:t>
            </a:r>
            <a:r>
              <a:rPr lang="en-US" altLang="zh-CN" sz="2000" dirty="0" smtClean="0">
                <a:solidFill>
                  <a:srgbClr val="152E44"/>
                </a:solidFill>
              </a:rPr>
              <a:t>1》</a:t>
            </a:r>
            <a:r>
              <a:rPr lang="zh-CN" altLang="en-US" sz="2000" dirty="0" smtClean="0">
                <a:solidFill>
                  <a:srgbClr val="152E44"/>
                </a:solidFill>
              </a:rPr>
              <a:t>网络由</a:t>
            </a:r>
            <a:r>
              <a:rPr lang="en-US" altLang="zh-CN" sz="2000" dirty="0" smtClean="0">
                <a:solidFill>
                  <a:srgbClr val="152E44"/>
                </a:solidFill>
              </a:rPr>
              <a:t>PPTV</a:t>
            </a:r>
            <a:r>
              <a:rPr lang="zh-CN" altLang="en-US" sz="2000" dirty="0" smtClean="0">
                <a:solidFill>
                  <a:srgbClr val="152E44"/>
                </a:solidFill>
              </a:rPr>
              <a:t>独播）</a:t>
            </a:r>
            <a:endParaRPr lang="zh-CN" altLang="en-US" sz="2000" dirty="0">
              <a:solidFill>
                <a:srgbClr val="152E44"/>
              </a:solidFill>
            </a:endParaRPr>
          </a:p>
        </p:txBody>
      </p:sp>
      <p:sp>
        <p:nvSpPr>
          <p:cNvPr id="4" name="等腰三角形 3"/>
          <p:cNvSpPr/>
          <p:nvPr/>
        </p:nvSpPr>
        <p:spPr>
          <a:xfrm rot="16200000">
            <a:off x="5675486" y="3028077"/>
            <a:ext cx="601714" cy="518719"/>
          </a:xfrm>
          <a:prstGeom prst="triangle">
            <a:avLst/>
          </a:prstGeom>
          <a:solidFill>
            <a:srgbClr val="0B19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6939474" y="1472442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6594287" y="2151068"/>
            <a:ext cx="2308350" cy="198995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3600000">
            <a:off x="8303314" y="1745001"/>
            <a:ext cx="2142422" cy="184691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3600000">
            <a:off x="9575154" y="3863095"/>
            <a:ext cx="2117862" cy="1825743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10186882" y="365503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3600000">
            <a:off x="8312316" y="4208627"/>
            <a:ext cx="710484" cy="612486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10231550" y="1052736"/>
            <a:ext cx="1651895" cy="142404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>
            <a:off x="8284446" y="4414120"/>
            <a:ext cx="1651895" cy="1424047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>
            <a:off x="9360936" y="2674932"/>
            <a:ext cx="1651895" cy="1424047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10920536" y="4941168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7767794" y="447879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>
            <a:off x="7182110" y="5196426"/>
            <a:ext cx="710484" cy="6124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>
            <a:off x="6928030" y="52245"/>
            <a:ext cx="710484" cy="612486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>
            <a:off x="7342581" y="746493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3600000">
            <a:off x="7880071" y="550428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3600000">
            <a:off x="10278842" y="939545"/>
            <a:ext cx="710484" cy="612486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3600000">
            <a:off x="7449302" y="4208628"/>
            <a:ext cx="710484" cy="612486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38"/>
          <p:cNvSpPr txBox="1"/>
          <p:nvPr/>
        </p:nvSpPr>
        <p:spPr>
          <a:xfrm>
            <a:off x="7025983" y="3128846"/>
            <a:ext cx="1444958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dirty="0" smtClean="0">
                <a:solidFill>
                  <a:schemeClr val="bg1"/>
                </a:solidFill>
              </a:rPr>
              <a:t>百度贴吧单贴点击</a:t>
            </a:r>
            <a:endParaRPr lang="en-US" altLang="zh-CN" sz="1050" b="1" dirty="0" smtClean="0">
              <a:solidFill>
                <a:schemeClr val="bg1"/>
              </a:solidFill>
            </a:endParaRPr>
          </a:p>
          <a:p>
            <a:pPr algn="ctr"/>
            <a:r>
              <a:rPr lang="en-US" altLang="zh-CN" sz="4800" b="1" dirty="0" smtClean="0">
                <a:solidFill>
                  <a:schemeClr val="bg1"/>
                </a:solidFill>
              </a:rPr>
              <a:t>140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万</a:t>
            </a:r>
            <a:endParaRPr lang="en-US" altLang="zh-CN" sz="1600" b="1" dirty="0" smtClean="0">
              <a:solidFill>
                <a:schemeClr val="bg1"/>
              </a:solidFill>
            </a:endParaRPr>
          </a:p>
        </p:txBody>
      </p:sp>
      <p:sp>
        <p:nvSpPr>
          <p:cNvPr id="24" name="文本框 33"/>
          <p:cNvSpPr txBox="1"/>
          <p:nvPr/>
        </p:nvSpPr>
        <p:spPr>
          <a:xfrm>
            <a:off x="8092918" y="2278959"/>
            <a:ext cx="187042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累计播放量</a:t>
            </a:r>
            <a:endParaRPr lang="en-US" altLang="zh-CN" b="1" dirty="0" smtClean="0">
              <a:solidFill>
                <a:schemeClr val="bg1"/>
              </a:solidFill>
            </a:endParaRPr>
          </a:p>
          <a:p>
            <a:pPr algn="ctr"/>
            <a:r>
              <a:rPr lang="en-US" altLang="zh-CN" sz="4800" b="1" dirty="0" smtClean="0">
                <a:solidFill>
                  <a:schemeClr val="bg1"/>
                </a:solidFill>
              </a:rPr>
              <a:t>4</a:t>
            </a:r>
            <a:r>
              <a:rPr lang="zh-CN" altLang="en-US" sz="4800" b="1" dirty="0" smtClean="0">
                <a:solidFill>
                  <a:schemeClr val="bg1"/>
                </a:solidFill>
              </a:rPr>
              <a:t>亿</a:t>
            </a:r>
            <a:endParaRPr lang="en-US" altLang="zh-CN" sz="4800" b="1" dirty="0" smtClean="0">
              <a:solidFill>
                <a:schemeClr val="bg1"/>
              </a:solidFill>
            </a:endParaRPr>
          </a:p>
        </p:txBody>
      </p:sp>
      <p:sp>
        <p:nvSpPr>
          <p:cNvPr id="25" name="文本框 35"/>
          <p:cNvSpPr txBox="1"/>
          <p:nvPr/>
        </p:nvSpPr>
        <p:spPr>
          <a:xfrm>
            <a:off x="10386655" y="1684818"/>
            <a:ext cx="1341683" cy="800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</a:rPr>
              <a:t>微博量</a:t>
            </a:r>
            <a:endParaRPr lang="en-US" altLang="zh-CN" sz="1400" b="1" dirty="0" smtClean="0">
              <a:solidFill>
                <a:schemeClr val="bg1"/>
              </a:solidFill>
            </a:endParaRPr>
          </a:p>
          <a:p>
            <a:pPr algn="ctr"/>
            <a:r>
              <a:rPr lang="en-US" altLang="zh-CN" sz="3200" b="1" dirty="0" smtClean="0">
                <a:solidFill>
                  <a:schemeClr val="bg1"/>
                </a:solidFill>
              </a:rPr>
              <a:t>8000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万</a:t>
            </a:r>
            <a:endParaRPr lang="en-US" altLang="zh-CN" sz="1600" b="1" dirty="0" smtClean="0">
              <a:solidFill>
                <a:schemeClr val="bg1"/>
              </a:solidFill>
            </a:endParaRPr>
          </a:p>
        </p:txBody>
      </p:sp>
      <p:sp>
        <p:nvSpPr>
          <p:cNvPr id="26" name="文本框 39"/>
          <p:cNvSpPr txBox="1"/>
          <p:nvPr/>
        </p:nvSpPr>
        <p:spPr>
          <a:xfrm>
            <a:off x="8475913" y="5091281"/>
            <a:ext cx="129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</a:rPr>
              <a:t>播放覆盖人数</a:t>
            </a:r>
            <a:endParaRPr lang="en-US" altLang="zh-CN" sz="1200" b="1" dirty="0" smtClean="0">
              <a:solidFill>
                <a:schemeClr val="bg1"/>
              </a:solidFill>
            </a:endParaRPr>
          </a:p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4000</a:t>
            </a:r>
            <a:r>
              <a:rPr lang="zh-CN" altLang="en-US" sz="1200" b="1" dirty="0" smtClean="0">
                <a:solidFill>
                  <a:schemeClr val="bg1"/>
                </a:solidFill>
              </a:rPr>
              <a:t>万</a:t>
            </a:r>
            <a:endParaRPr lang="en-US" altLang="zh-CN" sz="1200" b="1" dirty="0" smtClean="0">
              <a:solidFill>
                <a:schemeClr val="bg1"/>
              </a:solidFill>
            </a:endParaRPr>
          </a:p>
        </p:txBody>
      </p:sp>
      <p:sp>
        <p:nvSpPr>
          <p:cNvPr id="27" name="文本框 40"/>
          <p:cNvSpPr txBox="1"/>
          <p:nvPr/>
        </p:nvSpPr>
        <p:spPr>
          <a:xfrm>
            <a:off x="9615314" y="3203574"/>
            <a:ext cx="11431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</a:rPr>
              <a:t>贴吧贴数</a:t>
            </a:r>
            <a:endParaRPr lang="en-US" altLang="zh-CN" sz="1200" b="1" dirty="0" smtClean="0">
              <a:solidFill>
                <a:schemeClr val="bg1"/>
              </a:solidFill>
            </a:endParaRPr>
          </a:p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82</a:t>
            </a:r>
            <a:r>
              <a:rPr lang="zh-CN" altLang="en-US" b="1" dirty="0" smtClean="0">
                <a:solidFill>
                  <a:schemeClr val="bg1"/>
                </a:solidFill>
              </a:rPr>
              <a:t>万</a:t>
            </a:r>
            <a:endParaRPr lang="en-US" altLang="zh-CN" b="1" dirty="0" smtClean="0">
              <a:solidFill>
                <a:schemeClr val="bg1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 rot="10800000">
            <a:off x="8312316" y="5948666"/>
            <a:ext cx="710484" cy="612486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40"/>
          <p:cNvSpPr txBox="1"/>
          <p:nvPr/>
        </p:nvSpPr>
        <p:spPr>
          <a:xfrm>
            <a:off x="9706402" y="4383394"/>
            <a:ext cx="130642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百度新闻</a:t>
            </a:r>
            <a:r>
              <a:rPr lang="en-US" altLang="zh-CN" sz="4000" b="1" dirty="0" smtClean="0">
                <a:solidFill>
                  <a:schemeClr val="bg1"/>
                </a:solidFill>
              </a:rPr>
              <a:t>390</a:t>
            </a:r>
            <a:r>
              <a:rPr lang="zh-CN" altLang="en-US" b="1" dirty="0" smtClean="0">
                <a:solidFill>
                  <a:schemeClr val="bg1"/>
                </a:solidFill>
              </a:rPr>
              <a:t>万</a:t>
            </a:r>
            <a:endParaRPr lang="en-US" altLang="zh-CN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60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013200"/>
            <a:ext cx="12192000" cy="284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>
            <a:off x="555802" y="3532998"/>
            <a:ext cx="678001" cy="4991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085957" y="672353"/>
            <a:ext cx="2929855" cy="2929855"/>
            <a:chOff x="1085957" y="739588"/>
            <a:chExt cx="2929855" cy="2929855"/>
          </a:xfrm>
        </p:grpSpPr>
        <p:sp>
          <p:nvSpPr>
            <p:cNvPr id="5" name="空心弧 4"/>
            <p:cNvSpPr/>
            <p:nvPr/>
          </p:nvSpPr>
          <p:spPr>
            <a:xfrm rot="5400000">
              <a:off x="1198392" y="848674"/>
              <a:ext cx="2704987" cy="2704986"/>
            </a:xfrm>
            <a:prstGeom prst="blockArc">
              <a:avLst>
                <a:gd name="adj1" fmla="val 10800000"/>
                <a:gd name="adj2" fmla="val 1767822"/>
                <a:gd name="adj3" fmla="val 13033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>
                <a:solidFill>
                  <a:schemeClr val="tx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59274" y="3146976"/>
              <a:ext cx="783222" cy="446272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r>
                <a:rPr lang="en-US" altLang="zh-CN" sz="21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53%</a:t>
              </a:r>
              <a:endParaRPr lang="zh-CN" altLang="en-US" sz="2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96887" y="1831836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男性占比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1085957" y="739588"/>
              <a:ext cx="2929855" cy="2929855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66055" y="227687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男女受众均衡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99090" y="672353"/>
            <a:ext cx="2929855" cy="2929855"/>
            <a:chOff x="4727848" y="739588"/>
            <a:chExt cx="2929855" cy="2929855"/>
          </a:xfrm>
        </p:grpSpPr>
        <p:sp>
          <p:nvSpPr>
            <p:cNvPr id="11" name="空心弧 10"/>
            <p:cNvSpPr/>
            <p:nvPr/>
          </p:nvSpPr>
          <p:spPr>
            <a:xfrm rot="5400000">
              <a:off x="4871864" y="848674"/>
              <a:ext cx="2704987" cy="2704986"/>
            </a:xfrm>
            <a:prstGeom prst="blockArc">
              <a:avLst>
                <a:gd name="adj1" fmla="val 10800000"/>
                <a:gd name="adj2" fmla="val 5733401"/>
                <a:gd name="adj3" fmla="val 12751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>
                <a:solidFill>
                  <a:schemeClr val="tx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90823" y="1831836"/>
              <a:ext cx="1467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</a:rPr>
                <a:t>19-40</a:t>
              </a:r>
              <a:r>
                <a:rPr lang="zh-CN" altLang="en-US" b="1" dirty="0" smtClean="0">
                  <a:solidFill>
                    <a:schemeClr val="bg1"/>
                  </a:solidFill>
                </a:rPr>
                <a:t>岁占比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727848" y="739588"/>
              <a:ext cx="2929855" cy="2929855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32746" y="3146976"/>
              <a:ext cx="783222" cy="446272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r>
                <a:rPr lang="en-US" altLang="zh-CN" sz="21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75%</a:t>
              </a:r>
              <a:endParaRPr lang="zh-CN" altLang="en-US" sz="2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75920" y="2276872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主力消费军年龄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112224" y="672353"/>
            <a:ext cx="2929855" cy="2929855"/>
            <a:chOff x="8112224" y="739588"/>
            <a:chExt cx="2929855" cy="2929855"/>
          </a:xfrm>
        </p:grpSpPr>
        <p:sp>
          <p:nvSpPr>
            <p:cNvPr id="17" name="空心弧 16"/>
            <p:cNvSpPr/>
            <p:nvPr/>
          </p:nvSpPr>
          <p:spPr>
            <a:xfrm rot="5400000">
              <a:off x="8256240" y="848675"/>
              <a:ext cx="2704987" cy="2704986"/>
            </a:xfrm>
            <a:prstGeom prst="blockArc">
              <a:avLst>
                <a:gd name="adj1" fmla="val 10800000"/>
                <a:gd name="adj2" fmla="val 8122475"/>
                <a:gd name="adj3" fmla="val 13500"/>
              </a:avLst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8112224" y="739588"/>
              <a:ext cx="2929855" cy="2929855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264352" y="3146976"/>
              <a:ext cx="783222" cy="446272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r>
                <a:rPr lang="en-US" altLang="zh-CN" sz="21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81%</a:t>
              </a:r>
              <a:endParaRPr lang="zh-CN" altLang="en-US" sz="2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676904" y="1831835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大学及以上占比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907737" y="2276872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高学历人群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2522644" y="4282876"/>
            <a:ext cx="71096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152E44"/>
                </a:solidFill>
              </a:rPr>
              <a:t>高质高知高消费受众</a:t>
            </a:r>
            <a:endParaRPr lang="zh-CN" altLang="en-US" sz="6000" b="1" dirty="0">
              <a:solidFill>
                <a:srgbClr val="152E44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15502" y="5296935"/>
            <a:ext cx="7723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zh-CN" dirty="0" smtClean="0">
                <a:solidFill>
                  <a:srgbClr val="152E44"/>
                </a:solidFill>
                <a:latin typeface="+mj-ea"/>
                <a:ea typeface="+mj-ea"/>
              </a:rPr>
              <a:t>观众呈现年轻化</a:t>
            </a:r>
            <a:r>
              <a:rPr lang="zh-CN" altLang="en-US" dirty="0">
                <a:solidFill>
                  <a:srgbClr val="152E44"/>
                </a:solidFill>
                <a:latin typeface="+mj-ea"/>
                <a:ea typeface="+mj-ea"/>
              </a:rPr>
              <a:t>，</a:t>
            </a:r>
            <a:r>
              <a:rPr lang="zh-CN" altLang="zh-CN" dirty="0" smtClean="0">
                <a:solidFill>
                  <a:srgbClr val="152E44"/>
                </a:solidFill>
                <a:latin typeface="+mj-ea"/>
                <a:ea typeface="+mj-ea"/>
              </a:rPr>
              <a:t>受过</a:t>
            </a:r>
            <a:r>
              <a:rPr lang="zh-CN" altLang="zh-CN" dirty="0">
                <a:solidFill>
                  <a:srgbClr val="152E44"/>
                </a:solidFill>
                <a:latin typeface="+mj-ea"/>
                <a:ea typeface="+mj-ea"/>
              </a:rPr>
              <a:t>良好教育的知识分子</a:t>
            </a:r>
            <a:r>
              <a:rPr lang="zh-CN" altLang="zh-CN" dirty="0" smtClean="0">
                <a:solidFill>
                  <a:srgbClr val="152E44"/>
                </a:solidFill>
                <a:latin typeface="+mj-ea"/>
                <a:ea typeface="+mj-ea"/>
              </a:rPr>
              <a:t>阶层在</a:t>
            </a:r>
            <a:r>
              <a:rPr lang="zh-CN" altLang="zh-CN" dirty="0">
                <a:solidFill>
                  <a:srgbClr val="152E44"/>
                </a:solidFill>
                <a:latin typeface="+mj-ea"/>
                <a:ea typeface="+mj-ea"/>
              </a:rPr>
              <a:t>受众中比重偏大</a:t>
            </a:r>
            <a:endParaRPr lang="zh-CN" altLang="en-US" dirty="0">
              <a:solidFill>
                <a:srgbClr val="152E44"/>
              </a:solidFill>
              <a:latin typeface="+mj-ea"/>
              <a:ea typeface="+mj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608733" y="6550223"/>
            <a:ext cx="25939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i="1" dirty="0" smtClean="0">
                <a:solidFill>
                  <a:schemeClr val="bg1">
                    <a:lumMod val="50000"/>
                  </a:schemeClr>
                </a:solidFill>
              </a:rPr>
              <a:t>数据来源：艾瑞</a:t>
            </a:r>
            <a:r>
              <a:rPr lang="en-US" altLang="zh-CN" sz="1400" i="1" dirty="0" smtClean="0">
                <a:solidFill>
                  <a:schemeClr val="bg1">
                    <a:lumMod val="50000"/>
                  </a:schemeClr>
                </a:solidFill>
              </a:rPr>
              <a:t>2014.1-2014.3</a:t>
            </a:r>
            <a:endParaRPr lang="zh-CN" altLang="en-US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355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0" y="-27384"/>
            <a:ext cx="12192000" cy="1938607"/>
          </a:xfrm>
          <a:prstGeom prst="rect">
            <a:avLst/>
          </a:prstGeom>
          <a:gradFill>
            <a:gsLst>
              <a:gs pos="0">
                <a:srgbClr val="163048"/>
              </a:gs>
              <a:gs pos="100000">
                <a:srgbClr val="09161F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0" y="4919392"/>
            <a:ext cx="12192000" cy="1938607"/>
          </a:xfrm>
          <a:prstGeom prst="rect">
            <a:avLst/>
          </a:prstGeom>
          <a:gradFill>
            <a:gsLst>
              <a:gs pos="0">
                <a:srgbClr val="163048"/>
              </a:gs>
              <a:gs pos="100000">
                <a:srgbClr val="09161F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821747" y="2674035"/>
            <a:ext cx="6135134" cy="3970575"/>
            <a:chOff x="2821747" y="1822318"/>
            <a:chExt cx="6135134" cy="3970575"/>
          </a:xfrm>
        </p:grpSpPr>
        <p:sp>
          <p:nvSpPr>
            <p:cNvPr id="44" name="文本框 43"/>
            <p:cNvSpPr txBox="1"/>
            <p:nvPr/>
          </p:nvSpPr>
          <p:spPr>
            <a:xfrm>
              <a:off x="3924380" y="2642335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 smtClean="0">
                  <a:solidFill>
                    <a:schemeClr val="accent4"/>
                  </a:solidFill>
                  <a:latin typeface="+mn-ea"/>
                </a:rPr>
                <a:t>高流量</a:t>
              </a:r>
              <a:endParaRPr lang="zh-CN" altLang="en-US" sz="3600" b="1" dirty="0">
                <a:solidFill>
                  <a:schemeClr val="accent4"/>
                </a:solidFill>
                <a:latin typeface="+mn-ea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5442739" y="2847839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accent5"/>
                  </a:solidFill>
                  <a:latin typeface="+mn-ea"/>
                </a:rPr>
                <a:t>题材新颖</a:t>
              </a:r>
              <a:endParaRPr lang="zh-CN" altLang="en-US" sz="1600" b="1" dirty="0">
                <a:solidFill>
                  <a:schemeClr val="accent5"/>
                </a:solidFill>
                <a:latin typeface="+mn-ea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721292" y="4010784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高话题性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2821747" y="4047482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+mn-ea"/>
                </a:rPr>
                <a:t>最强道具组</a:t>
              </a:r>
              <a:endParaRPr lang="zh-CN" altLang="en-US" sz="24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 rot="5400000">
              <a:off x="6025237" y="4734727"/>
              <a:ext cx="17470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+mn-ea"/>
                </a:rPr>
                <a:t>惊爆眼球挑战</a:t>
              </a:r>
              <a:endParaRPr lang="zh-CN" altLang="en-US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368200" y="3751585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152E44"/>
                  </a:solidFill>
                  <a:latin typeface="+mn-ea"/>
                </a:rPr>
                <a:t>最受欢迎</a:t>
              </a:r>
              <a:endParaRPr lang="zh-CN" altLang="en-US" sz="1400" b="1" dirty="0">
                <a:solidFill>
                  <a:srgbClr val="152E44"/>
                </a:solidFill>
                <a:latin typeface="+mn-ea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 rot="5400000">
              <a:off x="2776471" y="3253492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accent5"/>
                  </a:solidFill>
                  <a:latin typeface="+mn-ea"/>
                </a:rPr>
                <a:t>天才的集会</a:t>
              </a:r>
              <a:endParaRPr lang="zh-CN" altLang="en-US" b="1" dirty="0">
                <a:solidFill>
                  <a:schemeClr val="accent5"/>
                </a:solidFill>
                <a:latin typeface="+mn-ea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6463891" y="2265432"/>
              <a:ext cx="24929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 smtClean="0">
                  <a:solidFill>
                    <a:schemeClr val="accent4"/>
                  </a:solidFill>
                  <a:latin typeface="+mn-ea"/>
                </a:rPr>
                <a:t>受众年轻化</a:t>
              </a:r>
              <a:endParaRPr lang="zh-CN" altLang="en-US" sz="3600" b="1" dirty="0">
                <a:solidFill>
                  <a:schemeClr val="accent4"/>
                </a:solidFill>
                <a:latin typeface="+mn-ea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 rot="5400000">
              <a:off x="6010134" y="4489801"/>
              <a:ext cx="1210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+mn-ea"/>
                </a:rPr>
                <a:t>世界</a:t>
              </a:r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</a:rPr>
                <a:t>级竞赛</a:t>
              </a:r>
              <a:endParaRPr lang="zh-CN" altLang="en-US" sz="16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4750382" y="443956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+mn-ea"/>
                </a:rPr>
                <a:t>收视率第一</a:t>
              </a:r>
              <a:endParaRPr lang="zh-CN" altLang="en-US" sz="24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 rot="5400000">
              <a:off x="4040262" y="454284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 smtClean="0">
                  <a:solidFill>
                    <a:schemeClr val="bg1"/>
                  </a:solidFill>
                  <a:latin typeface="+mn-ea"/>
                </a:rPr>
                <a:t>秒杀其他类型节目</a:t>
              </a:r>
              <a:endParaRPr lang="zh-CN" altLang="en-US" sz="10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4047448" y="241257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accent4"/>
                  </a:solidFill>
                  <a:latin typeface="+mn-ea"/>
                </a:rPr>
                <a:t>男女均衡</a:t>
              </a:r>
              <a:endParaRPr lang="zh-CN" altLang="en-US" sz="1400" b="1" dirty="0">
                <a:solidFill>
                  <a:schemeClr val="accent4"/>
                </a:solidFill>
                <a:latin typeface="+mn-ea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6993009" y="4070809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+mn-ea"/>
                </a:rPr>
                <a:t>尊严之战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465576" y="2807498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accent5"/>
                  </a:solidFill>
                  <a:latin typeface="+mn-ea"/>
                </a:rPr>
                <a:t>内容为王</a:t>
              </a:r>
              <a:endParaRPr lang="zh-CN" altLang="en-US" sz="2400" b="1" dirty="0">
                <a:solidFill>
                  <a:schemeClr val="accent5"/>
                </a:solidFill>
                <a:latin typeface="+mn-ea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 rot="5400000">
              <a:off x="5887726" y="2155743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accent4"/>
                  </a:solidFill>
                  <a:latin typeface="+mn-ea"/>
                </a:rPr>
                <a:t>话题人物</a:t>
              </a:r>
              <a:endParaRPr lang="zh-CN" altLang="en-US" sz="1600" b="1" dirty="0">
                <a:solidFill>
                  <a:schemeClr val="accent4"/>
                </a:solidFill>
                <a:latin typeface="+mn-ea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3715882" y="4639796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</a:rPr>
                <a:t>高智商</a:t>
              </a:r>
              <a:endParaRPr lang="zh-CN" altLang="en-US" sz="16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3728652" y="4399403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</a:rPr>
                <a:t>第一档</a:t>
              </a:r>
              <a:endParaRPr lang="zh-CN" altLang="en-US" sz="16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4951654" y="2231781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accent4"/>
                  </a:solidFill>
                  <a:latin typeface="+mn-ea"/>
                </a:rPr>
                <a:t>差异化</a:t>
              </a:r>
              <a:endParaRPr lang="zh-CN" altLang="en-US" sz="3200" b="1" dirty="0">
                <a:solidFill>
                  <a:schemeClr val="accent4"/>
                </a:solidFill>
                <a:latin typeface="+mn-ea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5054246" y="1945123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accent4"/>
                  </a:solidFill>
                  <a:latin typeface="+mn-ea"/>
                </a:rPr>
                <a:t>偶像大咖</a:t>
              </a:r>
              <a:endParaRPr lang="zh-CN" altLang="en-US" sz="2000" b="1" dirty="0">
                <a:solidFill>
                  <a:schemeClr val="accent4"/>
                </a:solidFill>
                <a:latin typeface="+mn-ea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 rot="5400000">
              <a:off x="3407486" y="2634884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accent4"/>
                  </a:solidFill>
                  <a:latin typeface="+mn-ea"/>
                </a:rPr>
                <a:t>真实</a:t>
              </a:r>
              <a:endParaRPr lang="zh-CN" altLang="en-US" sz="2400" b="1" dirty="0">
                <a:solidFill>
                  <a:schemeClr val="accent4"/>
                </a:solidFill>
                <a:latin typeface="+mn-ea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7313285" y="318607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152E44"/>
                  </a:solidFill>
                  <a:latin typeface="+mn-ea"/>
                </a:rPr>
                <a:t>江苏卫视</a:t>
              </a:r>
              <a:endParaRPr lang="zh-CN" altLang="en-US" sz="1400" b="1" dirty="0">
                <a:solidFill>
                  <a:srgbClr val="152E44"/>
                </a:solidFill>
                <a:latin typeface="+mn-ea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7328328" y="3468620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52E44"/>
                  </a:solidFill>
                  <a:latin typeface="+mn-ea"/>
                </a:rPr>
                <a:t>受众高学历</a:t>
              </a:r>
              <a:endParaRPr lang="zh-CN" altLang="en-US" b="1" dirty="0">
                <a:solidFill>
                  <a:srgbClr val="152E44"/>
                </a:solidFill>
                <a:latin typeface="+mn-ea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3525283" y="3032875"/>
              <a:ext cx="3877985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b="1" dirty="0">
                  <a:solidFill>
                    <a:srgbClr val="152E44"/>
                  </a:solidFill>
                  <a:latin typeface="+mn-ea"/>
                </a:rPr>
                <a:t>最强大脑</a:t>
              </a:r>
            </a:p>
          </p:txBody>
        </p:sp>
      </p:grpSp>
      <p:sp>
        <p:nvSpPr>
          <p:cNvPr id="2" name="等腰三角形 1"/>
          <p:cNvSpPr/>
          <p:nvPr/>
        </p:nvSpPr>
        <p:spPr>
          <a:xfrm>
            <a:off x="24712" y="3595927"/>
            <a:ext cx="907071" cy="1329339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等腰三角形 72"/>
          <p:cNvSpPr/>
          <p:nvPr/>
        </p:nvSpPr>
        <p:spPr>
          <a:xfrm>
            <a:off x="973785" y="4176168"/>
            <a:ext cx="944288" cy="749098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等腰三角形 73"/>
          <p:cNvSpPr/>
          <p:nvPr/>
        </p:nvSpPr>
        <p:spPr>
          <a:xfrm>
            <a:off x="1922324" y="4350572"/>
            <a:ext cx="1046741" cy="574694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等腰三角形 74"/>
          <p:cNvSpPr/>
          <p:nvPr/>
        </p:nvSpPr>
        <p:spPr>
          <a:xfrm>
            <a:off x="9793576" y="4350572"/>
            <a:ext cx="791847" cy="574694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等腰三角形 75"/>
          <p:cNvSpPr/>
          <p:nvPr/>
        </p:nvSpPr>
        <p:spPr>
          <a:xfrm>
            <a:off x="10649822" y="4350572"/>
            <a:ext cx="791847" cy="574694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等腰三角形 76"/>
          <p:cNvSpPr/>
          <p:nvPr/>
        </p:nvSpPr>
        <p:spPr>
          <a:xfrm>
            <a:off x="11419800" y="3645111"/>
            <a:ext cx="772200" cy="128015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881912" y="732009"/>
            <a:ext cx="840165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 smtClean="0">
                <a:solidFill>
                  <a:srgbClr val="FFFF00"/>
                </a:solidFill>
              </a:rPr>
              <a:t>2015</a:t>
            </a:r>
            <a:r>
              <a:rPr lang="zh-CN" altLang="en-US" sz="4400" b="1" dirty="0" smtClean="0">
                <a:solidFill>
                  <a:srgbClr val="FFFF00"/>
                </a:solidFill>
              </a:rPr>
              <a:t>年</a:t>
            </a:r>
            <a:r>
              <a:rPr lang="en-US" altLang="zh-CN" sz="4400" b="1" dirty="0" smtClean="0">
                <a:solidFill>
                  <a:srgbClr val="FFFF00"/>
                </a:solidFill>
              </a:rPr>
              <a:t>Q1</a:t>
            </a:r>
            <a:r>
              <a:rPr lang="zh-CN" altLang="en-US" sz="4400" b="1" dirty="0">
                <a:solidFill>
                  <a:schemeClr val="bg1"/>
                </a:solidFill>
              </a:rPr>
              <a:t>最值得关注的综艺节目</a:t>
            </a:r>
          </a:p>
        </p:txBody>
      </p:sp>
      <p:sp>
        <p:nvSpPr>
          <p:cNvPr id="5" name="矩形 4"/>
          <p:cNvSpPr/>
          <p:nvPr/>
        </p:nvSpPr>
        <p:spPr>
          <a:xfrm>
            <a:off x="3438618" y="1393874"/>
            <a:ext cx="4980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>
                <a:solidFill>
                  <a:srgbClr val="FFFF00"/>
                </a:solidFill>
              </a:rPr>
              <a:t>纵观</a:t>
            </a:r>
            <a:r>
              <a:rPr lang="en-US" altLang="zh-CN" b="1" dirty="0">
                <a:solidFill>
                  <a:srgbClr val="FFFF00"/>
                </a:solidFill>
              </a:rPr>
              <a:t>2015</a:t>
            </a:r>
            <a:r>
              <a:rPr lang="zh-CN" altLang="zh-CN" b="1" dirty="0">
                <a:solidFill>
                  <a:srgbClr val="FFFF00"/>
                </a:solidFill>
              </a:rPr>
              <a:t>年综艺世界，《最强大脑</a:t>
            </a:r>
            <a:r>
              <a:rPr lang="en-US" altLang="zh-CN" b="1" dirty="0">
                <a:solidFill>
                  <a:srgbClr val="FFFF00"/>
                </a:solidFill>
              </a:rPr>
              <a:t>2</a:t>
            </a:r>
            <a:r>
              <a:rPr lang="zh-CN" altLang="zh-CN" b="1" dirty="0">
                <a:solidFill>
                  <a:srgbClr val="FFFF00"/>
                </a:solidFill>
              </a:rPr>
              <a:t>》竞无敌手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7819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>
            <a:off x="0" y="0"/>
            <a:ext cx="6858000" cy="6858000"/>
          </a:xfrm>
          <a:prstGeom prst="rtTriangle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等腰三角形 2"/>
          <p:cNvSpPr/>
          <p:nvPr/>
        </p:nvSpPr>
        <p:spPr>
          <a:xfrm>
            <a:off x="0" y="5960962"/>
            <a:ext cx="6858000" cy="910390"/>
          </a:xfrm>
          <a:prstGeom prst="triangle">
            <a:avLst>
              <a:gd name="adj" fmla="val 7701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5400000" flipH="1">
            <a:off x="-2884991" y="2898344"/>
            <a:ext cx="6858000" cy="1088017"/>
          </a:xfrm>
          <a:prstGeom prst="triangle">
            <a:avLst>
              <a:gd name="adj" fmla="val 66212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20"/>
          <p:cNvSpPr txBox="1"/>
          <p:nvPr/>
        </p:nvSpPr>
        <p:spPr>
          <a:xfrm rot="21045236">
            <a:off x="176580" y="5097757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b="1" dirty="0" smtClean="0">
                <a:solidFill>
                  <a:schemeClr val="bg1"/>
                </a:solidFill>
              </a:rPr>
              <a:t>金牌班底</a:t>
            </a:r>
            <a:endParaRPr lang="zh-CN" altLang="en-US" sz="8800" b="1" dirty="0">
              <a:solidFill>
                <a:schemeClr val="bg1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799460" y="2837688"/>
            <a:ext cx="881991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725855" y="2405317"/>
            <a:ext cx="9014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 smtClean="0">
                <a:solidFill>
                  <a:srgbClr val="1A92A2"/>
                </a:solidFill>
              </a:rPr>
              <a:t>爱创新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的</a:t>
            </a:r>
            <a:r>
              <a:rPr lang="en-US" altLang="zh-CN" sz="2400" dirty="0" smtClean="0">
                <a:solidFill>
                  <a:srgbClr val="1A92A2"/>
                </a:solidFill>
              </a:rPr>
              <a:t>80</a:t>
            </a:r>
            <a:r>
              <a:rPr lang="zh-CN" altLang="en-US" sz="2400" dirty="0" smtClean="0">
                <a:solidFill>
                  <a:srgbClr val="1A92A2"/>
                </a:solidFill>
              </a:rPr>
              <a:t>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幕后主创，打造</a:t>
            </a:r>
            <a:r>
              <a:rPr lang="en-US" altLang="zh-CN" sz="2400" dirty="0" smtClean="0">
                <a:solidFill>
                  <a:srgbClr val="1A92A2"/>
                </a:solidFill>
              </a:rPr>
              <a:t>《</a:t>
            </a:r>
            <a:r>
              <a:rPr lang="zh-CN" altLang="en-US" sz="2400" dirty="0">
                <a:solidFill>
                  <a:srgbClr val="1A92A2"/>
                </a:solidFill>
              </a:rPr>
              <a:t>非诚勿扰</a:t>
            </a:r>
            <a:r>
              <a:rPr lang="en-US" altLang="zh-CN" sz="2400" dirty="0" smtClean="0">
                <a:solidFill>
                  <a:srgbClr val="1A92A2"/>
                </a:solidFill>
              </a:rPr>
              <a:t>》《</a:t>
            </a:r>
            <a:r>
              <a:rPr lang="zh-CN" altLang="en-US" sz="2400" dirty="0">
                <a:solidFill>
                  <a:srgbClr val="1A92A2"/>
                </a:solidFill>
              </a:rPr>
              <a:t>星跳水立方</a:t>
            </a:r>
            <a:r>
              <a:rPr lang="en-US" altLang="zh-CN" sz="2400" dirty="0">
                <a:solidFill>
                  <a:srgbClr val="1A92A2"/>
                </a:solidFill>
              </a:rPr>
              <a:t>》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等现象级综艺节目！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25941" y="1199600"/>
            <a:ext cx="793358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8000" b="1" dirty="0">
                <a:solidFill>
                  <a:srgbClr val="152E44"/>
                </a:solidFill>
              </a:rPr>
              <a:t>殿堂级</a:t>
            </a:r>
            <a:r>
              <a:rPr lang="zh-CN" altLang="en-US" sz="4400" b="1" dirty="0">
                <a:solidFill>
                  <a:srgbClr val="152E44"/>
                </a:solidFill>
              </a:rPr>
              <a:t>制作团队 呕心力作</a:t>
            </a:r>
            <a:endParaRPr lang="en-US" altLang="zh-CN" sz="4400" b="1" dirty="0">
              <a:solidFill>
                <a:srgbClr val="152E4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30907" y="6550223"/>
            <a:ext cx="2472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i="1" dirty="0" smtClean="0">
                <a:solidFill>
                  <a:schemeClr val="bg1">
                    <a:lumMod val="50000"/>
                  </a:schemeClr>
                </a:solidFill>
              </a:rPr>
              <a:t>数据来源：</a:t>
            </a:r>
            <a:r>
              <a:rPr lang="en-US" altLang="zh-CN" sz="1400" i="1" dirty="0" smtClean="0">
                <a:solidFill>
                  <a:schemeClr val="bg1">
                    <a:lumMod val="50000"/>
                  </a:schemeClr>
                </a:solidFill>
              </a:rPr>
              <a:t>CSM48 4+</a:t>
            </a:r>
            <a:r>
              <a:rPr lang="zh-CN" altLang="en-US" sz="1400" i="1" dirty="0" smtClean="0">
                <a:solidFill>
                  <a:schemeClr val="bg1">
                    <a:lumMod val="50000"/>
                  </a:schemeClr>
                </a:solidFill>
              </a:rPr>
              <a:t>收视率</a:t>
            </a:r>
            <a:endParaRPr lang="zh-CN" altLang="en-US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59481" y="1655832"/>
            <a:ext cx="486147" cy="4861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椭圆 20"/>
          <p:cNvSpPr/>
          <p:nvPr/>
        </p:nvSpPr>
        <p:spPr>
          <a:xfrm>
            <a:off x="11035630" y="1861319"/>
            <a:ext cx="543998" cy="543998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0418207" y="1861318"/>
            <a:ext cx="543998" cy="543998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A7DC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792392" y="3448235"/>
            <a:ext cx="690766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>
                <a:solidFill>
                  <a:srgbClr val="152F47"/>
                </a:solidFill>
              </a:rPr>
              <a:t>四</a:t>
            </a:r>
            <a:r>
              <a:rPr lang="zh-CN" altLang="en-US" sz="4400" b="1" dirty="0" smtClean="0">
                <a:solidFill>
                  <a:srgbClr val="152F47"/>
                </a:solidFill>
              </a:rPr>
              <a:t>国联手打造 最强</a:t>
            </a:r>
            <a:r>
              <a:rPr lang="zh-CN" altLang="en-US" sz="8000" b="1" dirty="0" smtClean="0">
                <a:solidFill>
                  <a:srgbClr val="152F47"/>
                </a:solidFill>
              </a:rPr>
              <a:t>阵势</a:t>
            </a:r>
            <a:endParaRPr lang="en-US" altLang="zh-CN" sz="8000" b="1" dirty="0">
              <a:solidFill>
                <a:srgbClr val="152F47"/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5061489" y="4919372"/>
            <a:ext cx="65624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4960990" y="4594577"/>
            <a:ext cx="51334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中国、德国、英国、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美国四国共同打造最顶级综艺品质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105705" y="4108430"/>
            <a:ext cx="486147" cy="48614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265" y="5005888"/>
            <a:ext cx="838435" cy="628826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6921" y="5005887"/>
            <a:ext cx="838433" cy="62882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712" y="5005888"/>
            <a:ext cx="1015088" cy="628824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249" y="5005886"/>
            <a:ext cx="1035958" cy="62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30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75818" y="3280449"/>
            <a:ext cx="10440365" cy="1222454"/>
          </a:xfrm>
          <a:prstGeom prst="rect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rot="16200000">
            <a:off x="-175550" y="3451535"/>
            <a:ext cx="1226917" cy="875818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-175552" y="3451536"/>
            <a:ext cx="1226917" cy="875818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1129553" y="4020675"/>
            <a:ext cx="9776012" cy="1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13645" y="4020675"/>
            <a:ext cx="1559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</a:t>
            </a:r>
            <a:r>
              <a:rPr lang="zh-CN" altLang="en-US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</a:t>
            </a:r>
            <a:r>
              <a:rPr lang="en-US" altLang="zh-CN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10-11</a:t>
            </a:r>
            <a:r>
              <a:rPr lang="zh-CN" altLang="en-US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月</a:t>
            </a:r>
            <a:endParaRPr lang="zh-CN" altLang="en-US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等腰三角形 11"/>
          <p:cNvSpPr/>
          <p:nvPr/>
        </p:nvSpPr>
        <p:spPr>
          <a:xfrm>
            <a:off x="5645719" y="3871734"/>
            <a:ext cx="214824" cy="185193"/>
          </a:xfrm>
          <a:prstGeom prst="triangle">
            <a:avLst/>
          </a:prstGeom>
          <a:solidFill>
            <a:srgbClr val="FAD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61145" y="966294"/>
            <a:ext cx="226215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阿里巴巴联合</a:t>
            </a:r>
            <a:r>
              <a:rPr lang="zh-CN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发布会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最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强大脑推广首亮相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78489" y="3313853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FF00"/>
                </a:solidFill>
              </a:rPr>
              <a:t>热身</a:t>
            </a:r>
          </a:p>
        </p:txBody>
      </p:sp>
      <p:sp>
        <p:nvSpPr>
          <p:cNvPr id="16" name="等腰三角形 15"/>
          <p:cNvSpPr/>
          <p:nvPr/>
        </p:nvSpPr>
        <p:spPr>
          <a:xfrm rot="10800000">
            <a:off x="823463" y="1030542"/>
            <a:ext cx="320689" cy="276456"/>
          </a:xfrm>
          <a:prstGeom prst="triangle">
            <a:avLst/>
          </a:prstGeom>
          <a:solidFill>
            <a:srgbClr val="FAD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1061145" y="1520292"/>
            <a:ext cx="2430437" cy="0"/>
          </a:xfrm>
          <a:prstGeom prst="line">
            <a:avLst/>
          </a:prstGeom>
          <a:ln>
            <a:solidFill>
              <a:srgbClr val="FED59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等腰三角形 23"/>
          <p:cNvSpPr/>
          <p:nvPr/>
        </p:nvSpPr>
        <p:spPr>
          <a:xfrm rot="10800000">
            <a:off x="830117" y="1693932"/>
            <a:ext cx="320689" cy="276456"/>
          </a:xfrm>
          <a:prstGeom prst="triangle">
            <a:avLst/>
          </a:prstGeom>
          <a:solidFill>
            <a:srgbClr val="FAD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070124" y="1617008"/>
            <a:ext cx="163384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广州</a:t>
            </a:r>
            <a:r>
              <a:rPr lang="zh-CN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发布会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altLang="zh-CN" b="1" dirty="0" smtClean="0">
                <a:solidFill>
                  <a:srgbClr val="C00000"/>
                </a:solidFill>
              </a:rPr>
              <a:t>Dr.</a:t>
            </a:r>
            <a:r>
              <a:rPr lang="zh-CN" altLang="en-US" b="1" dirty="0" smtClean="0">
                <a:solidFill>
                  <a:srgbClr val="C00000"/>
                </a:solidFill>
              </a:rPr>
              <a:t>魏现场助阵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1061144" y="2157559"/>
            <a:ext cx="2430437" cy="0"/>
          </a:xfrm>
          <a:prstGeom prst="line">
            <a:avLst/>
          </a:prstGeom>
          <a:ln>
            <a:solidFill>
              <a:srgbClr val="FED59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1061160" y="2132477"/>
            <a:ext cx="203132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上海</a:t>
            </a:r>
            <a:r>
              <a:rPr lang="zh-CN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发布会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zh-CN" b="1" dirty="0" smtClean="0">
                <a:solidFill>
                  <a:srgbClr val="C00000"/>
                </a:solidFill>
              </a:rPr>
              <a:t>蒋昌建</a:t>
            </a:r>
            <a:r>
              <a:rPr lang="zh-CN" altLang="en-US" b="1" dirty="0" smtClean="0">
                <a:solidFill>
                  <a:srgbClr val="C00000"/>
                </a:solidFill>
              </a:rPr>
              <a:t>、选手现身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1052180" y="2632687"/>
            <a:ext cx="2430437" cy="0"/>
          </a:xfrm>
          <a:prstGeom prst="line">
            <a:avLst/>
          </a:prstGeom>
          <a:ln>
            <a:solidFill>
              <a:srgbClr val="FED59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1065643" y="2661393"/>
            <a:ext cx="203132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成都</a:t>
            </a:r>
            <a:r>
              <a:rPr lang="zh-CN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发布会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zh-CN" b="1" dirty="0" smtClean="0">
                <a:solidFill>
                  <a:srgbClr val="C00000"/>
                </a:solidFill>
              </a:rPr>
              <a:t>蒋昌建</a:t>
            </a:r>
            <a:r>
              <a:rPr lang="zh-CN" altLang="en-US" b="1" dirty="0" smtClean="0">
                <a:solidFill>
                  <a:srgbClr val="C00000"/>
                </a:solidFill>
              </a:rPr>
              <a:t>、选手现身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1056663" y="3161603"/>
            <a:ext cx="2430437" cy="0"/>
          </a:xfrm>
          <a:prstGeom prst="line">
            <a:avLst/>
          </a:prstGeom>
          <a:ln>
            <a:solidFill>
              <a:srgbClr val="FED59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等腰三角形 41"/>
          <p:cNvSpPr/>
          <p:nvPr/>
        </p:nvSpPr>
        <p:spPr>
          <a:xfrm rot="10800000">
            <a:off x="3720459" y="4701592"/>
            <a:ext cx="292982" cy="252570"/>
          </a:xfrm>
          <a:prstGeom prst="triangle">
            <a:avLst/>
          </a:prstGeom>
          <a:solidFill>
            <a:srgbClr val="F58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4046107" y="926724"/>
            <a:ext cx="295465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线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上招募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独家策划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《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寻找最强大脑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》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4096437" y="1493398"/>
            <a:ext cx="2896033" cy="0"/>
          </a:xfrm>
          <a:prstGeom prst="line">
            <a:avLst/>
          </a:prstGeom>
          <a:ln>
            <a:solidFill>
              <a:srgbClr val="A7DCD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894159" y="4021727"/>
            <a:ext cx="1969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</a:t>
            </a:r>
            <a:r>
              <a:rPr lang="zh-CN" altLang="en-US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</a:t>
            </a:r>
            <a:r>
              <a:rPr lang="en-US" altLang="zh-CN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r>
              <a:rPr lang="zh-CN" altLang="en-US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月中</a:t>
            </a:r>
            <a:r>
              <a:rPr lang="en-US" altLang="zh-CN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-12</a:t>
            </a:r>
            <a:r>
              <a:rPr lang="zh-CN" altLang="en-US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月</a:t>
            </a:r>
            <a:endParaRPr lang="zh-CN" altLang="en-US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045598" y="1779623"/>
            <a:ext cx="24216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金牌自制特别篇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138508" y="331385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FF00"/>
                </a:solidFill>
              </a:rPr>
              <a:t>热播</a:t>
            </a:r>
          </a:p>
        </p:txBody>
      </p:sp>
      <p:sp>
        <p:nvSpPr>
          <p:cNvPr id="53" name="等腰三角形 52"/>
          <p:cNvSpPr/>
          <p:nvPr/>
        </p:nvSpPr>
        <p:spPr>
          <a:xfrm>
            <a:off x="2167256" y="3887106"/>
            <a:ext cx="214824" cy="185193"/>
          </a:xfrm>
          <a:prstGeom prst="triangle">
            <a:avLst/>
          </a:prstGeom>
          <a:solidFill>
            <a:srgbClr val="FAD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>
            <a:off x="9547244" y="3875584"/>
            <a:ext cx="214824" cy="185193"/>
          </a:xfrm>
          <a:prstGeom prst="triangle">
            <a:avLst/>
          </a:prstGeom>
          <a:solidFill>
            <a:srgbClr val="EE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5236982" y="3313853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FF00"/>
                </a:solidFill>
              </a:rPr>
              <a:t>预热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901055" y="4023831"/>
            <a:ext cx="1552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r>
              <a:rPr lang="zh-CN" altLang="en-US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</a:t>
            </a:r>
            <a:r>
              <a:rPr lang="en-US" altLang="zh-CN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zh-CN" altLang="en-US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月</a:t>
            </a:r>
            <a:r>
              <a:rPr lang="en-US" altLang="zh-CN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-3</a:t>
            </a:r>
            <a:r>
              <a:rPr lang="zh-CN" altLang="en-US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月</a:t>
            </a:r>
            <a:endParaRPr lang="zh-CN" altLang="en-US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4160451" y="3105011"/>
            <a:ext cx="2840311" cy="0"/>
          </a:xfrm>
          <a:prstGeom prst="line">
            <a:avLst/>
          </a:prstGeom>
          <a:ln>
            <a:solidFill>
              <a:srgbClr val="A7DCD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/>
          <p:cNvSpPr/>
          <p:nvPr/>
        </p:nvSpPr>
        <p:spPr>
          <a:xfrm>
            <a:off x="7986423" y="1091652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金牌自制特别篇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71" name="直接连接符 70"/>
          <p:cNvCxnSpPr/>
          <p:nvPr/>
        </p:nvCxnSpPr>
        <p:spPr>
          <a:xfrm flipV="1">
            <a:off x="8176391" y="2404088"/>
            <a:ext cx="3112896" cy="6717"/>
          </a:xfrm>
          <a:prstGeom prst="line">
            <a:avLst/>
          </a:prstGeom>
          <a:ln>
            <a:solidFill>
              <a:srgbClr val="1A92A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组合 84"/>
          <p:cNvGrpSpPr/>
          <p:nvPr/>
        </p:nvGrpSpPr>
        <p:grpSpPr>
          <a:xfrm>
            <a:off x="6740953" y="703394"/>
            <a:ext cx="717953" cy="621352"/>
            <a:chOff x="6664386" y="1090605"/>
            <a:chExt cx="717953" cy="621352"/>
          </a:xfrm>
        </p:grpSpPr>
        <p:sp>
          <p:nvSpPr>
            <p:cNvPr id="86" name="八角星 85"/>
            <p:cNvSpPr/>
            <p:nvPr/>
          </p:nvSpPr>
          <p:spPr>
            <a:xfrm>
              <a:off x="6681794" y="1090605"/>
              <a:ext cx="621352" cy="621352"/>
            </a:xfrm>
            <a:prstGeom prst="star8">
              <a:avLst/>
            </a:prstGeom>
            <a:solidFill>
              <a:srgbClr val="A7DC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664386" y="1238826"/>
              <a:ext cx="7179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err="1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Youku</a:t>
              </a:r>
              <a:endParaRPr lang="zh-CN" altLang="en-US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392698" y="1487278"/>
            <a:ext cx="717953" cy="621352"/>
            <a:chOff x="6664386" y="1090605"/>
            <a:chExt cx="717953" cy="621352"/>
          </a:xfrm>
        </p:grpSpPr>
        <p:sp>
          <p:nvSpPr>
            <p:cNvPr id="89" name="八角星 88"/>
            <p:cNvSpPr/>
            <p:nvPr/>
          </p:nvSpPr>
          <p:spPr>
            <a:xfrm>
              <a:off x="6681794" y="1090605"/>
              <a:ext cx="621352" cy="621352"/>
            </a:xfrm>
            <a:prstGeom prst="star8">
              <a:avLst/>
            </a:prstGeom>
            <a:solidFill>
              <a:srgbClr val="A7DC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6664386" y="1238826"/>
              <a:ext cx="7179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err="1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Youku</a:t>
              </a:r>
              <a:endParaRPr lang="zh-CN" altLang="en-US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0403036" y="985690"/>
            <a:ext cx="717953" cy="621352"/>
            <a:chOff x="6664386" y="1090605"/>
            <a:chExt cx="717953" cy="621352"/>
          </a:xfrm>
        </p:grpSpPr>
        <p:sp>
          <p:nvSpPr>
            <p:cNvPr id="92" name="八角星 91"/>
            <p:cNvSpPr/>
            <p:nvPr/>
          </p:nvSpPr>
          <p:spPr>
            <a:xfrm>
              <a:off x="6681794" y="1090605"/>
              <a:ext cx="621352" cy="621352"/>
            </a:xfrm>
            <a:prstGeom prst="star8">
              <a:avLst/>
            </a:prstGeom>
            <a:solidFill>
              <a:srgbClr val="A7DC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6664386" y="1238826"/>
              <a:ext cx="7179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err="1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Youku</a:t>
              </a:r>
              <a:endParaRPr lang="zh-CN" altLang="en-US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4" name="等腰三角形 93"/>
          <p:cNvSpPr/>
          <p:nvPr/>
        </p:nvSpPr>
        <p:spPr>
          <a:xfrm flipV="1">
            <a:off x="3811600" y="1024436"/>
            <a:ext cx="269215" cy="232082"/>
          </a:xfrm>
          <a:prstGeom prst="triangle">
            <a:avLst/>
          </a:prstGeom>
          <a:solidFill>
            <a:srgbClr val="7BD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等腰三角形 94"/>
          <p:cNvSpPr/>
          <p:nvPr/>
        </p:nvSpPr>
        <p:spPr>
          <a:xfrm flipV="1">
            <a:off x="3865387" y="1872558"/>
            <a:ext cx="269215" cy="232082"/>
          </a:xfrm>
          <a:prstGeom prst="triangle">
            <a:avLst/>
          </a:prstGeom>
          <a:solidFill>
            <a:srgbClr val="7BD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等腰三角形 95"/>
          <p:cNvSpPr/>
          <p:nvPr/>
        </p:nvSpPr>
        <p:spPr>
          <a:xfrm flipV="1">
            <a:off x="7775792" y="1178459"/>
            <a:ext cx="291954" cy="251684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等腰三角形 96"/>
          <p:cNvSpPr/>
          <p:nvPr/>
        </p:nvSpPr>
        <p:spPr>
          <a:xfrm rot="10800000">
            <a:off x="7785384" y="4683898"/>
            <a:ext cx="269218" cy="232085"/>
          </a:xfrm>
          <a:prstGeom prst="triangle">
            <a:avLst/>
          </a:prstGeom>
          <a:solidFill>
            <a:srgbClr val="F06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等腰三角形 97"/>
          <p:cNvSpPr/>
          <p:nvPr/>
        </p:nvSpPr>
        <p:spPr>
          <a:xfrm rot="10800000">
            <a:off x="3711462" y="5526346"/>
            <a:ext cx="292982" cy="252570"/>
          </a:xfrm>
          <a:prstGeom prst="triangle">
            <a:avLst/>
          </a:prstGeom>
          <a:solidFill>
            <a:srgbClr val="F58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矩形 99"/>
          <p:cNvSpPr/>
          <p:nvPr/>
        </p:nvSpPr>
        <p:spPr>
          <a:xfrm>
            <a:off x="3964443" y="5533056"/>
            <a:ext cx="71428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金牌自制特别篇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01" name="直接连接符 100"/>
          <p:cNvCxnSpPr/>
          <p:nvPr/>
        </p:nvCxnSpPr>
        <p:spPr>
          <a:xfrm>
            <a:off x="4103278" y="5516124"/>
            <a:ext cx="2840311" cy="0"/>
          </a:xfrm>
          <a:prstGeom prst="line">
            <a:avLst/>
          </a:prstGeom>
          <a:ln>
            <a:solidFill>
              <a:srgbClr val="FFD44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矩形 102"/>
          <p:cNvSpPr/>
          <p:nvPr/>
        </p:nvSpPr>
        <p:spPr>
          <a:xfrm>
            <a:off x="3999994" y="4663717"/>
            <a:ext cx="9028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直播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&amp;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招募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6467296" y="4516352"/>
            <a:ext cx="716350" cy="621352"/>
            <a:chOff x="6664386" y="1090605"/>
            <a:chExt cx="716350" cy="621352"/>
          </a:xfrm>
        </p:grpSpPr>
        <p:sp>
          <p:nvSpPr>
            <p:cNvPr id="106" name="八角星 105"/>
            <p:cNvSpPr/>
            <p:nvPr/>
          </p:nvSpPr>
          <p:spPr>
            <a:xfrm>
              <a:off x="6681794" y="1090605"/>
              <a:ext cx="621352" cy="621352"/>
            </a:xfrm>
            <a:prstGeom prst="star8">
              <a:avLst/>
            </a:prstGeom>
            <a:solidFill>
              <a:srgbClr val="FFD4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664386" y="1238826"/>
              <a:ext cx="7163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Tudou</a:t>
              </a:r>
              <a:endParaRPr lang="zh-CN" alt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10622653" y="4543053"/>
            <a:ext cx="716350" cy="621352"/>
            <a:chOff x="6664386" y="1090605"/>
            <a:chExt cx="716350" cy="621352"/>
          </a:xfrm>
        </p:grpSpPr>
        <p:sp>
          <p:nvSpPr>
            <p:cNvPr id="112" name="八角星 111"/>
            <p:cNvSpPr/>
            <p:nvPr/>
          </p:nvSpPr>
          <p:spPr>
            <a:xfrm>
              <a:off x="6681794" y="1090605"/>
              <a:ext cx="621352" cy="621352"/>
            </a:xfrm>
            <a:prstGeom prst="star8">
              <a:avLst/>
            </a:prstGeom>
            <a:solidFill>
              <a:srgbClr val="FFD4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6664386" y="1238826"/>
              <a:ext cx="7163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Tudou</a:t>
              </a:r>
              <a:endParaRPr lang="zh-CN" alt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14" name="等腰三角形 113"/>
          <p:cNvSpPr/>
          <p:nvPr/>
        </p:nvSpPr>
        <p:spPr>
          <a:xfrm flipV="1">
            <a:off x="7826028" y="2570444"/>
            <a:ext cx="291954" cy="251684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5" name="直接连接符 114"/>
          <p:cNvCxnSpPr/>
          <p:nvPr/>
        </p:nvCxnSpPr>
        <p:spPr>
          <a:xfrm flipV="1">
            <a:off x="8166904" y="3093111"/>
            <a:ext cx="2186305" cy="6718"/>
          </a:xfrm>
          <a:prstGeom prst="line">
            <a:avLst/>
          </a:prstGeom>
          <a:ln>
            <a:solidFill>
              <a:srgbClr val="1A92A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组合 116"/>
          <p:cNvGrpSpPr/>
          <p:nvPr/>
        </p:nvGrpSpPr>
        <p:grpSpPr>
          <a:xfrm>
            <a:off x="10322898" y="2426036"/>
            <a:ext cx="717953" cy="621352"/>
            <a:chOff x="6664386" y="1090605"/>
            <a:chExt cx="717953" cy="621352"/>
          </a:xfrm>
        </p:grpSpPr>
        <p:sp>
          <p:nvSpPr>
            <p:cNvPr id="118" name="八角星 117"/>
            <p:cNvSpPr/>
            <p:nvPr/>
          </p:nvSpPr>
          <p:spPr>
            <a:xfrm>
              <a:off x="6681794" y="1090605"/>
              <a:ext cx="621352" cy="621352"/>
            </a:xfrm>
            <a:prstGeom prst="star8">
              <a:avLst/>
            </a:prstGeom>
            <a:solidFill>
              <a:srgbClr val="A7DC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6664386" y="1238826"/>
              <a:ext cx="7179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err="1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Youku</a:t>
              </a:r>
              <a:endParaRPr lang="zh-CN" altLang="en-US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21" name="矩形 120"/>
          <p:cNvSpPr/>
          <p:nvPr/>
        </p:nvSpPr>
        <p:spPr>
          <a:xfrm>
            <a:off x="8066134" y="4671581"/>
            <a:ext cx="26468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自频道运营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选手展示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、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踢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馆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赛、晋级赛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22" name="直接连接符 121"/>
          <p:cNvCxnSpPr/>
          <p:nvPr/>
        </p:nvCxnSpPr>
        <p:spPr>
          <a:xfrm>
            <a:off x="3994771" y="6448453"/>
            <a:ext cx="7112499" cy="0"/>
          </a:xfrm>
          <a:prstGeom prst="line">
            <a:avLst/>
          </a:prstGeom>
          <a:ln>
            <a:solidFill>
              <a:srgbClr val="FFD44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8171829" y="5291018"/>
            <a:ext cx="2840311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直角三角形 124"/>
          <p:cNvSpPr/>
          <p:nvPr/>
        </p:nvSpPr>
        <p:spPr>
          <a:xfrm rot="5400000" flipH="1">
            <a:off x="11147359" y="3458260"/>
            <a:ext cx="1213468" cy="875818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直角三角形 125"/>
          <p:cNvSpPr/>
          <p:nvPr/>
        </p:nvSpPr>
        <p:spPr>
          <a:xfrm rot="16200000" flipH="1" flipV="1">
            <a:off x="11136140" y="3460493"/>
            <a:ext cx="1235901" cy="875818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圆角矩形标注 128"/>
          <p:cNvSpPr/>
          <p:nvPr/>
        </p:nvSpPr>
        <p:spPr>
          <a:xfrm>
            <a:off x="375822" y="4747195"/>
            <a:ext cx="3035078" cy="1428162"/>
          </a:xfrm>
          <a:prstGeom prst="wedgeRoundRectCallout">
            <a:avLst>
              <a:gd name="adj1" fmla="val -14449"/>
              <a:gd name="adj2" fmla="val -66617"/>
              <a:gd name="adj3" fmla="val 16667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TextBox 129"/>
          <p:cNvSpPr txBox="1"/>
          <p:nvPr/>
        </p:nvSpPr>
        <p:spPr>
          <a:xfrm>
            <a:off x="402716" y="4773769"/>
            <a:ext cx="27494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FFC000"/>
                </a:solidFill>
                <a:latin typeface="+mj-ea"/>
                <a:ea typeface="+mj-ea"/>
              </a:rPr>
              <a:t>自</a:t>
            </a:r>
            <a:r>
              <a:rPr lang="zh-CN" altLang="en-US" sz="4000" b="1" dirty="0" smtClean="0">
                <a:solidFill>
                  <a:schemeClr val="bg1"/>
                </a:solidFill>
                <a:latin typeface="+mj-ea"/>
                <a:ea typeface="+mj-ea"/>
              </a:rPr>
              <a:t>始</a:t>
            </a:r>
            <a:r>
              <a:rPr lang="zh-CN" altLang="en-US" sz="4000" b="1" dirty="0" smtClean="0">
                <a:solidFill>
                  <a:srgbClr val="FFC000"/>
                </a:solidFill>
                <a:latin typeface="+mj-ea"/>
                <a:ea typeface="+mj-ea"/>
              </a:rPr>
              <a:t>制</a:t>
            </a:r>
            <a:r>
              <a:rPr lang="zh-CN" altLang="en-US" sz="4000" b="1" dirty="0" smtClean="0">
                <a:solidFill>
                  <a:schemeClr val="bg1"/>
                </a:solidFill>
                <a:latin typeface="+mj-ea"/>
                <a:ea typeface="+mj-ea"/>
              </a:rPr>
              <a:t>终</a:t>
            </a:r>
            <a:endParaRPr lang="en-US" altLang="zh-CN" sz="4000" b="1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+mj-ea"/>
                <a:ea typeface="+mj-ea"/>
              </a:rPr>
              <a:t>全维度运营</a:t>
            </a:r>
            <a:endParaRPr lang="zh-CN" altLang="en-US" sz="4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8077641" y="2490158"/>
            <a:ext cx="2236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专题运营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花絮、正片、衍生节目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33892" y="2027576"/>
            <a:ext cx="34154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/>
              <a:t>《</a:t>
            </a:r>
            <a:r>
              <a:rPr lang="zh-CN" altLang="en-US" sz="1600" b="1" dirty="0"/>
              <a:t>优酷全娱乐</a:t>
            </a:r>
            <a:r>
              <a:rPr lang="en-US" altLang="zh-CN" sz="1600" b="1" dirty="0"/>
              <a:t>》</a:t>
            </a:r>
            <a:r>
              <a:rPr lang="en-US" altLang="zh-CN" sz="1600" dirty="0"/>
              <a:t>- </a:t>
            </a:r>
            <a:r>
              <a:rPr lang="zh-CN" altLang="en-US" sz="1600" dirty="0"/>
              <a:t>特别期</a:t>
            </a:r>
          </a:p>
          <a:p>
            <a:r>
              <a:rPr lang="en-US" altLang="zh-CN" sz="1600" b="1" dirty="0"/>
              <a:t>《</a:t>
            </a:r>
            <a:r>
              <a:rPr lang="zh-CN" altLang="en-US" sz="1600" b="1" dirty="0"/>
              <a:t>优酷全视角</a:t>
            </a:r>
            <a:r>
              <a:rPr lang="en-US" altLang="zh-CN" sz="1600" b="1" dirty="0"/>
              <a:t>》- </a:t>
            </a:r>
            <a:r>
              <a:rPr lang="zh-CN" altLang="en-US" sz="1600" dirty="0"/>
              <a:t>最强大脑</a:t>
            </a:r>
            <a:r>
              <a:rPr lang="en-US" altLang="zh-CN" sz="1600" dirty="0"/>
              <a:t>PK</a:t>
            </a:r>
            <a:r>
              <a:rPr lang="zh-CN" altLang="en-US" sz="1600" dirty="0"/>
              <a:t>篇</a:t>
            </a:r>
          </a:p>
          <a:p>
            <a:r>
              <a:rPr lang="en-US" altLang="zh-CN" sz="1600" b="1" dirty="0"/>
              <a:t>《</a:t>
            </a:r>
            <a:r>
              <a:rPr lang="zh-CN" altLang="en-US" sz="1600" b="1" dirty="0"/>
              <a:t>拍客日记</a:t>
            </a:r>
            <a:r>
              <a:rPr lang="en-US" altLang="zh-CN" sz="1600" b="1" dirty="0"/>
              <a:t>》- </a:t>
            </a:r>
            <a:r>
              <a:rPr lang="zh-CN" altLang="en-US" sz="1600" dirty="0"/>
              <a:t>视频日记篇</a:t>
            </a:r>
          </a:p>
          <a:p>
            <a:r>
              <a:rPr lang="en-US" altLang="zh-CN" sz="1600" b="1" dirty="0"/>
              <a:t>《</a:t>
            </a:r>
            <a:r>
              <a:rPr lang="zh-CN" altLang="en-US" sz="1600" b="1" dirty="0"/>
              <a:t>大话</a:t>
            </a:r>
            <a:r>
              <a:rPr lang="en-US" altLang="zh-CN" sz="1600" b="1" dirty="0"/>
              <a:t>》- </a:t>
            </a:r>
            <a:r>
              <a:rPr lang="zh-CN" altLang="en-US" sz="1600" dirty="0"/>
              <a:t>萌童大话聪明趣事篇</a:t>
            </a:r>
          </a:p>
        </p:txBody>
      </p:sp>
      <p:sp>
        <p:nvSpPr>
          <p:cNvPr id="8" name="矩形 7"/>
          <p:cNvSpPr/>
          <p:nvPr/>
        </p:nvSpPr>
        <p:spPr>
          <a:xfrm>
            <a:off x="7945833" y="1316687"/>
            <a:ext cx="390224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/>
              <a:t>《</a:t>
            </a:r>
            <a:r>
              <a:rPr lang="zh-CN" altLang="en-US" sz="1600" b="1" dirty="0"/>
              <a:t>优酷全娱乐</a:t>
            </a:r>
            <a:r>
              <a:rPr lang="en-US" altLang="zh-CN" sz="1600" b="1" dirty="0"/>
              <a:t>》-</a:t>
            </a:r>
            <a:r>
              <a:rPr lang="en-US" altLang="zh-CN" sz="1600" dirty="0"/>
              <a:t> </a:t>
            </a:r>
            <a:r>
              <a:rPr lang="zh-CN" altLang="en-US" sz="1600" dirty="0"/>
              <a:t>特别期</a:t>
            </a:r>
          </a:p>
          <a:p>
            <a:r>
              <a:rPr lang="en-US" altLang="zh-CN" sz="1600" b="1" dirty="0"/>
              <a:t>《</a:t>
            </a:r>
            <a:r>
              <a:rPr lang="zh-CN" altLang="en-US" sz="1600" b="1" dirty="0"/>
              <a:t>夜话</a:t>
            </a:r>
            <a:r>
              <a:rPr lang="en-US" altLang="zh-CN" sz="1600" b="1" dirty="0"/>
              <a:t>》</a:t>
            </a:r>
            <a:r>
              <a:rPr lang="zh-CN" altLang="en-US" sz="1600" dirty="0"/>
              <a:t>特别策划</a:t>
            </a:r>
            <a:r>
              <a:rPr lang="en-US" altLang="zh-CN" sz="1600" dirty="0"/>
              <a:t>《</a:t>
            </a:r>
            <a:r>
              <a:rPr lang="zh-CN" altLang="en-US" sz="1600" dirty="0"/>
              <a:t>最强大佬</a:t>
            </a:r>
            <a:r>
              <a:rPr lang="en-US" altLang="zh-CN" sz="1600" dirty="0" err="1"/>
              <a:t>pk</a:t>
            </a:r>
            <a:r>
              <a:rPr lang="en-US" altLang="zh-CN" sz="1600" dirty="0"/>
              <a:t>》</a:t>
            </a:r>
          </a:p>
          <a:p>
            <a:r>
              <a:rPr lang="en-US" altLang="zh-CN" sz="1600" b="1" dirty="0"/>
              <a:t>《</a:t>
            </a:r>
            <a:r>
              <a:rPr lang="zh-CN" altLang="en-US" sz="1600" b="1" dirty="0"/>
              <a:t>爆料最强大脑</a:t>
            </a:r>
            <a:r>
              <a:rPr lang="en-US" altLang="zh-CN" sz="1600" dirty="0"/>
              <a:t>》</a:t>
            </a:r>
            <a:r>
              <a:rPr lang="zh-CN" altLang="en-US" sz="1600" dirty="0"/>
              <a:t>花絮推荐</a:t>
            </a:r>
          </a:p>
          <a:p>
            <a:r>
              <a:rPr lang="en-US" altLang="zh-CN" sz="1600" b="1" dirty="0"/>
              <a:t>《</a:t>
            </a:r>
            <a:r>
              <a:rPr lang="zh-CN" altLang="en-US" sz="1600" b="1" dirty="0"/>
              <a:t>老友记</a:t>
            </a:r>
            <a:r>
              <a:rPr lang="en-US" altLang="zh-CN" sz="1600" b="1" dirty="0"/>
              <a:t>》</a:t>
            </a:r>
            <a:r>
              <a:rPr lang="zh-CN" altLang="en-US" sz="1600" b="1" dirty="0"/>
              <a:t>：</a:t>
            </a:r>
            <a:r>
              <a:rPr lang="zh-CN" altLang="en-US" sz="1600" dirty="0"/>
              <a:t>最强大脑</a:t>
            </a:r>
            <a:r>
              <a:rPr lang="en-US" altLang="zh-CN" sz="1600" dirty="0"/>
              <a:t>VS</a:t>
            </a:r>
            <a:r>
              <a:rPr lang="zh-CN" altLang="en-US" sz="1600" dirty="0"/>
              <a:t>商界大佬</a:t>
            </a:r>
          </a:p>
        </p:txBody>
      </p:sp>
      <p:sp>
        <p:nvSpPr>
          <p:cNvPr id="14" name="矩形 13"/>
          <p:cNvSpPr/>
          <p:nvPr/>
        </p:nvSpPr>
        <p:spPr>
          <a:xfrm>
            <a:off x="3953802" y="4922175"/>
            <a:ext cx="3358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/>
              <a:t>来疯直播</a:t>
            </a:r>
            <a:r>
              <a:rPr lang="en-US" altLang="zh-CN" sz="1600" b="1" dirty="0"/>
              <a:t>-</a:t>
            </a:r>
            <a:r>
              <a:rPr lang="zh-CN" altLang="en-US" sz="1600" dirty="0"/>
              <a:t>网络海选晋级</a:t>
            </a:r>
          </a:p>
          <a:p>
            <a:r>
              <a:rPr lang="zh-CN" altLang="en-US" sz="1600" b="1" dirty="0"/>
              <a:t>自频道</a:t>
            </a:r>
            <a:r>
              <a:rPr lang="en-US" altLang="zh-CN" sz="1600" dirty="0"/>
              <a:t>-</a:t>
            </a:r>
            <a:r>
              <a:rPr lang="zh-CN" altLang="en-US" sz="1600" dirty="0"/>
              <a:t>前期网络海选报名通道</a:t>
            </a:r>
          </a:p>
        </p:txBody>
      </p:sp>
      <p:sp>
        <p:nvSpPr>
          <p:cNvPr id="19" name="矩形 18"/>
          <p:cNvSpPr/>
          <p:nvPr/>
        </p:nvSpPr>
        <p:spPr>
          <a:xfrm>
            <a:off x="3869798" y="5779204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b="1" dirty="0"/>
              <a:t>《</a:t>
            </a:r>
            <a:r>
              <a:rPr lang="zh-CN" altLang="en-US" sz="1600" b="1" dirty="0"/>
              <a:t>综艺最劲爆</a:t>
            </a:r>
            <a:r>
              <a:rPr lang="en-US" altLang="zh-CN" sz="1600" b="1" dirty="0"/>
              <a:t>》- </a:t>
            </a:r>
            <a:r>
              <a:rPr lang="zh-CN" altLang="en-US" sz="1600" dirty="0"/>
              <a:t>最强大脑篇、</a:t>
            </a:r>
            <a:r>
              <a:rPr lang="en-US" altLang="zh-CN" sz="1600" b="1" dirty="0"/>
              <a:t>《</a:t>
            </a:r>
            <a:r>
              <a:rPr lang="zh-CN" altLang="en-US" sz="1600" b="1" dirty="0"/>
              <a:t>土豆最娱乐</a:t>
            </a:r>
            <a:r>
              <a:rPr lang="en-US" altLang="zh-CN" sz="1600" b="1" dirty="0"/>
              <a:t>》</a:t>
            </a:r>
            <a:r>
              <a:rPr lang="en-US" altLang="zh-CN" sz="1600" dirty="0"/>
              <a:t>-</a:t>
            </a:r>
            <a:r>
              <a:rPr lang="zh-CN" altLang="en-US" sz="1600" dirty="0"/>
              <a:t>最强大脑篇、</a:t>
            </a:r>
            <a:r>
              <a:rPr lang="en-US" altLang="zh-CN" sz="1600" b="1" dirty="0"/>
              <a:t>《 </a:t>
            </a:r>
            <a:r>
              <a:rPr lang="zh-CN" altLang="en-US" sz="1600" b="1" dirty="0"/>
              <a:t>娱乐大锅</a:t>
            </a:r>
            <a:r>
              <a:rPr lang="en-US" altLang="zh-CN" sz="1600" b="1" dirty="0"/>
              <a:t>fun 》- </a:t>
            </a:r>
            <a:r>
              <a:rPr lang="zh-CN" altLang="en-US" sz="1600" dirty="0"/>
              <a:t>最强大脑篇</a:t>
            </a:r>
          </a:p>
        </p:txBody>
      </p:sp>
    </p:spTree>
    <p:extLst>
      <p:ext uri="{BB962C8B-B14F-4D97-AF65-F5344CB8AC3E}">
        <p14:creationId xmlns:p14="http://schemas.microsoft.com/office/powerpoint/2010/main" val="186088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63048"/>
            </a:gs>
            <a:gs pos="100000">
              <a:srgbClr val="09161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287352" y="3609138"/>
            <a:ext cx="35253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THANKS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5997388"/>
            <a:ext cx="12192000" cy="1344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9636539" y="4418540"/>
            <a:ext cx="2194575" cy="412522"/>
            <a:chOff x="1403780" y="2942104"/>
            <a:chExt cx="4963390" cy="853652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t="20967"/>
            <a:stretch/>
          </p:blipFill>
          <p:spPr bwMode="auto">
            <a:xfrm>
              <a:off x="1403780" y="2942105"/>
              <a:ext cx="2455863" cy="853155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t="20921"/>
            <a:stretch/>
          </p:blipFill>
          <p:spPr bwMode="auto">
            <a:xfrm>
              <a:off x="3901782" y="2942104"/>
              <a:ext cx="2465388" cy="853652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11" name="组合 10"/>
          <p:cNvGrpSpPr/>
          <p:nvPr/>
        </p:nvGrpSpPr>
        <p:grpSpPr>
          <a:xfrm>
            <a:off x="2007185" y="1780225"/>
            <a:ext cx="7921847" cy="2412619"/>
            <a:chOff x="1845091" y="1764382"/>
            <a:chExt cx="8303725" cy="2528921"/>
          </a:xfrm>
        </p:grpSpPr>
        <p:pic>
          <p:nvPicPr>
            <p:cNvPr id="12" name="Picture 2" descr="C:\Users\youku\Desktop\优土方案图片\最强大脑\logo1不带阴影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Blur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11" t="32719" r="4789" b="21290"/>
            <a:stretch/>
          </p:blipFill>
          <p:spPr bwMode="auto">
            <a:xfrm>
              <a:off x="1991544" y="1916832"/>
              <a:ext cx="8157272" cy="2376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C:\Users\youku\Desktop\优土方案图片\最强大脑\logo1不带阴影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11" t="32719" r="4789" b="21290"/>
            <a:stretch/>
          </p:blipFill>
          <p:spPr bwMode="auto">
            <a:xfrm>
              <a:off x="1845091" y="1764382"/>
              <a:ext cx="8157272" cy="2376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674239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2014书籍报告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91917"/>
      </a:accent1>
      <a:accent2>
        <a:srgbClr val="B12725"/>
      </a:accent2>
      <a:accent3>
        <a:srgbClr val="F58E2E"/>
      </a:accent3>
      <a:accent4>
        <a:srgbClr val="05BAC8"/>
      </a:accent4>
      <a:accent5>
        <a:srgbClr val="1A92A2"/>
      </a:accent5>
      <a:accent6>
        <a:srgbClr val="21AB82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A7DCDE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3850</TotalTime>
  <Words>631</Words>
  <Application>Microsoft Office PowerPoint</Application>
  <PresentationFormat>宽屏</PresentationFormat>
  <Paragraphs>127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宋体</vt:lpstr>
      <vt:lpstr>微软雅黑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LEE SIMON</dc:creator>
  <cp:lastModifiedBy>Sky123.Org</cp:lastModifiedBy>
  <cp:revision>317</cp:revision>
  <dcterms:created xsi:type="dcterms:W3CDTF">2013-12-03T13:52:46Z</dcterms:created>
  <dcterms:modified xsi:type="dcterms:W3CDTF">2015-07-24T08:31:27Z</dcterms:modified>
</cp:coreProperties>
</file>