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3" r:id="rId2"/>
    <p:sldId id="260" r:id="rId3"/>
    <p:sldId id="261" r:id="rId4"/>
    <p:sldId id="262" r:id="rId5"/>
    <p:sldId id="257" r:id="rId6"/>
    <p:sldId id="258" r:id="rId7"/>
    <p:sldId id="264" r:id="rId8"/>
    <p:sldId id="265" r:id="rId9"/>
  </p:sldIdLst>
  <p:sldSz cx="12192000" cy="6858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Microsoft JhengHei Light" charset="-122"/>
      <p:regular r:id="rId14"/>
    </p:embeddedFont>
    <p:embeddedFont>
      <p:font typeface="造字工房悦圆演示版常规体" charset="-122"/>
      <p:regular r:id="rId15"/>
    </p:embeddedFont>
    <p:embeddedFont>
      <p:font typeface="方正大标宋简体" charset="-122"/>
      <p:regular r:id="rId16"/>
    </p:embeddedFont>
    <p:embeddedFont>
      <p:font typeface="方正正中黑简体" charset="-122"/>
      <p:regular r:id="rId17"/>
    </p:embeddedFont>
    <p:embeddedFont>
      <p:font typeface="Segoe UI" pitchFamily="34" charset="0"/>
      <p:regular r:id="rId18"/>
      <p:bold r:id="rId19"/>
      <p:italic r:id="rId20"/>
      <p:boldItalic r:id="rId21"/>
    </p:embeddedFont>
    <p:embeddedFont>
      <p:font typeface="微软雅黑" pitchFamily="34" charset="-122"/>
      <p:regular r:id="rId22"/>
      <p:bold r:id="rId23"/>
    </p:embeddedFont>
    <p:embeddedFont>
      <p:font typeface="Impact" pitchFamily="34" charset="0"/>
      <p:regular r:id="rId24"/>
    </p:embeddedFont>
    <p:embeddedFont>
      <p:font typeface="方正兰亭超细黑简体" charset="-122"/>
      <p:regular r:id="rId25"/>
    </p:embeddedFont>
    <p:embeddedFont>
      <p:font typeface="Calibri Light" charset="0"/>
      <p:regular r:id="rId26"/>
      <p: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78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C3CBC-8CE3-4136-84B5-C7BA5A96D2A2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E9646-C534-4786-AAE4-4BC3B1DBE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4465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C3CBC-8CE3-4136-84B5-C7BA5A96D2A2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E9646-C534-4786-AAE4-4BC3B1DBE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2702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C3CBC-8CE3-4136-84B5-C7BA5A96D2A2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E9646-C534-4786-AAE4-4BC3B1DBE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2827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C3CBC-8CE3-4136-84B5-C7BA5A96D2A2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E9646-C534-4786-AAE4-4BC3B1DBE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0815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C3CBC-8CE3-4136-84B5-C7BA5A96D2A2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E9646-C534-4786-AAE4-4BC3B1DBE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1316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C3CBC-8CE3-4136-84B5-C7BA5A96D2A2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E9646-C534-4786-AAE4-4BC3B1DBE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577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C3CBC-8CE3-4136-84B5-C7BA5A96D2A2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E9646-C534-4786-AAE4-4BC3B1DBE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6373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C3CBC-8CE3-4136-84B5-C7BA5A96D2A2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E9646-C534-4786-AAE4-4BC3B1DBE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6048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C3CBC-8CE3-4136-84B5-C7BA5A96D2A2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E9646-C534-4786-AAE4-4BC3B1DBE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7907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C3CBC-8CE3-4136-84B5-C7BA5A96D2A2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E9646-C534-4786-AAE4-4BC3B1DBE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5901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C3CBC-8CE3-4136-84B5-C7BA5A96D2A2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E9646-C534-4786-AAE4-4BC3B1DBE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8648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C3CBC-8CE3-4136-84B5-C7BA5A96D2A2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E9646-C534-4786-AAE4-4BC3B1DBE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1996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260" y="0"/>
            <a:ext cx="1222852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437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41"/>
          <p:cNvSpPr/>
          <p:nvPr/>
        </p:nvSpPr>
        <p:spPr>
          <a:xfrm>
            <a:off x="8505824" y="4930140"/>
            <a:ext cx="3686176" cy="1927860"/>
          </a:xfrm>
          <a:custGeom>
            <a:avLst/>
            <a:gdLst>
              <a:gd name="connsiteX0" fmla="*/ 2338881 w 3500931"/>
              <a:gd name="connsiteY0" fmla="*/ 0 h 1752600"/>
              <a:gd name="connsiteX1" fmla="*/ 3288016 w 3500931"/>
              <a:gd name="connsiteY1" fmla="*/ 191622 h 1752600"/>
              <a:gd name="connsiteX2" fmla="*/ 3500931 w 3500931"/>
              <a:gd name="connsiteY2" fmla="*/ 294188 h 1752600"/>
              <a:gd name="connsiteX3" fmla="*/ 3500931 w 3500931"/>
              <a:gd name="connsiteY3" fmla="*/ 1752600 h 1752600"/>
              <a:gd name="connsiteX4" fmla="*/ 0 w 3500931"/>
              <a:gd name="connsiteY4" fmla="*/ 1752600 h 1752600"/>
              <a:gd name="connsiteX5" fmla="*/ 10107 w 3500931"/>
              <a:gd name="connsiteY5" fmla="*/ 1713295 h 1752600"/>
              <a:gd name="connsiteX6" fmla="*/ 2338881 w 3500931"/>
              <a:gd name="connsiteY6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0931" h="1752600">
                <a:moveTo>
                  <a:pt x="2338881" y="0"/>
                </a:moveTo>
                <a:cubicBezTo>
                  <a:pt x="2675554" y="0"/>
                  <a:pt x="2996290" y="68232"/>
                  <a:pt x="3288016" y="191622"/>
                </a:cubicBezTo>
                <a:lnTo>
                  <a:pt x="3500931" y="294188"/>
                </a:lnTo>
                <a:lnTo>
                  <a:pt x="3500931" y="1752600"/>
                </a:lnTo>
                <a:lnTo>
                  <a:pt x="0" y="1752600"/>
                </a:lnTo>
                <a:lnTo>
                  <a:pt x="10107" y="1713295"/>
                </a:lnTo>
                <a:cubicBezTo>
                  <a:pt x="318836" y="720699"/>
                  <a:pt x="1244695" y="0"/>
                  <a:pt x="2338881" y="0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-312483" y="92607"/>
            <a:ext cx="5491663" cy="5491663"/>
            <a:chOff x="0" y="-181976"/>
            <a:chExt cx="6040829" cy="6040829"/>
          </a:xfrm>
        </p:grpSpPr>
        <p:sp>
          <p:nvSpPr>
            <p:cNvPr id="30" name="椭圆 29"/>
            <p:cNvSpPr/>
            <p:nvPr/>
          </p:nvSpPr>
          <p:spPr>
            <a:xfrm>
              <a:off x="0" y="-181976"/>
              <a:ext cx="6040829" cy="6040829"/>
            </a:xfrm>
            <a:prstGeom prst="ellipse">
              <a:avLst/>
            </a:prstGeom>
            <a:solidFill>
              <a:srgbClr val="018D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291154" y="109177"/>
              <a:ext cx="5458521" cy="5458521"/>
            </a:xfrm>
            <a:prstGeom prst="ellipse">
              <a:avLst/>
            </a:prstGeom>
            <a:solidFill>
              <a:srgbClr val="017B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11974" y="429998"/>
              <a:ext cx="4816880" cy="4816880"/>
              <a:chOff x="570790" y="519883"/>
              <a:chExt cx="4816880" cy="4816880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7870" t="8424" r="18148" b="48923"/>
              <a:stretch/>
            </p:blipFill>
            <p:spPr>
              <a:xfrm>
                <a:off x="570790" y="519883"/>
                <a:ext cx="4816880" cy="4816880"/>
              </a:xfrm>
              <a:prstGeom prst="ellipse">
                <a:avLst/>
              </a:prstGeom>
              <a:noFill/>
              <a:ln>
                <a:noFill/>
              </a:ln>
            </p:spPr>
          </p:pic>
          <p:sp>
            <p:nvSpPr>
              <p:cNvPr id="34" name="任意多边形 33"/>
              <p:cNvSpPr/>
              <p:nvPr/>
            </p:nvSpPr>
            <p:spPr>
              <a:xfrm>
                <a:off x="3942181" y="630807"/>
                <a:ext cx="402320" cy="242795"/>
              </a:xfrm>
              <a:custGeom>
                <a:avLst/>
                <a:gdLst>
                  <a:gd name="connsiteX0" fmla="*/ 398765 w 402320"/>
                  <a:gd name="connsiteY0" fmla="*/ 0 h 242795"/>
                  <a:gd name="connsiteX1" fmla="*/ 402320 w 402320"/>
                  <a:gd name="connsiteY1" fmla="*/ 9711 h 242795"/>
                  <a:gd name="connsiteX2" fmla="*/ 268755 w 402320"/>
                  <a:gd name="connsiteY2" fmla="*/ 242795 h 242795"/>
                  <a:gd name="connsiteX3" fmla="*/ 186400 w 402320"/>
                  <a:gd name="connsiteY3" fmla="*/ 192763 h 242795"/>
                  <a:gd name="connsiteX4" fmla="*/ 0 w 402320"/>
                  <a:gd name="connsiteY4" fmla="*/ 102969 h 242795"/>
                  <a:gd name="connsiteX5" fmla="*/ 139007 w 402320"/>
                  <a:gd name="connsiteY5" fmla="*/ 54986 h 242795"/>
                  <a:gd name="connsiteX6" fmla="*/ 295708 w 402320"/>
                  <a:gd name="connsiteY6" fmla="*/ 15728 h 242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320" h="242795">
                    <a:moveTo>
                      <a:pt x="398765" y="0"/>
                    </a:moveTo>
                    <a:lnTo>
                      <a:pt x="402320" y="9711"/>
                    </a:lnTo>
                    <a:lnTo>
                      <a:pt x="268755" y="242795"/>
                    </a:lnTo>
                    <a:lnTo>
                      <a:pt x="186400" y="192763"/>
                    </a:lnTo>
                    <a:lnTo>
                      <a:pt x="0" y="102969"/>
                    </a:lnTo>
                    <a:lnTo>
                      <a:pt x="139007" y="54986"/>
                    </a:lnTo>
                    <a:cubicBezTo>
                      <a:pt x="190349" y="39713"/>
                      <a:pt x="242618" y="26592"/>
                      <a:pt x="295708" y="15728"/>
                    </a:cubicBezTo>
                    <a:close/>
                  </a:path>
                </a:pathLst>
              </a:custGeom>
              <a:solidFill>
                <a:srgbClr val="EBF5FF"/>
              </a:solidFill>
              <a:ln>
                <a:solidFill>
                  <a:srgbClr val="EBF5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4205846" y="634365"/>
                <a:ext cx="244967" cy="404831"/>
              </a:xfrm>
              <a:custGeom>
                <a:avLst/>
                <a:gdLst>
                  <a:gd name="connsiteX0" fmla="*/ 133300 w 239318"/>
                  <a:gd name="connsiteY0" fmla="*/ 0 h 395495"/>
                  <a:gd name="connsiteX1" fmla="*/ 176046 w 239318"/>
                  <a:gd name="connsiteY1" fmla="*/ 116791 h 395495"/>
                  <a:gd name="connsiteX2" fmla="*/ 238374 w 239318"/>
                  <a:gd name="connsiteY2" fmla="*/ 387237 h 395495"/>
                  <a:gd name="connsiteX3" fmla="*/ 239318 w 239318"/>
                  <a:gd name="connsiteY3" fmla="*/ 395495 h 395495"/>
                  <a:gd name="connsiteX4" fmla="*/ 114674 w 239318"/>
                  <a:gd name="connsiteY4" fmla="*/ 302288 h 395495"/>
                  <a:gd name="connsiteX5" fmla="*/ 0 w 239318"/>
                  <a:gd name="connsiteY5" fmla="*/ 232622 h 39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318" h="395495">
                    <a:moveTo>
                      <a:pt x="133300" y="0"/>
                    </a:moveTo>
                    <a:lnTo>
                      <a:pt x="176046" y="116791"/>
                    </a:lnTo>
                    <a:cubicBezTo>
                      <a:pt x="203279" y="204348"/>
                      <a:pt x="224231" y="294672"/>
                      <a:pt x="238374" y="387237"/>
                    </a:cubicBezTo>
                    <a:lnTo>
                      <a:pt x="239318" y="395495"/>
                    </a:lnTo>
                    <a:lnTo>
                      <a:pt x="114674" y="302288"/>
                    </a:lnTo>
                    <a:lnTo>
                      <a:pt x="0" y="232622"/>
                    </a:lnTo>
                    <a:close/>
                  </a:path>
                </a:pathLst>
              </a:custGeom>
              <a:solidFill>
                <a:srgbClr val="88CCF7"/>
              </a:solidFill>
              <a:ln>
                <a:solidFill>
                  <a:srgbClr val="88CCF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5491027" y="2161329"/>
            <a:ext cx="706570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近年，</a:t>
            </a:r>
            <a:r>
              <a:rPr lang="zh-CN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随着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网络</a:t>
            </a:r>
            <a:r>
              <a:rPr lang="zh-CN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和移动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应用</a:t>
            </a:r>
            <a:r>
              <a:rPr lang="zh-CN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的普及</a:t>
            </a:r>
            <a:endParaRPr lang="en-US" altLang="zh-CN" sz="2800" dirty="0" smtClean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  <a:p>
            <a:r>
              <a:rPr lang="zh-CN" altLang="zh-CN" sz="5400" dirty="0">
                <a:solidFill>
                  <a:srgbClr val="C00000"/>
                </a:solidFill>
                <a:latin typeface="造字工房悦圆演示版常规体" pitchFamily="2" charset="-122"/>
                <a:ea typeface="造字工房悦圆演示版常规体" pitchFamily="2" charset="-122"/>
                <a:cs typeface="Microsoft JhengHei Light" panose="020B0304030504040204" pitchFamily="34" charset="-122"/>
              </a:rPr>
              <a:t>互联网金融发展</a:t>
            </a:r>
            <a:r>
              <a:rPr lang="zh-CN" altLang="zh-CN" sz="5400" dirty="0" smtClean="0">
                <a:solidFill>
                  <a:srgbClr val="C00000"/>
                </a:solidFill>
                <a:latin typeface="造字工房悦圆演示版常规体" pitchFamily="2" charset="-122"/>
                <a:ea typeface="造字工房悦圆演示版常规体" pitchFamily="2" charset="-122"/>
                <a:cs typeface="Microsoft JhengHei Light" panose="020B0304030504040204" pitchFamily="34" charset="-122"/>
              </a:rPr>
              <a:t>迅猛</a:t>
            </a:r>
            <a:endParaRPr lang="en-US" altLang="zh-CN" sz="5400" dirty="0">
              <a:solidFill>
                <a:srgbClr val="C00000"/>
              </a:solidFill>
              <a:latin typeface="造字工房悦圆演示版常规体" pitchFamily="2" charset="-122"/>
              <a:ea typeface="造字工房悦圆演示版常规体" pitchFamily="2" charset="-122"/>
              <a:cs typeface="Microsoft JhengHei Light" panose="020B0304030504040204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8253560">
            <a:off x="3731344" y="4409123"/>
            <a:ext cx="527629" cy="599801"/>
          </a:xfrm>
          <a:prstGeom prst="triangle">
            <a:avLst/>
          </a:prstGeom>
          <a:solidFill>
            <a:srgbClr val="F1E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8691070" y="5105400"/>
            <a:ext cx="3500931" cy="1752600"/>
          </a:xfrm>
          <a:custGeom>
            <a:avLst/>
            <a:gdLst>
              <a:gd name="connsiteX0" fmla="*/ 2338881 w 3500931"/>
              <a:gd name="connsiteY0" fmla="*/ 0 h 1752600"/>
              <a:gd name="connsiteX1" fmla="*/ 3288016 w 3500931"/>
              <a:gd name="connsiteY1" fmla="*/ 191622 h 1752600"/>
              <a:gd name="connsiteX2" fmla="*/ 3500931 w 3500931"/>
              <a:gd name="connsiteY2" fmla="*/ 294188 h 1752600"/>
              <a:gd name="connsiteX3" fmla="*/ 3500931 w 3500931"/>
              <a:gd name="connsiteY3" fmla="*/ 1752600 h 1752600"/>
              <a:gd name="connsiteX4" fmla="*/ 0 w 3500931"/>
              <a:gd name="connsiteY4" fmla="*/ 1752600 h 1752600"/>
              <a:gd name="connsiteX5" fmla="*/ 10107 w 3500931"/>
              <a:gd name="connsiteY5" fmla="*/ 1713295 h 1752600"/>
              <a:gd name="connsiteX6" fmla="*/ 2338881 w 3500931"/>
              <a:gd name="connsiteY6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0931" h="1752600">
                <a:moveTo>
                  <a:pt x="2338881" y="0"/>
                </a:moveTo>
                <a:cubicBezTo>
                  <a:pt x="2675554" y="0"/>
                  <a:pt x="2996290" y="68232"/>
                  <a:pt x="3288016" y="191622"/>
                </a:cubicBezTo>
                <a:lnTo>
                  <a:pt x="3500931" y="294188"/>
                </a:lnTo>
                <a:lnTo>
                  <a:pt x="3500931" y="1752600"/>
                </a:lnTo>
                <a:lnTo>
                  <a:pt x="0" y="1752600"/>
                </a:lnTo>
                <a:lnTo>
                  <a:pt x="10107" y="1713295"/>
                </a:lnTo>
                <a:cubicBezTo>
                  <a:pt x="318836" y="720699"/>
                  <a:pt x="1244695" y="0"/>
                  <a:pt x="2338881" y="0"/>
                </a:cubicBezTo>
                <a:close/>
              </a:path>
            </a:pathLst>
          </a:custGeom>
          <a:solidFill>
            <a:srgbClr val="018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243857" y="6323706"/>
            <a:ext cx="3422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第一部分 </a:t>
            </a:r>
            <a:r>
              <a:rPr lang="en-US" altLang="zh-CN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- </a:t>
            </a:r>
            <a:r>
              <a:rPr lang="zh-CN" altLang="en-US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行业现状及市场分析</a:t>
            </a:r>
            <a:endParaRPr lang="zh-CN" altLang="en-US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389304" y="6258370"/>
            <a:ext cx="2436808" cy="407670"/>
            <a:chOff x="9158220" y="13323571"/>
            <a:chExt cx="2436808" cy="407670"/>
          </a:xfrm>
        </p:grpSpPr>
        <p:sp>
          <p:nvSpPr>
            <p:cNvPr id="15" name="椭圆 14"/>
            <p:cNvSpPr/>
            <p:nvPr/>
          </p:nvSpPr>
          <p:spPr>
            <a:xfrm>
              <a:off x="11187358" y="13323571"/>
              <a:ext cx="407670" cy="407670"/>
            </a:xfrm>
            <a:prstGeom prst="ellipse">
              <a:avLst/>
            </a:prstGeom>
            <a:solidFill>
              <a:srgbClr val="3E3D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 smtClean="0"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01</a:t>
              </a:r>
              <a:endParaRPr lang="zh-CN" altLang="en-US" sz="1400" dirty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056620" y="13357862"/>
              <a:ext cx="0" cy="339089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9158220" y="13388907"/>
              <a:ext cx="19944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XXXXXXXXXXX</a:t>
              </a:r>
              <a:r>
                <a:rPr lang="zh-CN" altLang="zh-CN" sz="1200" dirty="0" smtClean="0">
                  <a:solidFill>
                    <a:schemeClr val="bg1"/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可行性分析</a:t>
              </a:r>
              <a:endParaRPr lang="zh-CN" altLang="en-US" sz="1200" dirty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6937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12.topit.me/o129/1012911546128d8fb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307"/>
          <a:stretch/>
        </p:blipFill>
        <p:spPr bwMode="auto">
          <a:xfrm>
            <a:off x="0" y="1"/>
            <a:ext cx="12192000" cy="455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任意多边形 77"/>
          <p:cNvSpPr/>
          <p:nvPr/>
        </p:nvSpPr>
        <p:spPr>
          <a:xfrm>
            <a:off x="6533644" y="2475885"/>
            <a:ext cx="4742037" cy="3326717"/>
          </a:xfrm>
          <a:custGeom>
            <a:avLst/>
            <a:gdLst>
              <a:gd name="connsiteX0" fmla="*/ 4514618 w 4742037"/>
              <a:gd name="connsiteY0" fmla="*/ 0 h 3326717"/>
              <a:gd name="connsiteX1" fmla="*/ 4717355 w 4742037"/>
              <a:gd name="connsiteY1" fmla="*/ 203314 h 3326717"/>
              <a:gd name="connsiteX2" fmla="*/ 4714998 w 4742037"/>
              <a:gd name="connsiteY2" fmla="*/ 205664 h 3326717"/>
              <a:gd name="connsiteX3" fmla="*/ 4733122 w 4742037"/>
              <a:gd name="connsiteY3" fmla="*/ 232545 h 3326717"/>
              <a:gd name="connsiteX4" fmla="*/ 4742037 w 4742037"/>
              <a:gd name="connsiteY4" fmla="*/ 276701 h 3326717"/>
              <a:gd name="connsiteX5" fmla="*/ 4742037 w 4742037"/>
              <a:gd name="connsiteY5" fmla="*/ 3213275 h 3326717"/>
              <a:gd name="connsiteX6" fmla="*/ 4628595 w 4742037"/>
              <a:gd name="connsiteY6" fmla="*/ 3326717 h 3326717"/>
              <a:gd name="connsiteX7" fmla="*/ 277690 w 4742037"/>
              <a:gd name="connsiteY7" fmla="*/ 3326717 h 3326717"/>
              <a:gd name="connsiteX8" fmla="*/ 197475 w 4742037"/>
              <a:gd name="connsiteY8" fmla="*/ 3293491 h 3326717"/>
              <a:gd name="connsiteX9" fmla="*/ 188253 w 4742037"/>
              <a:gd name="connsiteY9" fmla="*/ 3279813 h 3326717"/>
              <a:gd name="connsiteX10" fmla="*/ 0 w 4742037"/>
              <a:gd name="connsiteY10" fmla="*/ 3066396 h 3326717"/>
              <a:gd name="connsiteX11" fmla="*/ 164248 w 4742037"/>
              <a:gd name="connsiteY11" fmla="*/ 2921515 h 3326717"/>
              <a:gd name="connsiteX12" fmla="*/ 164248 w 4742037"/>
              <a:gd name="connsiteY12" fmla="*/ 276701 h 3326717"/>
              <a:gd name="connsiteX13" fmla="*/ 277690 w 4742037"/>
              <a:gd name="connsiteY13" fmla="*/ 163259 h 3326717"/>
              <a:gd name="connsiteX14" fmla="*/ 4354749 w 4742037"/>
              <a:gd name="connsiteY14" fmla="*/ 163259 h 3326717"/>
              <a:gd name="connsiteX15" fmla="*/ 4352828 w 4742037"/>
              <a:gd name="connsiteY15" fmla="*/ 161332 h 332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42037" h="3326717">
                <a:moveTo>
                  <a:pt x="4514618" y="0"/>
                </a:moveTo>
                <a:lnTo>
                  <a:pt x="4717355" y="203314"/>
                </a:lnTo>
                <a:lnTo>
                  <a:pt x="4714998" y="205664"/>
                </a:lnTo>
                <a:lnTo>
                  <a:pt x="4733122" y="232545"/>
                </a:lnTo>
                <a:cubicBezTo>
                  <a:pt x="4738863" y="246117"/>
                  <a:pt x="4742037" y="261038"/>
                  <a:pt x="4742037" y="276701"/>
                </a:cubicBezTo>
                <a:lnTo>
                  <a:pt x="4742037" y="3213275"/>
                </a:lnTo>
                <a:cubicBezTo>
                  <a:pt x="4742037" y="3275927"/>
                  <a:pt x="4691247" y="3326717"/>
                  <a:pt x="4628595" y="3326717"/>
                </a:cubicBezTo>
                <a:lnTo>
                  <a:pt x="277690" y="3326717"/>
                </a:lnTo>
                <a:cubicBezTo>
                  <a:pt x="246364" y="3326717"/>
                  <a:pt x="218004" y="3314020"/>
                  <a:pt x="197475" y="3293491"/>
                </a:cubicBezTo>
                <a:lnTo>
                  <a:pt x="188253" y="3279813"/>
                </a:lnTo>
                <a:lnTo>
                  <a:pt x="0" y="3066396"/>
                </a:lnTo>
                <a:lnTo>
                  <a:pt x="164248" y="2921515"/>
                </a:lnTo>
                <a:lnTo>
                  <a:pt x="164248" y="276701"/>
                </a:lnTo>
                <a:cubicBezTo>
                  <a:pt x="164248" y="214049"/>
                  <a:pt x="215038" y="163259"/>
                  <a:pt x="277690" y="163259"/>
                </a:cubicBezTo>
                <a:lnTo>
                  <a:pt x="4354749" y="163259"/>
                </a:lnTo>
                <a:lnTo>
                  <a:pt x="4352828" y="161332"/>
                </a:lnTo>
                <a:close/>
              </a:path>
            </a:pathLst>
          </a:custGeom>
          <a:solidFill>
            <a:schemeClr val="bg1">
              <a:lumMod val="6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3658862" y="3592206"/>
            <a:ext cx="1946334" cy="2700253"/>
          </a:xfrm>
          <a:custGeom>
            <a:avLst/>
            <a:gdLst>
              <a:gd name="connsiteX0" fmla="*/ 1728129 w 1946334"/>
              <a:gd name="connsiteY0" fmla="*/ 0 h 2700253"/>
              <a:gd name="connsiteX1" fmla="*/ 1918013 w 1946334"/>
              <a:gd name="connsiteY1" fmla="*/ 194991 h 2700253"/>
              <a:gd name="connsiteX2" fmla="*/ 1916168 w 1946334"/>
              <a:gd name="connsiteY2" fmla="*/ 196787 h 2700253"/>
              <a:gd name="connsiteX3" fmla="*/ 1936503 w 1946334"/>
              <a:gd name="connsiteY3" fmla="*/ 226947 h 2700253"/>
              <a:gd name="connsiteX4" fmla="*/ 1946334 w 1946334"/>
              <a:gd name="connsiteY4" fmla="*/ 275643 h 2700253"/>
              <a:gd name="connsiteX5" fmla="*/ 1946334 w 1946334"/>
              <a:gd name="connsiteY5" fmla="*/ 2575149 h 2700253"/>
              <a:gd name="connsiteX6" fmla="*/ 1821230 w 1946334"/>
              <a:gd name="connsiteY6" fmla="*/ 2700253 h 2700253"/>
              <a:gd name="connsiteX7" fmla="*/ 297171 w 1946334"/>
              <a:gd name="connsiteY7" fmla="*/ 2700253 h 2700253"/>
              <a:gd name="connsiteX8" fmla="*/ 248475 w 1946334"/>
              <a:gd name="connsiteY8" fmla="*/ 2690422 h 2700253"/>
              <a:gd name="connsiteX9" fmla="*/ 219107 w 1946334"/>
              <a:gd name="connsiteY9" fmla="*/ 2670622 h 2700253"/>
              <a:gd name="connsiteX10" fmla="*/ 216373 w 1946334"/>
              <a:gd name="connsiteY10" fmla="*/ 2673801 h 2700253"/>
              <a:gd name="connsiteX11" fmla="*/ 0 w 1946334"/>
              <a:gd name="connsiteY11" fmla="*/ 2487688 h 2700253"/>
              <a:gd name="connsiteX12" fmla="*/ 148994 w 1946334"/>
              <a:gd name="connsiteY12" fmla="*/ 2314470 h 2700253"/>
              <a:gd name="connsiteX13" fmla="*/ 172067 w 1946334"/>
              <a:gd name="connsiteY13" fmla="*/ 2334316 h 2700253"/>
              <a:gd name="connsiteX14" fmla="*/ 172067 w 1946334"/>
              <a:gd name="connsiteY14" fmla="*/ 275643 h 2700253"/>
              <a:gd name="connsiteX15" fmla="*/ 297171 w 1946334"/>
              <a:gd name="connsiteY15" fmla="*/ 150539 h 2700253"/>
              <a:gd name="connsiteX16" fmla="*/ 1573542 w 1946334"/>
              <a:gd name="connsiteY16" fmla="*/ 150539 h 2700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46334" h="2700253">
                <a:moveTo>
                  <a:pt x="1728129" y="0"/>
                </a:moveTo>
                <a:lnTo>
                  <a:pt x="1918013" y="194991"/>
                </a:lnTo>
                <a:lnTo>
                  <a:pt x="1916168" y="196787"/>
                </a:lnTo>
                <a:lnTo>
                  <a:pt x="1936503" y="226947"/>
                </a:lnTo>
                <a:cubicBezTo>
                  <a:pt x="1942834" y="241914"/>
                  <a:pt x="1946334" y="258370"/>
                  <a:pt x="1946334" y="275643"/>
                </a:cubicBezTo>
                <a:lnTo>
                  <a:pt x="1946334" y="2575149"/>
                </a:lnTo>
                <a:cubicBezTo>
                  <a:pt x="1946334" y="2644242"/>
                  <a:pt x="1890323" y="2700253"/>
                  <a:pt x="1821230" y="2700253"/>
                </a:cubicBezTo>
                <a:lnTo>
                  <a:pt x="297171" y="2700253"/>
                </a:lnTo>
                <a:cubicBezTo>
                  <a:pt x="279898" y="2700253"/>
                  <a:pt x="263442" y="2696753"/>
                  <a:pt x="248475" y="2690422"/>
                </a:cubicBezTo>
                <a:lnTo>
                  <a:pt x="219107" y="2670622"/>
                </a:lnTo>
                <a:lnTo>
                  <a:pt x="216373" y="2673801"/>
                </a:lnTo>
                <a:lnTo>
                  <a:pt x="0" y="2487688"/>
                </a:lnTo>
                <a:lnTo>
                  <a:pt x="148994" y="2314470"/>
                </a:lnTo>
                <a:lnTo>
                  <a:pt x="172067" y="2334316"/>
                </a:lnTo>
                <a:lnTo>
                  <a:pt x="172067" y="275643"/>
                </a:lnTo>
                <a:cubicBezTo>
                  <a:pt x="172067" y="206550"/>
                  <a:pt x="228078" y="150539"/>
                  <a:pt x="297171" y="150539"/>
                </a:cubicBezTo>
                <a:lnTo>
                  <a:pt x="1573542" y="150539"/>
                </a:lnTo>
                <a:close/>
              </a:path>
            </a:pathLst>
          </a:custGeom>
          <a:solidFill>
            <a:schemeClr val="bg1">
              <a:lumMod val="6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1584241" y="4347887"/>
            <a:ext cx="949152" cy="1881072"/>
          </a:xfrm>
          <a:custGeom>
            <a:avLst/>
            <a:gdLst>
              <a:gd name="connsiteX0" fmla="*/ 736849 w 949152"/>
              <a:gd name="connsiteY0" fmla="*/ 0 h 1881072"/>
              <a:gd name="connsiteX1" fmla="*/ 904159 w 949152"/>
              <a:gd name="connsiteY1" fmla="*/ 167458 h 1881072"/>
              <a:gd name="connsiteX2" fmla="*/ 908857 w 949152"/>
              <a:gd name="connsiteY2" fmla="*/ 170626 h 1881072"/>
              <a:gd name="connsiteX3" fmla="*/ 912039 w 949152"/>
              <a:gd name="connsiteY3" fmla="*/ 175345 h 1881072"/>
              <a:gd name="connsiteX4" fmla="*/ 914382 w 949152"/>
              <a:gd name="connsiteY4" fmla="*/ 177690 h 1881072"/>
              <a:gd name="connsiteX5" fmla="*/ 913926 w 949152"/>
              <a:gd name="connsiteY5" fmla="*/ 178145 h 1881072"/>
              <a:gd name="connsiteX6" fmla="*/ 938341 w 949152"/>
              <a:gd name="connsiteY6" fmla="*/ 214356 h 1881072"/>
              <a:gd name="connsiteX7" fmla="*/ 949152 w 949152"/>
              <a:gd name="connsiteY7" fmla="*/ 267907 h 1881072"/>
              <a:gd name="connsiteX8" fmla="*/ 949152 w 949152"/>
              <a:gd name="connsiteY8" fmla="*/ 1743495 h 1881072"/>
              <a:gd name="connsiteX9" fmla="*/ 811575 w 949152"/>
              <a:gd name="connsiteY9" fmla="*/ 1881072 h 1881072"/>
              <a:gd name="connsiteX10" fmla="*/ 261283 w 949152"/>
              <a:gd name="connsiteY10" fmla="*/ 1881072 h 1881072"/>
              <a:gd name="connsiteX11" fmla="*/ 207732 w 949152"/>
              <a:gd name="connsiteY11" fmla="*/ 1870261 h 1881072"/>
              <a:gd name="connsiteX12" fmla="*/ 188444 w 949152"/>
              <a:gd name="connsiteY12" fmla="*/ 1857257 h 1881072"/>
              <a:gd name="connsiteX13" fmla="*/ 186697 w 949152"/>
              <a:gd name="connsiteY13" fmla="*/ 1859451 h 1881072"/>
              <a:gd name="connsiteX14" fmla="*/ 0 w 949152"/>
              <a:gd name="connsiteY14" fmla="*/ 1710780 h 1881072"/>
              <a:gd name="connsiteX15" fmla="*/ 123706 w 949152"/>
              <a:gd name="connsiteY15" fmla="*/ 1555435 h 1881072"/>
              <a:gd name="connsiteX16" fmla="*/ 123706 w 949152"/>
              <a:gd name="connsiteY16" fmla="*/ 267907 h 1881072"/>
              <a:gd name="connsiteX17" fmla="*/ 261283 w 949152"/>
              <a:gd name="connsiteY17" fmla="*/ 130330 h 1881072"/>
              <a:gd name="connsiteX18" fmla="*/ 606405 w 949152"/>
              <a:gd name="connsiteY18" fmla="*/ 130330 h 188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49152" h="1881072">
                <a:moveTo>
                  <a:pt x="736849" y="0"/>
                </a:moveTo>
                <a:lnTo>
                  <a:pt x="904159" y="167458"/>
                </a:lnTo>
                <a:lnTo>
                  <a:pt x="908857" y="170626"/>
                </a:lnTo>
                <a:lnTo>
                  <a:pt x="912039" y="175345"/>
                </a:lnTo>
                <a:lnTo>
                  <a:pt x="914382" y="177690"/>
                </a:lnTo>
                <a:lnTo>
                  <a:pt x="913926" y="178145"/>
                </a:lnTo>
                <a:lnTo>
                  <a:pt x="938341" y="214356"/>
                </a:lnTo>
                <a:cubicBezTo>
                  <a:pt x="945302" y="230815"/>
                  <a:pt x="949152" y="248912"/>
                  <a:pt x="949152" y="267907"/>
                </a:cubicBezTo>
                <a:lnTo>
                  <a:pt x="949152" y="1743495"/>
                </a:lnTo>
                <a:cubicBezTo>
                  <a:pt x="949152" y="1819477"/>
                  <a:pt x="887557" y="1881072"/>
                  <a:pt x="811575" y="1881072"/>
                </a:cubicBezTo>
                <a:lnTo>
                  <a:pt x="261283" y="1881072"/>
                </a:lnTo>
                <a:cubicBezTo>
                  <a:pt x="242288" y="1881072"/>
                  <a:pt x="224191" y="1877223"/>
                  <a:pt x="207732" y="1870261"/>
                </a:cubicBezTo>
                <a:lnTo>
                  <a:pt x="188444" y="1857257"/>
                </a:lnTo>
                <a:lnTo>
                  <a:pt x="186697" y="1859451"/>
                </a:lnTo>
                <a:lnTo>
                  <a:pt x="0" y="1710780"/>
                </a:lnTo>
                <a:lnTo>
                  <a:pt x="123706" y="1555435"/>
                </a:lnTo>
                <a:lnTo>
                  <a:pt x="123706" y="267907"/>
                </a:lnTo>
                <a:cubicBezTo>
                  <a:pt x="123706" y="191925"/>
                  <a:pt x="185301" y="130330"/>
                  <a:pt x="261283" y="130330"/>
                </a:cubicBezTo>
                <a:lnTo>
                  <a:pt x="606405" y="130330"/>
                </a:lnTo>
                <a:close/>
              </a:path>
            </a:pathLst>
          </a:custGeom>
          <a:solidFill>
            <a:schemeClr val="bg1">
              <a:lumMod val="6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9359490">
            <a:off x="516430" y="167939"/>
            <a:ext cx="905095" cy="932442"/>
          </a:xfrm>
          <a:custGeom>
            <a:avLst/>
            <a:gdLst>
              <a:gd name="connsiteX0" fmla="*/ 735476 w 1095165"/>
              <a:gd name="connsiteY0" fmla="*/ 1117971 h 1128255"/>
              <a:gd name="connsiteX1" fmla="*/ 70333 w 1095165"/>
              <a:gd name="connsiteY1" fmla="*/ 821712 h 1128255"/>
              <a:gd name="connsiteX2" fmla="*/ 10284 w 1095165"/>
              <a:gd name="connsiteY2" fmla="*/ 665208 h 1128255"/>
              <a:gd name="connsiteX3" fmla="*/ 203186 w 1095165"/>
              <a:gd name="connsiteY3" fmla="*/ 232117 h 1128255"/>
              <a:gd name="connsiteX4" fmla="*/ 359689 w 1095165"/>
              <a:gd name="connsiteY4" fmla="*/ 172068 h 1128255"/>
              <a:gd name="connsiteX5" fmla="*/ 405728 w 1095165"/>
              <a:gd name="connsiteY5" fmla="*/ 192574 h 1128255"/>
              <a:gd name="connsiteX6" fmla="*/ 472612 w 1095165"/>
              <a:gd name="connsiteY6" fmla="*/ 0 h 1128255"/>
              <a:gd name="connsiteX7" fmla="*/ 563976 w 1095165"/>
              <a:gd name="connsiteY7" fmla="*/ 263058 h 1128255"/>
              <a:gd name="connsiteX8" fmla="*/ 1024832 w 1095165"/>
              <a:gd name="connsiteY8" fmla="*/ 468327 h 1128255"/>
              <a:gd name="connsiteX9" fmla="*/ 1084881 w 1095165"/>
              <a:gd name="connsiteY9" fmla="*/ 624830 h 1128255"/>
              <a:gd name="connsiteX10" fmla="*/ 891980 w 1095165"/>
              <a:gd name="connsiteY10" fmla="*/ 1057921 h 1128255"/>
              <a:gd name="connsiteX11" fmla="*/ 735476 w 1095165"/>
              <a:gd name="connsiteY11" fmla="*/ 1117971 h 1128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5165" h="1128255">
                <a:moveTo>
                  <a:pt x="735476" y="1117971"/>
                </a:moveTo>
                <a:lnTo>
                  <a:pt x="70333" y="821712"/>
                </a:lnTo>
                <a:cubicBezTo>
                  <a:pt x="10534" y="795077"/>
                  <a:pt x="-16351" y="725008"/>
                  <a:pt x="10284" y="665208"/>
                </a:cubicBezTo>
                <a:lnTo>
                  <a:pt x="203186" y="232117"/>
                </a:lnTo>
                <a:cubicBezTo>
                  <a:pt x="229821" y="172317"/>
                  <a:pt x="299889" y="145432"/>
                  <a:pt x="359689" y="172068"/>
                </a:cubicBezTo>
                <a:lnTo>
                  <a:pt x="405728" y="192574"/>
                </a:lnTo>
                <a:lnTo>
                  <a:pt x="472612" y="0"/>
                </a:lnTo>
                <a:lnTo>
                  <a:pt x="563976" y="263058"/>
                </a:lnTo>
                <a:lnTo>
                  <a:pt x="1024832" y="468327"/>
                </a:lnTo>
                <a:cubicBezTo>
                  <a:pt x="1084632" y="494962"/>
                  <a:pt x="1111517" y="565030"/>
                  <a:pt x="1084881" y="624830"/>
                </a:cubicBezTo>
                <a:lnTo>
                  <a:pt x="891980" y="1057921"/>
                </a:lnTo>
                <a:cubicBezTo>
                  <a:pt x="865345" y="1117721"/>
                  <a:pt x="795276" y="1144606"/>
                  <a:pt x="735476" y="111797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 descr="\\MAGNUM\Projects\Microsoft\Cloud Power FY12\Design\Icons\PNGs\Open_Web_Platform.png"/>
          <p:cNvPicPr>
            <a:picLocks noChangeAspect="1" noChangeArrowheads="1"/>
          </p:cNvPicPr>
          <p:nvPr/>
        </p:nvPicPr>
        <p:blipFill>
          <a:blip r:embed="rId4" cstate="screen">
            <a:biLevel thresh="25000"/>
          </a:blip>
          <a:srcRect/>
          <a:stretch>
            <a:fillRect/>
          </a:stretch>
        </p:blipFill>
        <p:spPr bwMode="auto">
          <a:xfrm>
            <a:off x="687163" y="307895"/>
            <a:ext cx="500126" cy="50012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1422284" y="2655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宋体" panose="02010600030101010101" pitchFamily="2" charset="-122"/>
              </a:rPr>
              <a:t>行业现状及市场分析</a:t>
            </a:r>
            <a:endParaRPr lang="zh-CN" altLang="en-US" sz="3200" dirty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57673" y="4169491"/>
            <a:ext cx="1385455" cy="2109670"/>
            <a:chOff x="1572066" y="3409949"/>
            <a:chExt cx="1676400" cy="2552701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4239" t="11249" r="34421" b="9214"/>
            <a:stretch/>
          </p:blipFill>
          <p:spPr>
            <a:xfrm>
              <a:off x="1572066" y="3409949"/>
              <a:ext cx="1676400" cy="2552701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74850" y="3892550"/>
              <a:ext cx="878681" cy="1544597"/>
            </a:xfrm>
            <a:prstGeom prst="rect">
              <a:avLst/>
            </a:prstGeom>
            <a:ln w="3175">
              <a:solidFill>
                <a:schemeClr val="bg1">
                  <a:lumMod val="95000"/>
                </a:schemeClr>
              </a:solidFill>
            </a:ln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7" cstate="print"/>
            <a:srcRect b="1048"/>
            <a:stretch/>
          </p:blipFill>
          <p:spPr>
            <a:xfrm>
              <a:off x="2129091" y="4221937"/>
              <a:ext cx="576550" cy="777631"/>
            </a:xfrm>
            <a:prstGeom prst="rect">
              <a:avLst/>
            </a:prstGeom>
          </p:spPr>
        </p:pic>
      </p:grpSp>
      <p:sp>
        <p:nvSpPr>
          <p:cNvPr id="29" name="矩形 28"/>
          <p:cNvSpPr/>
          <p:nvPr/>
        </p:nvSpPr>
        <p:spPr>
          <a:xfrm>
            <a:off x="719133" y="2279461"/>
            <a:ext cx="2462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Microsoft JhengHei Light" panose="020B0304030504040204" pitchFamily="34" charset="-122"/>
              </a:rPr>
              <a:t>第三方支付</a:t>
            </a:r>
            <a:r>
              <a:rPr lang="en-US" altLang="zh-CN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Microsoft JhengHei Light" panose="020B0304030504040204" pitchFamily="34" charset="-122"/>
              </a:rPr>
              <a:t> / </a:t>
            </a:r>
            <a:r>
              <a:rPr lang="zh-CN" altLang="en-US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Microsoft JhengHei Light" panose="020B0304030504040204" pitchFamily="34" charset="-122"/>
              </a:rPr>
              <a:t>移动支付</a:t>
            </a:r>
            <a:endParaRPr lang="zh-CN" altLang="en-US" dirty="0">
              <a:solidFill>
                <a:schemeClr val="bg1"/>
              </a:solidFill>
              <a:latin typeface="造字工房悦圆演示版常规体" pitchFamily="2" charset="-122"/>
              <a:ea typeface="造字工房悦圆演示版常规体" pitchFamily="2" charset="-122"/>
              <a:cs typeface="Microsoft JhengHei Light" panose="020B030403050404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950400" y="3313782"/>
            <a:ext cx="0" cy="914399"/>
          </a:xfrm>
          <a:prstGeom prst="line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椭圆 31"/>
          <p:cNvSpPr/>
          <p:nvPr/>
        </p:nvSpPr>
        <p:spPr>
          <a:xfrm>
            <a:off x="1690727" y="2827121"/>
            <a:ext cx="533545" cy="533545"/>
          </a:xfrm>
          <a:prstGeom prst="ellipse">
            <a:avLst/>
          </a:prstGeom>
          <a:solidFill>
            <a:srgbClr val="7F7F7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￥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625523" y="1805626"/>
            <a:ext cx="1800494" cy="1662381"/>
            <a:chOff x="1202553" y="2330535"/>
            <a:chExt cx="1800494" cy="1662381"/>
          </a:xfrm>
        </p:grpSpPr>
        <p:sp>
          <p:nvSpPr>
            <p:cNvPr id="43" name="矩形 42"/>
            <p:cNvSpPr/>
            <p:nvPr/>
          </p:nvSpPr>
          <p:spPr>
            <a:xfrm>
              <a:off x="1202553" y="2330535"/>
              <a:ext cx="18004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effectLst/>
                  <a:latin typeface="造字工房悦圆演示版常规体" pitchFamily="2" charset="-122"/>
                  <a:ea typeface="造字工房悦圆演示版常规体" pitchFamily="2" charset="-122"/>
                  <a:cs typeface="Microsoft JhengHei Light" panose="020B0304030504040204" pitchFamily="34" charset="-122"/>
                </a:rPr>
                <a:t>互联网理财产品</a:t>
              </a:r>
              <a:endParaRPr lang="zh-CN" altLang="en-US" dirty="0">
                <a:solidFill>
                  <a:schemeClr val="bg1"/>
                </a:solidFill>
                <a:latin typeface="造字工房悦圆演示版常规体" pitchFamily="2" charset="-122"/>
                <a:ea typeface="造字工房悦圆演示版常规体" pitchFamily="2" charset="-122"/>
                <a:cs typeface="Microsoft JhengHei Light" panose="020B0304030504040204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V="1">
              <a:off x="2102800" y="3364857"/>
              <a:ext cx="0" cy="628059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1843127" y="2878195"/>
              <a:ext cx="533545" cy="533545"/>
            </a:xfrm>
            <a:prstGeom prst="ellipse">
              <a:avLst/>
            </a:prstGeom>
            <a:solidFill>
              <a:srgbClr val="7F7F7F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249103" y="3303818"/>
            <a:ext cx="2564527" cy="3077433"/>
            <a:chOff x="3120876" y="3003896"/>
            <a:chExt cx="2820980" cy="3385176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120876" y="3003896"/>
              <a:ext cx="2820980" cy="3385176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3661232" y="3534937"/>
              <a:ext cx="1747734" cy="2313413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10475" y="4504244"/>
              <a:ext cx="1455960" cy="1070914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3971448" y="3978649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方正正中黑简体" panose="02000000000000000000" pitchFamily="2" charset="-122"/>
                  <a:ea typeface="方正正中黑简体" panose="02000000000000000000" pitchFamily="2" charset="-122"/>
                  <a:cs typeface="Microsoft JhengHei Light" panose="020B0304030504040204" pitchFamily="34" charset="-122"/>
                </a:rPr>
                <a:t>余额宝</a:t>
              </a:r>
              <a:endParaRPr lang="zh-CN" altLang="en-US" sz="2400" dirty="0">
                <a:solidFill>
                  <a:schemeClr val="bg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Microsoft JhengHei Light" panose="020B0304030504040204" pitchFamily="34" charset="-122"/>
              </a:endParaRPr>
            </a:p>
          </p:txBody>
        </p:sp>
      </p:grpSp>
      <p:sp>
        <p:nvSpPr>
          <p:cNvPr id="49" name="Freeform 7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4398077" y="2447099"/>
            <a:ext cx="269583" cy="357543"/>
          </a:xfrm>
          <a:custGeom>
            <a:avLst/>
            <a:gdLst>
              <a:gd name="T0" fmla="*/ 545 w 576"/>
              <a:gd name="T1" fmla="*/ 404 h 694"/>
              <a:gd name="T2" fmla="*/ 430 w 576"/>
              <a:gd name="T3" fmla="*/ 33 h 694"/>
              <a:gd name="T4" fmla="*/ 401 w 576"/>
              <a:gd name="T5" fmla="*/ 2 h 694"/>
              <a:gd name="T6" fmla="*/ 295 w 576"/>
              <a:gd name="T7" fmla="*/ 3 h 694"/>
              <a:gd name="T8" fmla="*/ 235 w 576"/>
              <a:gd name="T9" fmla="*/ 20 h 694"/>
              <a:gd name="T10" fmla="*/ 148 w 576"/>
              <a:gd name="T11" fmla="*/ 9 h 694"/>
              <a:gd name="T12" fmla="*/ 187 w 576"/>
              <a:gd name="T13" fmla="*/ 175 h 694"/>
              <a:gd name="T14" fmla="*/ 30 w 576"/>
              <a:gd name="T15" fmla="*/ 411 h 694"/>
              <a:gd name="T16" fmla="*/ 288 w 576"/>
              <a:gd name="T17" fmla="*/ 694 h 694"/>
              <a:gd name="T18" fmla="*/ 547 w 576"/>
              <a:gd name="T19" fmla="*/ 411 h 694"/>
              <a:gd name="T20" fmla="*/ 245 w 576"/>
              <a:gd name="T21" fmla="*/ 68 h 694"/>
              <a:gd name="T22" fmla="*/ 328 w 576"/>
              <a:gd name="T23" fmla="*/ 68 h 694"/>
              <a:gd name="T24" fmla="*/ 371 w 576"/>
              <a:gd name="T25" fmla="*/ 61 h 694"/>
              <a:gd name="T26" fmla="*/ 288 w 576"/>
              <a:gd name="T27" fmla="*/ 169 h 694"/>
              <a:gd name="T28" fmla="*/ 202 w 576"/>
              <a:gd name="T29" fmla="*/ 61 h 694"/>
              <a:gd name="T30" fmla="*/ 496 w 576"/>
              <a:gd name="T31" fmla="*/ 599 h 694"/>
              <a:gd name="T32" fmla="*/ 80 w 576"/>
              <a:gd name="T33" fmla="*/ 599 h 694"/>
              <a:gd name="T34" fmla="*/ 79 w 576"/>
              <a:gd name="T35" fmla="*/ 412 h 694"/>
              <a:gd name="T36" fmla="*/ 288 w 576"/>
              <a:gd name="T37" fmla="*/ 201 h 694"/>
              <a:gd name="T38" fmla="*/ 498 w 576"/>
              <a:gd name="T39" fmla="*/ 412 h 694"/>
              <a:gd name="T40" fmla="*/ 496 w 576"/>
              <a:gd name="T41" fmla="*/ 599 h 694"/>
              <a:gd name="T42" fmla="*/ 311 w 576"/>
              <a:gd name="T43" fmla="*/ 401 h 694"/>
              <a:gd name="T44" fmla="*/ 302 w 576"/>
              <a:gd name="T45" fmla="*/ 339 h 694"/>
              <a:gd name="T46" fmla="*/ 333 w 576"/>
              <a:gd name="T47" fmla="*/ 350 h 694"/>
              <a:gd name="T48" fmla="*/ 362 w 576"/>
              <a:gd name="T49" fmla="*/ 358 h 694"/>
              <a:gd name="T50" fmla="*/ 310 w 576"/>
              <a:gd name="T51" fmla="*/ 297 h 694"/>
              <a:gd name="T52" fmla="*/ 302 w 576"/>
              <a:gd name="T53" fmla="*/ 281 h 694"/>
              <a:gd name="T54" fmla="*/ 276 w 576"/>
              <a:gd name="T55" fmla="*/ 281 h 694"/>
              <a:gd name="T56" fmla="*/ 267 w 576"/>
              <a:gd name="T57" fmla="*/ 297 h 694"/>
              <a:gd name="T58" fmla="*/ 210 w 576"/>
              <a:gd name="T59" fmla="*/ 413 h 694"/>
              <a:gd name="T60" fmla="*/ 276 w 576"/>
              <a:gd name="T61" fmla="*/ 451 h 694"/>
              <a:gd name="T62" fmla="*/ 269 w 576"/>
              <a:gd name="T63" fmla="*/ 518 h 694"/>
              <a:gd name="T64" fmla="*/ 210 w 576"/>
              <a:gd name="T65" fmla="*/ 479 h 694"/>
              <a:gd name="T66" fmla="*/ 190 w 576"/>
              <a:gd name="T67" fmla="*/ 499 h 694"/>
              <a:gd name="T68" fmla="*/ 276 w 576"/>
              <a:gd name="T69" fmla="*/ 563 h 694"/>
              <a:gd name="T70" fmla="*/ 289 w 576"/>
              <a:gd name="T71" fmla="*/ 590 h 694"/>
              <a:gd name="T72" fmla="*/ 302 w 576"/>
              <a:gd name="T73" fmla="*/ 563 h 694"/>
              <a:gd name="T74" fmla="*/ 366 w 576"/>
              <a:gd name="T75" fmla="*/ 529 h 694"/>
              <a:gd name="T76" fmla="*/ 377 w 576"/>
              <a:gd name="T77" fmla="*/ 437 h 694"/>
              <a:gd name="T78" fmla="*/ 276 w 576"/>
              <a:gd name="T79" fmla="*/ 387 h 694"/>
              <a:gd name="T80" fmla="*/ 237 w 576"/>
              <a:gd name="T81" fmla="*/ 363 h 694"/>
              <a:gd name="T82" fmla="*/ 268 w 576"/>
              <a:gd name="T83" fmla="*/ 331 h 694"/>
              <a:gd name="T84" fmla="*/ 276 w 576"/>
              <a:gd name="T85" fmla="*/ 387 h 694"/>
              <a:gd name="T86" fmla="*/ 311 w 576"/>
              <a:gd name="T87" fmla="*/ 518 h 694"/>
              <a:gd name="T88" fmla="*/ 302 w 576"/>
              <a:gd name="T89" fmla="*/ 454 h 694"/>
              <a:gd name="T90" fmla="*/ 345 w 576"/>
              <a:gd name="T91" fmla="*/ 481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76" h="694">
                <a:moveTo>
                  <a:pt x="547" y="411"/>
                </a:moveTo>
                <a:cubicBezTo>
                  <a:pt x="545" y="404"/>
                  <a:pt x="545" y="404"/>
                  <a:pt x="545" y="404"/>
                </a:cubicBezTo>
                <a:cubicBezTo>
                  <a:pt x="526" y="295"/>
                  <a:pt x="467" y="211"/>
                  <a:pt x="386" y="174"/>
                </a:cubicBezTo>
                <a:cubicBezTo>
                  <a:pt x="430" y="33"/>
                  <a:pt x="430" y="33"/>
                  <a:pt x="430" y="33"/>
                </a:cubicBezTo>
                <a:cubicBezTo>
                  <a:pt x="433" y="24"/>
                  <a:pt x="431" y="15"/>
                  <a:pt x="425" y="9"/>
                </a:cubicBezTo>
                <a:cubicBezTo>
                  <a:pt x="418" y="2"/>
                  <a:pt x="409" y="0"/>
                  <a:pt x="401" y="2"/>
                </a:cubicBezTo>
                <a:cubicBezTo>
                  <a:pt x="401" y="2"/>
                  <a:pt x="351" y="17"/>
                  <a:pt x="338" y="20"/>
                </a:cubicBezTo>
                <a:cubicBezTo>
                  <a:pt x="327" y="16"/>
                  <a:pt x="295" y="3"/>
                  <a:pt x="295" y="3"/>
                </a:cubicBezTo>
                <a:cubicBezTo>
                  <a:pt x="290" y="1"/>
                  <a:pt x="283" y="1"/>
                  <a:pt x="277" y="3"/>
                </a:cubicBezTo>
                <a:cubicBezTo>
                  <a:pt x="277" y="3"/>
                  <a:pt x="246" y="16"/>
                  <a:pt x="235" y="20"/>
                </a:cubicBezTo>
                <a:cubicBezTo>
                  <a:pt x="222" y="17"/>
                  <a:pt x="172" y="2"/>
                  <a:pt x="172" y="2"/>
                </a:cubicBezTo>
                <a:cubicBezTo>
                  <a:pt x="164" y="0"/>
                  <a:pt x="155" y="2"/>
                  <a:pt x="148" y="9"/>
                </a:cubicBezTo>
                <a:cubicBezTo>
                  <a:pt x="142" y="15"/>
                  <a:pt x="140" y="24"/>
                  <a:pt x="143" y="33"/>
                </a:cubicBezTo>
                <a:cubicBezTo>
                  <a:pt x="187" y="175"/>
                  <a:pt x="187" y="175"/>
                  <a:pt x="187" y="175"/>
                </a:cubicBezTo>
                <a:cubicBezTo>
                  <a:pt x="108" y="213"/>
                  <a:pt x="50" y="297"/>
                  <a:pt x="31" y="404"/>
                </a:cubicBezTo>
                <a:cubicBezTo>
                  <a:pt x="30" y="411"/>
                  <a:pt x="30" y="411"/>
                  <a:pt x="30" y="411"/>
                </a:cubicBezTo>
                <a:cubicBezTo>
                  <a:pt x="13" y="505"/>
                  <a:pt x="0" y="579"/>
                  <a:pt x="43" y="630"/>
                </a:cubicBezTo>
                <a:cubicBezTo>
                  <a:pt x="81" y="675"/>
                  <a:pt x="154" y="694"/>
                  <a:pt x="288" y="694"/>
                </a:cubicBezTo>
                <a:cubicBezTo>
                  <a:pt x="422" y="694"/>
                  <a:pt x="495" y="675"/>
                  <a:pt x="533" y="630"/>
                </a:cubicBezTo>
                <a:cubicBezTo>
                  <a:pt x="576" y="579"/>
                  <a:pt x="563" y="505"/>
                  <a:pt x="547" y="411"/>
                </a:cubicBezTo>
                <a:close/>
                <a:moveTo>
                  <a:pt x="229" y="69"/>
                </a:moveTo>
                <a:cubicBezTo>
                  <a:pt x="235" y="70"/>
                  <a:pt x="240" y="70"/>
                  <a:pt x="245" y="68"/>
                </a:cubicBezTo>
                <a:cubicBezTo>
                  <a:pt x="245" y="68"/>
                  <a:pt x="274" y="56"/>
                  <a:pt x="286" y="52"/>
                </a:cubicBezTo>
                <a:cubicBezTo>
                  <a:pt x="299" y="56"/>
                  <a:pt x="328" y="68"/>
                  <a:pt x="328" y="68"/>
                </a:cubicBezTo>
                <a:cubicBezTo>
                  <a:pt x="333" y="70"/>
                  <a:pt x="338" y="70"/>
                  <a:pt x="343" y="69"/>
                </a:cubicBezTo>
                <a:cubicBezTo>
                  <a:pt x="343" y="69"/>
                  <a:pt x="358" y="65"/>
                  <a:pt x="371" y="61"/>
                </a:cubicBezTo>
                <a:cubicBezTo>
                  <a:pt x="359" y="99"/>
                  <a:pt x="341" y="156"/>
                  <a:pt x="336" y="174"/>
                </a:cubicBezTo>
                <a:cubicBezTo>
                  <a:pt x="320" y="170"/>
                  <a:pt x="304" y="169"/>
                  <a:pt x="288" y="169"/>
                </a:cubicBezTo>
                <a:cubicBezTo>
                  <a:pt x="271" y="169"/>
                  <a:pt x="254" y="171"/>
                  <a:pt x="237" y="174"/>
                </a:cubicBezTo>
                <a:cubicBezTo>
                  <a:pt x="232" y="157"/>
                  <a:pt x="214" y="100"/>
                  <a:pt x="202" y="61"/>
                </a:cubicBezTo>
                <a:cubicBezTo>
                  <a:pt x="215" y="65"/>
                  <a:pt x="229" y="69"/>
                  <a:pt x="229" y="69"/>
                </a:cubicBezTo>
                <a:close/>
                <a:moveTo>
                  <a:pt x="496" y="599"/>
                </a:moveTo>
                <a:cubicBezTo>
                  <a:pt x="469" y="631"/>
                  <a:pt x="403" y="646"/>
                  <a:pt x="288" y="646"/>
                </a:cubicBezTo>
                <a:cubicBezTo>
                  <a:pt x="173" y="646"/>
                  <a:pt x="107" y="631"/>
                  <a:pt x="80" y="599"/>
                </a:cubicBezTo>
                <a:cubicBezTo>
                  <a:pt x="52" y="565"/>
                  <a:pt x="62" y="504"/>
                  <a:pt x="77" y="420"/>
                </a:cubicBezTo>
                <a:cubicBezTo>
                  <a:pt x="79" y="412"/>
                  <a:pt x="79" y="412"/>
                  <a:pt x="79" y="412"/>
                </a:cubicBezTo>
                <a:cubicBezTo>
                  <a:pt x="96" y="314"/>
                  <a:pt x="150" y="239"/>
                  <a:pt x="224" y="212"/>
                </a:cubicBezTo>
                <a:cubicBezTo>
                  <a:pt x="225" y="212"/>
                  <a:pt x="254" y="201"/>
                  <a:pt x="288" y="201"/>
                </a:cubicBezTo>
                <a:cubicBezTo>
                  <a:pt x="322" y="201"/>
                  <a:pt x="348" y="210"/>
                  <a:pt x="349" y="211"/>
                </a:cubicBezTo>
                <a:cubicBezTo>
                  <a:pt x="424" y="236"/>
                  <a:pt x="480" y="312"/>
                  <a:pt x="498" y="412"/>
                </a:cubicBezTo>
                <a:cubicBezTo>
                  <a:pt x="499" y="420"/>
                  <a:pt x="499" y="420"/>
                  <a:pt x="499" y="420"/>
                </a:cubicBezTo>
                <a:cubicBezTo>
                  <a:pt x="514" y="504"/>
                  <a:pt x="525" y="565"/>
                  <a:pt x="496" y="599"/>
                </a:cubicBezTo>
                <a:close/>
                <a:moveTo>
                  <a:pt x="353" y="415"/>
                </a:moveTo>
                <a:cubicBezTo>
                  <a:pt x="346" y="411"/>
                  <a:pt x="332" y="407"/>
                  <a:pt x="311" y="401"/>
                </a:cubicBezTo>
                <a:cubicBezTo>
                  <a:pt x="306" y="399"/>
                  <a:pt x="302" y="395"/>
                  <a:pt x="302" y="390"/>
                </a:cubicBezTo>
                <a:cubicBezTo>
                  <a:pt x="302" y="339"/>
                  <a:pt x="302" y="339"/>
                  <a:pt x="302" y="339"/>
                </a:cubicBezTo>
                <a:cubicBezTo>
                  <a:pt x="302" y="334"/>
                  <a:pt x="307" y="331"/>
                  <a:pt x="312" y="333"/>
                </a:cubicBezTo>
                <a:cubicBezTo>
                  <a:pt x="321" y="335"/>
                  <a:pt x="328" y="341"/>
                  <a:pt x="333" y="350"/>
                </a:cubicBezTo>
                <a:cubicBezTo>
                  <a:pt x="338" y="357"/>
                  <a:pt x="346" y="361"/>
                  <a:pt x="355" y="359"/>
                </a:cubicBezTo>
                <a:cubicBezTo>
                  <a:pt x="362" y="358"/>
                  <a:pt x="362" y="358"/>
                  <a:pt x="362" y="358"/>
                </a:cubicBezTo>
                <a:cubicBezTo>
                  <a:pt x="371" y="356"/>
                  <a:pt x="376" y="346"/>
                  <a:pt x="371" y="338"/>
                </a:cubicBezTo>
                <a:cubicBezTo>
                  <a:pt x="359" y="316"/>
                  <a:pt x="339" y="302"/>
                  <a:pt x="310" y="297"/>
                </a:cubicBezTo>
                <a:cubicBezTo>
                  <a:pt x="305" y="296"/>
                  <a:pt x="302" y="292"/>
                  <a:pt x="302" y="287"/>
                </a:cubicBezTo>
                <a:cubicBezTo>
                  <a:pt x="302" y="281"/>
                  <a:pt x="302" y="281"/>
                  <a:pt x="302" y="281"/>
                </a:cubicBezTo>
                <a:cubicBezTo>
                  <a:pt x="302" y="274"/>
                  <a:pt x="297" y="268"/>
                  <a:pt x="289" y="268"/>
                </a:cubicBezTo>
                <a:cubicBezTo>
                  <a:pt x="282" y="268"/>
                  <a:pt x="276" y="274"/>
                  <a:pt x="276" y="281"/>
                </a:cubicBezTo>
                <a:cubicBezTo>
                  <a:pt x="276" y="287"/>
                  <a:pt x="276" y="287"/>
                  <a:pt x="276" y="287"/>
                </a:cubicBezTo>
                <a:cubicBezTo>
                  <a:pt x="276" y="292"/>
                  <a:pt x="272" y="296"/>
                  <a:pt x="267" y="297"/>
                </a:cubicBezTo>
                <a:cubicBezTo>
                  <a:pt x="219" y="305"/>
                  <a:pt x="195" y="330"/>
                  <a:pt x="195" y="370"/>
                </a:cubicBezTo>
                <a:cubicBezTo>
                  <a:pt x="195" y="387"/>
                  <a:pt x="200" y="401"/>
                  <a:pt x="210" y="413"/>
                </a:cubicBezTo>
                <a:cubicBezTo>
                  <a:pt x="220" y="425"/>
                  <a:pt x="240" y="434"/>
                  <a:pt x="270" y="442"/>
                </a:cubicBezTo>
                <a:cubicBezTo>
                  <a:pt x="274" y="443"/>
                  <a:pt x="276" y="447"/>
                  <a:pt x="276" y="451"/>
                </a:cubicBezTo>
                <a:cubicBezTo>
                  <a:pt x="276" y="511"/>
                  <a:pt x="276" y="511"/>
                  <a:pt x="276" y="511"/>
                </a:cubicBezTo>
                <a:cubicBezTo>
                  <a:pt x="276" y="515"/>
                  <a:pt x="273" y="519"/>
                  <a:pt x="269" y="518"/>
                </a:cubicBezTo>
                <a:cubicBezTo>
                  <a:pt x="253" y="515"/>
                  <a:pt x="241" y="507"/>
                  <a:pt x="234" y="493"/>
                </a:cubicBezTo>
                <a:cubicBezTo>
                  <a:pt x="228" y="485"/>
                  <a:pt x="220" y="477"/>
                  <a:pt x="210" y="479"/>
                </a:cubicBezTo>
                <a:cubicBezTo>
                  <a:pt x="201" y="481"/>
                  <a:pt x="201" y="481"/>
                  <a:pt x="201" y="481"/>
                </a:cubicBezTo>
                <a:cubicBezTo>
                  <a:pt x="193" y="483"/>
                  <a:pt x="187" y="491"/>
                  <a:pt x="190" y="499"/>
                </a:cubicBezTo>
                <a:cubicBezTo>
                  <a:pt x="204" y="530"/>
                  <a:pt x="230" y="548"/>
                  <a:pt x="268" y="553"/>
                </a:cubicBezTo>
                <a:cubicBezTo>
                  <a:pt x="272" y="554"/>
                  <a:pt x="276" y="558"/>
                  <a:pt x="276" y="563"/>
                </a:cubicBezTo>
                <a:cubicBezTo>
                  <a:pt x="276" y="577"/>
                  <a:pt x="276" y="577"/>
                  <a:pt x="276" y="577"/>
                </a:cubicBezTo>
                <a:cubicBezTo>
                  <a:pt x="276" y="584"/>
                  <a:pt x="282" y="590"/>
                  <a:pt x="289" y="590"/>
                </a:cubicBezTo>
                <a:cubicBezTo>
                  <a:pt x="297" y="590"/>
                  <a:pt x="302" y="584"/>
                  <a:pt x="302" y="577"/>
                </a:cubicBezTo>
                <a:cubicBezTo>
                  <a:pt x="302" y="563"/>
                  <a:pt x="302" y="563"/>
                  <a:pt x="302" y="563"/>
                </a:cubicBezTo>
                <a:cubicBezTo>
                  <a:pt x="302" y="557"/>
                  <a:pt x="307" y="554"/>
                  <a:pt x="312" y="553"/>
                </a:cubicBezTo>
                <a:cubicBezTo>
                  <a:pt x="335" y="550"/>
                  <a:pt x="353" y="542"/>
                  <a:pt x="366" y="529"/>
                </a:cubicBezTo>
                <a:cubicBezTo>
                  <a:pt x="380" y="515"/>
                  <a:pt x="387" y="498"/>
                  <a:pt x="387" y="476"/>
                </a:cubicBezTo>
                <a:cubicBezTo>
                  <a:pt x="387" y="461"/>
                  <a:pt x="384" y="448"/>
                  <a:pt x="377" y="437"/>
                </a:cubicBezTo>
                <a:cubicBezTo>
                  <a:pt x="370" y="426"/>
                  <a:pt x="362" y="418"/>
                  <a:pt x="353" y="415"/>
                </a:cubicBezTo>
                <a:close/>
                <a:moveTo>
                  <a:pt x="276" y="387"/>
                </a:moveTo>
                <a:cubicBezTo>
                  <a:pt x="276" y="392"/>
                  <a:pt x="272" y="395"/>
                  <a:pt x="267" y="394"/>
                </a:cubicBezTo>
                <a:cubicBezTo>
                  <a:pt x="247" y="389"/>
                  <a:pt x="237" y="379"/>
                  <a:pt x="237" y="363"/>
                </a:cubicBezTo>
                <a:cubicBezTo>
                  <a:pt x="237" y="353"/>
                  <a:pt x="241" y="345"/>
                  <a:pt x="248" y="339"/>
                </a:cubicBezTo>
                <a:cubicBezTo>
                  <a:pt x="254" y="335"/>
                  <a:pt x="261" y="333"/>
                  <a:pt x="268" y="331"/>
                </a:cubicBezTo>
                <a:cubicBezTo>
                  <a:pt x="273" y="331"/>
                  <a:pt x="276" y="335"/>
                  <a:pt x="276" y="339"/>
                </a:cubicBezTo>
                <a:lnTo>
                  <a:pt x="276" y="387"/>
                </a:lnTo>
                <a:close/>
                <a:moveTo>
                  <a:pt x="333" y="509"/>
                </a:moveTo>
                <a:cubicBezTo>
                  <a:pt x="327" y="514"/>
                  <a:pt x="319" y="517"/>
                  <a:pt x="311" y="518"/>
                </a:cubicBezTo>
                <a:cubicBezTo>
                  <a:pt x="307" y="519"/>
                  <a:pt x="302" y="516"/>
                  <a:pt x="302" y="511"/>
                </a:cubicBezTo>
                <a:cubicBezTo>
                  <a:pt x="302" y="454"/>
                  <a:pt x="302" y="454"/>
                  <a:pt x="302" y="454"/>
                </a:cubicBezTo>
                <a:cubicBezTo>
                  <a:pt x="302" y="449"/>
                  <a:pt x="308" y="446"/>
                  <a:pt x="312" y="448"/>
                </a:cubicBezTo>
                <a:cubicBezTo>
                  <a:pt x="334" y="454"/>
                  <a:pt x="345" y="465"/>
                  <a:pt x="345" y="481"/>
                </a:cubicBezTo>
                <a:cubicBezTo>
                  <a:pt x="345" y="493"/>
                  <a:pt x="341" y="502"/>
                  <a:pt x="333" y="5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6" tIns="34294" rIns="68586" bIns="34294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solidFill>
                <a:schemeClr val="bg1"/>
              </a:solidFill>
              <a:sym typeface="Segoe UI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681163" y="760922"/>
            <a:ext cx="2262159" cy="1662381"/>
            <a:chOff x="971721" y="2330535"/>
            <a:chExt cx="2262159" cy="1662381"/>
          </a:xfrm>
        </p:grpSpPr>
        <p:sp>
          <p:nvSpPr>
            <p:cNvPr id="52" name="矩形 51"/>
            <p:cNvSpPr/>
            <p:nvPr/>
          </p:nvSpPr>
          <p:spPr>
            <a:xfrm>
              <a:off x="971721" y="2330535"/>
              <a:ext cx="226215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造字工房悦圆演示版常规体" pitchFamily="2" charset="-122"/>
                  <a:ea typeface="造字工房悦圆演示版常规体" pitchFamily="2" charset="-122"/>
                  <a:cs typeface="Microsoft JhengHei Light" panose="020B0304030504040204" pitchFamily="34" charset="-122"/>
                </a:rPr>
                <a:t>更多互联网融资渠道</a:t>
              </a:r>
              <a:endParaRPr lang="zh-CN" altLang="en-US" dirty="0">
                <a:solidFill>
                  <a:schemeClr val="bg1"/>
                </a:solidFill>
                <a:latin typeface="造字工房悦圆演示版常规体" pitchFamily="2" charset="-122"/>
                <a:ea typeface="造字工房悦圆演示版常规体" pitchFamily="2" charset="-122"/>
                <a:cs typeface="Microsoft JhengHei Light" panose="020B0304030504040204" pitchFamily="34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 flipV="1">
              <a:off x="2102800" y="3364857"/>
              <a:ext cx="0" cy="628059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1843127" y="2878195"/>
              <a:ext cx="533545" cy="533545"/>
            </a:xfrm>
            <a:prstGeom prst="ellipse">
              <a:avLst/>
            </a:prstGeom>
            <a:solidFill>
              <a:srgbClr val="7F7F7F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389304" y="6258370"/>
            <a:ext cx="2436808" cy="407670"/>
            <a:chOff x="9158220" y="13323571"/>
            <a:chExt cx="2436808" cy="407670"/>
          </a:xfrm>
        </p:grpSpPr>
        <p:sp>
          <p:nvSpPr>
            <p:cNvPr id="16" name="椭圆 15"/>
            <p:cNvSpPr/>
            <p:nvPr/>
          </p:nvSpPr>
          <p:spPr>
            <a:xfrm>
              <a:off x="11187358" y="13323571"/>
              <a:ext cx="407670" cy="407670"/>
            </a:xfrm>
            <a:prstGeom prst="ellipse">
              <a:avLst/>
            </a:prstGeom>
            <a:solidFill>
              <a:srgbClr val="3E3D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 smtClean="0"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02</a:t>
              </a:r>
              <a:endParaRPr lang="zh-CN" altLang="en-US" sz="1400" dirty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1056620" y="13357862"/>
              <a:ext cx="0" cy="339089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9158220" y="13388907"/>
              <a:ext cx="19944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XXXXXXXXXXX</a:t>
              </a:r>
              <a:r>
                <a:rPr lang="zh-CN" altLang="zh-CN" sz="1200" dirty="0" smtClean="0"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可行性分析</a:t>
              </a:r>
              <a:endParaRPr lang="zh-CN" altLang="en-US" sz="1200" dirty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54460" y="2297732"/>
            <a:ext cx="5074228" cy="3931227"/>
            <a:chOff x="6000749" y="1986870"/>
            <a:chExt cx="5581651" cy="4324350"/>
          </a:xfrm>
        </p:grpSpPr>
        <p:grpSp>
          <p:nvGrpSpPr>
            <p:cNvPr id="38" name="组合 37"/>
            <p:cNvGrpSpPr/>
            <p:nvPr/>
          </p:nvGrpSpPr>
          <p:grpSpPr>
            <a:xfrm>
              <a:off x="6000749" y="1986870"/>
              <a:ext cx="5581651" cy="4324350"/>
              <a:chOff x="6000749" y="1910670"/>
              <a:chExt cx="5581651" cy="432435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2209" t="13424" r="22396" b="10278"/>
              <a:stretch/>
            </p:blipFill>
            <p:spPr>
              <a:xfrm>
                <a:off x="6000749" y="1910670"/>
                <a:ext cx="5581651" cy="4324350"/>
              </a:xfrm>
              <a:prstGeom prst="rect">
                <a:avLst/>
              </a:prstGeom>
            </p:spPr>
          </p:pic>
          <p:sp>
            <p:nvSpPr>
              <p:cNvPr id="35" name="矩形 34"/>
              <p:cNvSpPr/>
              <p:nvPr/>
            </p:nvSpPr>
            <p:spPr>
              <a:xfrm>
                <a:off x="6496648" y="2281885"/>
                <a:ext cx="4628552" cy="2594915"/>
              </a:xfrm>
              <a:prstGeom prst="rect">
                <a:avLst/>
              </a:prstGeom>
              <a:pattFill prst="ltDn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6890401" y="2601052"/>
                <a:ext cx="2042160" cy="2042160"/>
              </a:xfrm>
              <a:prstGeom prst="ellipse">
                <a:avLst/>
              </a:prstGeom>
              <a:solidFill>
                <a:srgbClr val="DEE9F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966601" y="2643187"/>
                <a:ext cx="2110867" cy="1996147"/>
              </a:xfrm>
              <a:prstGeom prst="rect">
                <a:avLst/>
              </a:prstGeom>
            </p:spPr>
          </p:pic>
        </p:grpSp>
        <p:sp>
          <p:nvSpPr>
            <p:cNvPr id="50" name="矩形 49"/>
            <p:cNvSpPr/>
            <p:nvPr/>
          </p:nvSpPr>
          <p:spPr>
            <a:xfrm>
              <a:off x="9358182" y="2936759"/>
              <a:ext cx="1486304" cy="17543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方正正中黑简体" panose="02000000000000000000" pitchFamily="2" charset="-122"/>
                  <a:ea typeface="方正正中黑简体" panose="02000000000000000000" pitchFamily="2" charset="-122"/>
                  <a:cs typeface="Microsoft JhengHei Light" panose="020B0304030504040204" pitchFamily="34" charset="-122"/>
                </a:rPr>
                <a:t>P2P</a:t>
              </a:r>
              <a:r>
                <a:rPr lang="zh-CN" altLang="en-US" sz="2400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方正正中黑简体" panose="02000000000000000000" pitchFamily="2" charset="-122"/>
                  <a:ea typeface="方正正中黑简体" panose="02000000000000000000" pitchFamily="2" charset="-122"/>
                  <a:cs typeface="Microsoft JhengHei Light" panose="020B0304030504040204" pitchFamily="34" charset="-122"/>
                </a:rPr>
                <a:t>贷款</a:t>
              </a:r>
              <a:endParaRPr lang="en-US" altLang="zh-CN" sz="2400" dirty="0" smtClean="0">
                <a:solidFill>
                  <a:schemeClr val="bg1">
                    <a:lumMod val="75000"/>
                  </a:schemeClr>
                </a:solidFill>
                <a:effectLst/>
                <a:latin typeface="方正正中黑简体" panose="02000000000000000000" pitchFamily="2" charset="-122"/>
                <a:ea typeface="方正正中黑简体" panose="02000000000000000000" pitchFamily="2" charset="-122"/>
                <a:cs typeface="Microsoft JhengHei Light" panose="020B030403050404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  <a:cs typeface="Microsoft JhengHei Light" panose="020B0304030504040204" pitchFamily="34" charset="-122"/>
                </a:rPr>
                <a:t>众</a:t>
              </a:r>
              <a:r>
                <a:rPr lang="zh-CN" altLang="en-US" sz="2400" dirty="0" smtClean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  <a:cs typeface="Microsoft JhengHei Light" panose="020B0304030504040204" pitchFamily="34" charset="-122"/>
                </a:rPr>
                <a:t>筹融资</a:t>
              </a:r>
              <a:endParaRPr lang="en-US" altLang="zh-CN" sz="2400" dirty="0" smtClean="0">
                <a:solidFill>
                  <a:schemeClr val="bg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Microsoft JhengHei Light" panose="020B030403050404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  <a:cs typeface="Microsoft JhengHei Light" panose="020B0304030504040204" pitchFamily="34" charset="-122"/>
                </a:rPr>
                <a:t>……</a:t>
              </a:r>
              <a:endParaRPr lang="zh-CN" altLang="en-US" sz="2400" dirty="0">
                <a:solidFill>
                  <a:schemeClr val="bg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Microsoft JhengHei Light" panose="020B0304030504040204" pitchFamily="34" charset="-122"/>
              </a:endParaRPr>
            </a:p>
          </p:txBody>
        </p:sp>
      </p:grpSp>
      <p:pic>
        <p:nvPicPr>
          <p:cNvPr id="59" name="Picture 3" descr="E:\图片素材库\png\IPhone图标\paper_plane_64.png"/>
          <p:cNvPicPr>
            <a:picLocks noChangeAspect="1" noChangeArrowheads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29796" y="1399834"/>
            <a:ext cx="365452" cy="36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529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10.3lian.com/d0214/file/2010/10/b3b23fdb826969b70a2ce2d4ec714d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4496"/>
          <a:stretch/>
        </p:blipFill>
        <p:spPr bwMode="auto">
          <a:xfrm>
            <a:off x="-42664" y="-742678"/>
            <a:ext cx="12234663" cy="529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任意多边形 80"/>
          <p:cNvSpPr/>
          <p:nvPr/>
        </p:nvSpPr>
        <p:spPr>
          <a:xfrm>
            <a:off x="1438133" y="3102759"/>
            <a:ext cx="9315734" cy="3767941"/>
          </a:xfrm>
          <a:custGeom>
            <a:avLst/>
            <a:gdLst>
              <a:gd name="connsiteX0" fmla="*/ 821398 w 9315734"/>
              <a:gd name="connsiteY0" fmla="*/ 0 h 3767941"/>
              <a:gd name="connsiteX1" fmla="*/ 821398 w 9315734"/>
              <a:gd name="connsiteY1" fmla="*/ 1 h 3767941"/>
              <a:gd name="connsiteX2" fmla="*/ 8556687 w 9315734"/>
              <a:gd name="connsiteY2" fmla="*/ 1 h 3767941"/>
              <a:gd name="connsiteX3" fmla="*/ 9315734 w 9315734"/>
              <a:gd name="connsiteY3" fmla="*/ 759048 h 3767941"/>
              <a:gd name="connsiteX4" fmla="*/ 9315734 w 9315734"/>
              <a:gd name="connsiteY4" fmla="*/ 3767941 h 3767941"/>
              <a:gd name="connsiteX5" fmla="*/ 9044786 w 9315734"/>
              <a:gd name="connsiteY5" fmla="*/ 3767941 h 3767941"/>
              <a:gd name="connsiteX6" fmla="*/ 9044786 w 9315734"/>
              <a:gd name="connsiteY6" fmla="*/ 817522 h 3767941"/>
              <a:gd name="connsiteX7" fmla="*/ 8510869 w 9315734"/>
              <a:gd name="connsiteY7" fmla="*/ 283605 h 3767941"/>
              <a:gd name="connsiteX8" fmla="*/ 8396378 w 9315734"/>
              <a:gd name="connsiteY8" fmla="*/ 283605 h 3767941"/>
              <a:gd name="connsiteX9" fmla="*/ 946137 w 9315734"/>
              <a:gd name="connsiteY9" fmla="*/ 283605 h 3767941"/>
              <a:gd name="connsiteX10" fmla="*/ 821398 w 9315734"/>
              <a:gd name="connsiteY10" fmla="*/ 283605 h 3767941"/>
              <a:gd name="connsiteX11" fmla="*/ 821398 w 9315734"/>
              <a:gd name="connsiteY11" fmla="*/ 281790 h 3767941"/>
              <a:gd name="connsiteX12" fmla="*/ 0 w 9315734"/>
              <a:gd name="connsiteY12" fmla="*/ 140895 h 3767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315734" h="3767941">
                <a:moveTo>
                  <a:pt x="821398" y="0"/>
                </a:moveTo>
                <a:lnTo>
                  <a:pt x="821398" y="1"/>
                </a:lnTo>
                <a:lnTo>
                  <a:pt x="8556687" y="1"/>
                </a:lnTo>
                <a:cubicBezTo>
                  <a:pt x="8975897" y="1"/>
                  <a:pt x="9315734" y="339838"/>
                  <a:pt x="9315734" y="759048"/>
                </a:cubicBezTo>
                <a:lnTo>
                  <a:pt x="9315734" y="3767941"/>
                </a:lnTo>
                <a:lnTo>
                  <a:pt x="9044786" y="3767941"/>
                </a:lnTo>
                <a:lnTo>
                  <a:pt x="9044786" y="817522"/>
                </a:lnTo>
                <a:cubicBezTo>
                  <a:pt x="9044786" y="522648"/>
                  <a:pt x="8805743" y="283605"/>
                  <a:pt x="8510869" y="283605"/>
                </a:cubicBezTo>
                <a:lnTo>
                  <a:pt x="8396378" y="283605"/>
                </a:lnTo>
                <a:lnTo>
                  <a:pt x="946137" y="283605"/>
                </a:lnTo>
                <a:lnTo>
                  <a:pt x="821398" y="283605"/>
                </a:lnTo>
                <a:lnTo>
                  <a:pt x="821398" y="281790"/>
                </a:lnTo>
                <a:lnTo>
                  <a:pt x="0" y="140895"/>
                </a:lnTo>
                <a:close/>
              </a:path>
            </a:pathLst>
          </a:custGeom>
          <a:solidFill>
            <a:schemeClr val="bg1">
              <a:lumMod val="65000"/>
              <a:alpha val="49000"/>
            </a:schemeClr>
          </a:solidFill>
          <a:ln w="3175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9359490">
            <a:off x="516430" y="167939"/>
            <a:ext cx="905095" cy="932442"/>
          </a:xfrm>
          <a:custGeom>
            <a:avLst/>
            <a:gdLst>
              <a:gd name="connsiteX0" fmla="*/ 735476 w 1095165"/>
              <a:gd name="connsiteY0" fmla="*/ 1117971 h 1128255"/>
              <a:gd name="connsiteX1" fmla="*/ 70333 w 1095165"/>
              <a:gd name="connsiteY1" fmla="*/ 821712 h 1128255"/>
              <a:gd name="connsiteX2" fmla="*/ 10284 w 1095165"/>
              <a:gd name="connsiteY2" fmla="*/ 665208 h 1128255"/>
              <a:gd name="connsiteX3" fmla="*/ 203186 w 1095165"/>
              <a:gd name="connsiteY3" fmla="*/ 232117 h 1128255"/>
              <a:gd name="connsiteX4" fmla="*/ 359689 w 1095165"/>
              <a:gd name="connsiteY4" fmla="*/ 172068 h 1128255"/>
              <a:gd name="connsiteX5" fmla="*/ 405728 w 1095165"/>
              <a:gd name="connsiteY5" fmla="*/ 192574 h 1128255"/>
              <a:gd name="connsiteX6" fmla="*/ 472612 w 1095165"/>
              <a:gd name="connsiteY6" fmla="*/ 0 h 1128255"/>
              <a:gd name="connsiteX7" fmla="*/ 563976 w 1095165"/>
              <a:gd name="connsiteY7" fmla="*/ 263058 h 1128255"/>
              <a:gd name="connsiteX8" fmla="*/ 1024832 w 1095165"/>
              <a:gd name="connsiteY8" fmla="*/ 468327 h 1128255"/>
              <a:gd name="connsiteX9" fmla="*/ 1084881 w 1095165"/>
              <a:gd name="connsiteY9" fmla="*/ 624830 h 1128255"/>
              <a:gd name="connsiteX10" fmla="*/ 891980 w 1095165"/>
              <a:gd name="connsiteY10" fmla="*/ 1057921 h 1128255"/>
              <a:gd name="connsiteX11" fmla="*/ 735476 w 1095165"/>
              <a:gd name="connsiteY11" fmla="*/ 1117971 h 1128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5165" h="1128255">
                <a:moveTo>
                  <a:pt x="735476" y="1117971"/>
                </a:moveTo>
                <a:lnTo>
                  <a:pt x="70333" y="821712"/>
                </a:lnTo>
                <a:cubicBezTo>
                  <a:pt x="10534" y="795077"/>
                  <a:pt x="-16351" y="725008"/>
                  <a:pt x="10284" y="665208"/>
                </a:cubicBezTo>
                <a:lnTo>
                  <a:pt x="203186" y="232117"/>
                </a:lnTo>
                <a:cubicBezTo>
                  <a:pt x="229821" y="172317"/>
                  <a:pt x="299889" y="145432"/>
                  <a:pt x="359689" y="172068"/>
                </a:cubicBezTo>
                <a:lnTo>
                  <a:pt x="405728" y="192574"/>
                </a:lnTo>
                <a:lnTo>
                  <a:pt x="472612" y="0"/>
                </a:lnTo>
                <a:lnTo>
                  <a:pt x="563976" y="263058"/>
                </a:lnTo>
                <a:lnTo>
                  <a:pt x="1024832" y="468327"/>
                </a:lnTo>
                <a:cubicBezTo>
                  <a:pt x="1084632" y="494962"/>
                  <a:pt x="1111517" y="565030"/>
                  <a:pt x="1084881" y="624830"/>
                </a:cubicBezTo>
                <a:lnTo>
                  <a:pt x="891980" y="1057921"/>
                </a:lnTo>
                <a:cubicBezTo>
                  <a:pt x="865345" y="1117721"/>
                  <a:pt x="795276" y="1144606"/>
                  <a:pt x="735476" y="111797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 descr="\\MAGNUM\Projects\Microsoft\Cloud Power FY12\Design\Icons\PNGs\Open_Web_Platform.png"/>
          <p:cNvPicPr>
            <a:picLocks noChangeAspect="1" noChangeArrowheads="1"/>
          </p:cNvPicPr>
          <p:nvPr/>
        </p:nvPicPr>
        <p:blipFill>
          <a:blip r:embed="rId3" cstate="screen">
            <a:biLevel thresh="25000"/>
          </a:blip>
          <a:srcRect/>
          <a:stretch>
            <a:fillRect/>
          </a:stretch>
        </p:blipFill>
        <p:spPr bwMode="auto">
          <a:xfrm>
            <a:off x="687163" y="307895"/>
            <a:ext cx="500126" cy="50012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1422284" y="2655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宋体" panose="02010600030101010101" pitchFamily="2" charset="-122"/>
              </a:rPr>
              <a:t>行业现状及市场分析</a:t>
            </a:r>
            <a:endParaRPr lang="zh-CN" altLang="en-US" sz="3200" dirty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389304" y="6258370"/>
            <a:ext cx="2436808" cy="407670"/>
            <a:chOff x="9158220" y="13323571"/>
            <a:chExt cx="2436808" cy="407670"/>
          </a:xfrm>
        </p:grpSpPr>
        <p:sp>
          <p:nvSpPr>
            <p:cNvPr id="16" name="椭圆 15"/>
            <p:cNvSpPr/>
            <p:nvPr/>
          </p:nvSpPr>
          <p:spPr>
            <a:xfrm>
              <a:off x="11187358" y="13323571"/>
              <a:ext cx="407670" cy="407670"/>
            </a:xfrm>
            <a:prstGeom prst="ellipse">
              <a:avLst/>
            </a:prstGeom>
            <a:solidFill>
              <a:srgbClr val="3E3D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 smtClean="0"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03</a:t>
              </a:r>
              <a:endParaRPr lang="zh-CN" altLang="en-US" sz="1400" dirty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1056620" y="13357862"/>
              <a:ext cx="0" cy="339089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9158220" y="13388907"/>
              <a:ext cx="19944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XXXXXXXXXXX</a:t>
              </a:r>
              <a:r>
                <a:rPr lang="zh-CN" altLang="zh-CN" sz="1200" dirty="0" smtClean="0"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可行性分析</a:t>
              </a:r>
              <a:endParaRPr lang="zh-CN" altLang="en-US" sz="1200" dirty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 rot="20361409">
            <a:off x="2409765" y="2127714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华泰证券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网上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开户佣金万三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2" charset="-122"/>
              <a:ea typeface="造字工房悦圆演示版常规体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 rot="20361409">
            <a:off x="3845537" y="1875664"/>
            <a:ext cx="46923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国金</a:t>
            </a:r>
            <a:r>
              <a:rPr lang="zh-CN" altLang="zh-CN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证券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与腾讯合作，万二开户</a:t>
            </a:r>
            <a:r>
              <a:rPr lang="en-US" altLang="zh-CN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佣金宝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2" charset="-122"/>
              <a:ea typeface="造字工房悦圆演示版常规体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 rot="20361409">
            <a:off x="5347056" y="1992081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中山</a:t>
            </a:r>
            <a:r>
              <a:rPr lang="zh-CN" altLang="zh-CN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证券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与腾讯合作，“零佣通”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2" charset="-122"/>
              <a:ea typeface="造字工房悦圆演示版常规体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 rot="20361409">
            <a:off x="6839795" y="1946870"/>
            <a:ext cx="42883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国联</a:t>
            </a:r>
            <a:r>
              <a:rPr lang="zh-CN" altLang="zh-CN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证券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“笔笔惠”，佣金按笔收取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2" charset="-122"/>
              <a:ea typeface="造字工房悦圆演示版常规体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 rot="20361409">
            <a:off x="8902803" y="2489399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effectLst/>
                <a:latin typeface="造字工房悦圆演示版常规体" pitchFamily="2" charset="-122"/>
                <a:ea typeface="造字工房悦圆演示版常规体" pitchFamily="2" charset="-122"/>
                <a:cs typeface="Times New Roman" panose="02020603050405020304" pitchFamily="18" charset="0"/>
              </a:rPr>
              <a:t>…………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2" charset="-122"/>
              <a:ea typeface="造字工房悦圆演示版常规体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45982" y="4974029"/>
            <a:ext cx="8300037" cy="1144994"/>
            <a:chOff x="1681543" y="4974029"/>
            <a:chExt cx="8300037" cy="1144994"/>
          </a:xfrm>
        </p:grpSpPr>
        <p:sp>
          <p:nvSpPr>
            <p:cNvPr id="14" name="矩形 13"/>
            <p:cNvSpPr/>
            <p:nvPr/>
          </p:nvSpPr>
          <p:spPr>
            <a:xfrm>
              <a:off x="1681543" y="4974029"/>
              <a:ext cx="4617657" cy="4978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与互联网公司合作，引入流量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681543" y="5621166"/>
              <a:ext cx="3692011" cy="497857"/>
            </a:xfrm>
            <a:prstGeom prst="rect">
              <a:avLst/>
            </a:prstGeom>
            <a:solidFill>
              <a:srgbClr val="018D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搭平台，建立产品体系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6396455" y="4974029"/>
              <a:ext cx="1743935" cy="497857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华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泰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+ 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网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易</a:t>
              </a:r>
            </a:p>
          </p:txBody>
        </p:sp>
        <p:sp>
          <p:nvSpPr>
            <p:cNvPr id="100" name="矩形 99"/>
            <p:cNvSpPr/>
            <p:nvPr/>
          </p:nvSpPr>
          <p:spPr>
            <a:xfrm>
              <a:off x="8237645" y="4974029"/>
              <a:ext cx="1743935" cy="497857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东海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+ 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新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浪</a:t>
              </a:r>
            </a:p>
          </p:txBody>
        </p:sp>
        <p:sp>
          <p:nvSpPr>
            <p:cNvPr id="101" name="矩形 100"/>
            <p:cNvSpPr/>
            <p:nvPr/>
          </p:nvSpPr>
          <p:spPr>
            <a:xfrm>
              <a:off x="5472381" y="5621166"/>
              <a:ext cx="2251480" cy="497857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中国平安 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|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陆金所</a:t>
              </a:r>
            </a:p>
          </p:txBody>
        </p:sp>
        <p:sp>
          <p:nvSpPr>
            <p:cNvPr id="102" name="矩形 101"/>
            <p:cNvSpPr/>
            <p:nvPr/>
          </p:nvSpPr>
          <p:spPr>
            <a:xfrm>
              <a:off x="7825461" y="5621166"/>
              <a:ext cx="2156119" cy="497857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平安证券 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|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现金宝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26194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70"/>
          <a:stretch/>
        </p:blipFill>
        <p:spPr>
          <a:xfrm>
            <a:off x="-21449" y="-948127"/>
            <a:ext cx="12234899" cy="780612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197370" y="277973"/>
            <a:ext cx="5951241" cy="5951241"/>
            <a:chOff x="388364" y="486447"/>
            <a:chExt cx="5951241" cy="5951241"/>
          </a:xfrm>
        </p:grpSpPr>
        <p:sp>
          <p:nvSpPr>
            <p:cNvPr id="8" name="椭圆 7"/>
            <p:cNvSpPr/>
            <p:nvPr/>
          </p:nvSpPr>
          <p:spPr>
            <a:xfrm>
              <a:off x="1094703" y="1000374"/>
              <a:ext cx="4538565" cy="4538565"/>
            </a:xfrm>
            <a:prstGeom prst="ellipse">
              <a:avLst/>
            </a:prstGeom>
            <a:solidFill>
              <a:srgbClr val="018D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851154" y="2026214"/>
              <a:ext cx="2871705" cy="2871705"/>
            </a:xfrm>
            <a:prstGeom prst="ellipse">
              <a:avLst/>
            </a:prstGeom>
            <a:solidFill>
              <a:srgbClr val="017B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88364" y="486447"/>
              <a:ext cx="5951241" cy="59512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6773302">
              <a:off x="5212616" y="3802308"/>
              <a:ext cx="1164892" cy="1057872"/>
            </a:xfrm>
            <a:prstGeom prst="triangle">
              <a:avLst/>
            </a:prstGeom>
            <a:solidFill>
              <a:srgbClr val="018D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1375848" y="2184019"/>
            <a:ext cx="347242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我们</a:t>
            </a:r>
            <a:r>
              <a:rPr lang="zh-CN" altLang="zh-CN" sz="28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提出</a:t>
            </a:r>
            <a:endParaRPr lang="en-US" altLang="zh-CN" sz="2800" dirty="0" smtClean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     </a:t>
            </a:r>
            <a:r>
              <a:rPr lang="en-US" altLang="zh-CN" sz="8000" dirty="0" smtClean="0">
                <a:solidFill>
                  <a:schemeClr val="bg1"/>
                </a:solidFill>
                <a:latin typeface="Impact" panose="020B0806030902050204" pitchFamily="34" charset="0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ABC </a:t>
            </a:r>
            <a:r>
              <a:rPr lang="zh-CN" altLang="zh-CN" sz="36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模式</a:t>
            </a:r>
            <a:endParaRPr lang="zh-CN" altLang="en-US" sz="36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510322" y="3938345"/>
            <a:ext cx="4138288" cy="413828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925447" y="2169064"/>
            <a:ext cx="1860672" cy="1860672"/>
          </a:xfrm>
          <a:prstGeom prst="ellipse">
            <a:avLst/>
          </a:prstGeom>
          <a:solidFill>
            <a:srgbClr val="0096C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发展</a:t>
            </a:r>
            <a:endParaRPr lang="en-US" altLang="zh-CN" sz="2400" dirty="0" smtClean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XXXXXX</a:t>
            </a:r>
            <a:endParaRPr lang="zh-CN" altLang="en-US" sz="24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898149" y="3413553"/>
            <a:ext cx="1691520" cy="1691520"/>
          </a:xfrm>
          <a:prstGeom prst="ellipse">
            <a:avLst/>
          </a:prstGeom>
          <a:solidFill>
            <a:srgbClr val="07428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重构</a:t>
            </a:r>
            <a:endParaRPr lang="en-US" altLang="zh-CN" sz="2400" dirty="0" smtClean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XXXXX</a:t>
            </a:r>
            <a:endParaRPr lang="zh-CN" altLang="en-US" sz="24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80182" y="4269555"/>
            <a:ext cx="1397950" cy="1397950"/>
          </a:xfrm>
          <a:prstGeom prst="ellipse">
            <a:avLst/>
          </a:prstGeom>
          <a:solidFill>
            <a:srgbClr val="017BC4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搭</a:t>
            </a:r>
            <a:r>
              <a:rPr lang="en-US" altLang="zh-CN" sz="2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XXX</a:t>
            </a:r>
            <a:endParaRPr lang="zh-CN" altLang="en-US" sz="24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 rot="9359490">
            <a:off x="516430" y="167939"/>
            <a:ext cx="905095" cy="932442"/>
          </a:xfrm>
          <a:custGeom>
            <a:avLst/>
            <a:gdLst>
              <a:gd name="connsiteX0" fmla="*/ 735476 w 1095165"/>
              <a:gd name="connsiteY0" fmla="*/ 1117971 h 1128255"/>
              <a:gd name="connsiteX1" fmla="*/ 70333 w 1095165"/>
              <a:gd name="connsiteY1" fmla="*/ 821712 h 1128255"/>
              <a:gd name="connsiteX2" fmla="*/ 10284 w 1095165"/>
              <a:gd name="connsiteY2" fmla="*/ 665208 h 1128255"/>
              <a:gd name="connsiteX3" fmla="*/ 203186 w 1095165"/>
              <a:gd name="connsiteY3" fmla="*/ 232117 h 1128255"/>
              <a:gd name="connsiteX4" fmla="*/ 359689 w 1095165"/>
              <a:gd name="connsiteY4" fmla="*/ 172068 h 1128255"/>
              <a:gd name="connsiteX5" fmla="*/ 405728 w 1095165"/>
              <a:gd name="connsiteY5" fmla="*/ 192574 h 1128255"/>
              <a:gd name="connsiteX6" fmla="*/ 472612 w 1095165"/>
              <a:gd name="connsiteY6" fmla="*/ 0 h 1128255"/>
              <a:gd name="connsiteX7" fmla="*/ 563976 w 1095165"/>
              <a:gd name="connsiteY7" fmla="*/ 263058 h 1128255"/>
              <a:gd name="connsiteX8" fmla="*/ 1024832 w 1095165"/>
              <a:gd name="connsiteY8" fmla="*/ 468327 h 1128255"/>
              <a:gd name="connsiteX9" fmla="*/ 1084881 w 1095165"/>
              <a:gd name="connsiteY9" fmla="*/ 624830 h 1128255"/>
              <a:gd name="connsiteX10" fmla="*/ 891980 w 1095165"/>
              <a:gd name="connsiteY10" fmla="*/ 1057921 h 1128255"/>
              <a:gd name="connsiteX11" fmla="*/ 735476 w 1095165"/>
              <a:gd name="connsiteY11" fmla="*/ 1117971 h 1128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5165" h="1128255">
                <a:moveTo>
                  <a:pt x="735476" y="1117971"/>
                </a:moveTo>
                <a:lnTo>
                  <a:pt x="70333" y="821712"/>
                </a:lnTo>
                <a:cubicBezTo>
                  <a:pt x="10534" y="795077"/>
                  <a:pt x="-16351" y="725008"/>
                  <a:pt x="10284" y="665208"/>
                </a:cubicBezTo>
                <a:lnTo>
                  <a:pt x="203186" y="232117"/>
                </a:lnTo>
                <a:cubicBezTo>
                  <a:pt x="229821" y="172317"/>
                  <a:pt x="299889" y="145432"/>
                  <a:pt x="359689" y="172068"/>
                </a:cubicBezTo>
                <a:lnTo>
                  <a:pt x="405728" y="192574"/>
                </a:lnTo>
                <a:lnTo>
                  <a:pt x="472612" y="0"/>
                </a:lnTo>
                <a:lnTo>
                  <a:pt x="563976" y="263058"/>
                </a:lnTo>
                <a:lnTo>
                  <a:pt x="1024832" y="468327"/>
                </a:lnTo>
                <a:cubicBezTo>
                  <a:pt x="1084632" y="494962"/>
                  <a:pt x="1111517" y="565030"/>
                  <a:pt x="1084881" y="624830"/>
                </a:cubicBezTo>
                <a:lnTo>
                  <a:pt x="891980" y="1057921"/>
                </a:lnTo>
                <a:cubicBezTo>
                  <a:pt x="865345" y="1117721"/>
                  <a:pt x="795276" y="1144606"/>
                  <a:pt x="735476" y="111797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9389304" y="6258370"/>
            <a:ext cx="2436808" cy="407670"/>
            <a:chOff x="9158220" y="13323571"/>
            <a:chExt cx="2436808" cy="407670"/>
          </a:xfrm>
        </p:grpSpPr>
        <p:sp>
          <p:nvSpPr>
            <p:cNvPr id="19" name="椭圆 18"/>
            <p:cNvSpPr/>
            <p:nvPr/>
          </p:nvSpPr>
          <p:spPr>
            <a:xfrm>
              <a:off x="11187358" y="13323571"/>
              <a:ext cx="407670" cy="407670"/>
            </a:xfrm>
            <a:prstGeom prst="ellipse">
              <a:avLst/>
            </a:prstGeom>
            <a:solidFill>
              <a:srgbClr val="3E3D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 smtClean="0"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07</a:t>
              </a:r>
              <a:endParaRPr lang="zh-CN" altLang="en-US" sz="1400" dirty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1056620" y="13357862"/>
              <a:ext cx="0" cy="339089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9158220" y="13388907"/>
              <a:ext cx="19944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XXXXXXXXXXX</a:t>
              </a:r>
              <a:r>
                <a:rPr lang="zh-CN" altLang="zh-CN" sz="1200" dirty="0" smtClean="0">
                  <a:solidFill>
                    <a:schemeClr val="bg1"/>
                  </a:solidFill>
                  <a:latin typeface="Microsoft JhengHei Light" panose="020B0304030504040204" pitchFamily="34" charset="-122"/>
                  <a:ea typeface="Microsoft JhengHei Light" panose="020B0304030504040204" pitchFamily="34" charset="-122"/>
                  <a:cs typeface="Microsoft JhengHei Light" panose="020B0304030504040204" pitchFamily="34" charset="-122"/>
                </a:rPr>
                <a:t>可行性分析</a:t>
              </a:r>
              <a:endParaRPr lang="zh-CN" altLang="en-US" sz="1200" dirty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grpSp>
        <p:nvGrpSpPr>
          <p:cNvPr id="22" name="Group 89"/>
          <p:cNvGrpSpPr>
            <a:grpSpLocks noChangeAspect="1"/>
          </p:cNvGrpSpPr>
          <p:nvPr/>
        </p:nvGrpSpPr>
        <p:grpSpPr>
          <a:xfrm>
            <a:off x="748560" y="315513"/>
            <a:ext cx="370984" cy="477497"/>
            <a:chOff x="-2773363" y="3740090"/>
            <a:chExt cx="2692401" cy="3448049"/>
          </a:xfrm>
          <a:solidFill>
            <a:srgbClr val="008CCF"/>
          </a:solidFill>
        </p:grpSpPr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-1908172" y="3887734"/>
              <a:ext cx="641351" cy="641347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 b="1">
                <a:solidFill>
                  <a:prstClr val="black"/>
                </a:solidFill>
              </a:endParaRPr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-1333500" y="3740090"/>
              <a:ext cx="454026" cy="454021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 b="1">
                <a:solidFill>
                  <a:prstClr val="black"/>
                </a:solidFill>
              </a:endParaRPr>
            </a:p>
          </p:txBody>
        </p:sp>
        <p:sp>
          <p:nvSpPr>
            <p:cNvPr id="25" name="Oval 21"/>
            <p:cNvSpPr>
              <a:spLocks noChangeArrowheads="1"/>
            </p:cNvSpPr>
            <p:nvPr/>
          </p:nvSpPr>
          <p:spPr bwMode="auto">
            <a:xfrm>
              <a:off x="-1055686" y="4551302"/>
              <a:ext cx="171451" cy="1714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 b="1">
                <a:solidFill>
                  <a:prstClr val="black"/>
                </a:solidFill>
              </a:endParaRPr>
            </a:p>
          </p:txBody>
        </p:sp>
        <p:sp>
          <p:nvSpPr>
            <p:cNvPr id="26" name="Oval 22"/>
            <p:cNvSpPr>
              <a:spLocks noChangeArrowheads="1"/>
            </p:cNvSpPr>
            <p:nvPr/>
          </p:nvSpPr>
          <p:spPr bwMode="auto">
            <a:xfrm>
              <a:off x="-1776413" y="4881509"/>
              <a:ext cx="115885" cy="119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 b="1">
                <a:solidFill>
                  <a:prstClr val="black"/>
                </a:solidFill>
              </a:endParaRPr>
            </a:p>
          </p:txBody>
        </p:sp>
        <p:sp>
          <p:nvSpPr>
            <p:cNvPr id="27" name="Freeform 23"/>
            <p:cNvSpPr>
              <a:spLocks noEditPoints="1"/>
            </p:cNvSpPr>
            <p:nvPr/>
          </p:nvSpPr>
          <p:spPr bwMode="auto">
            <a:xfrm>
              <a:off x="-2773363" y="4529077"/>
              <a:ext cx="2692401" cy="2659062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 b="1">
                <a:solidFill>
                  <a:prstClr val="black"/>
                </a:solidFill>
              </a:endParaRPr>
            </a:p>
          </p:txBody>
        </p:sp>
        <p:sp>
          <p:nvSpPr>
            <p:cNvPr id="28" name="Oval 24"/>
            <p:cNvSpPr>
              <a:spLocks noChangeArrowheads="1"/>
            </p:cNvSpPr>
            <p:nvPr/>
          </p:nvSpPr>
          <p:spPr bwMode="auto">
            <a:xfrm>
              <a:off x="-1333500" y="5218055"/>
              <a:ext cx="77785" cy="79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 b="1">
                <a:solidFill>
                  <a:prstClr val="black"/>
                </a:solidFill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-1423990" y="4171890"/>
              <a:ext cx="889002" cy="357186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 b="1">
                <a:solidFill>
                  <a:prstClr val="black"/>
                </a:solidFill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422284" y="26557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宋体" panose="02010600030101010101" pitchFamily="2" charset="-122"/>
              </a:rPr>
              <a:t>业务模式构想</a:t>
            </a:r>
          </a:p>
        </p:txBody>
      </p:sp>
      <p:sp>
        <p:nvSpPr>
          <p:cNvPr id="33" name="椭圆 32"/>
          <p:cNvSpPr/>
          <p:nvPr/>
        </p:nvSpPr>
        <p:spPr>
          <a:xfrm>
            <a:off x="7413337" y="-1814920"/>
            <a:ext cx="5330531" cy="5330531"/>
          </a:xfrm>
          <a:prstGeom prst="ellipse">
            <a:avLst/>
          </a:prstGeom>
          <a:noFill/>
          <a:ln>
            <a:solidFill>
              <a:schemeClr val="bg1">
                <a:lumMod val="75000"/>
                <a:alpha val="42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962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449" y="-391141"/>
            <a:ext cx="12234899" cy="81627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08859" y="2828835"/>
            <a:ext cx="3671198" cy="1200329"/>
          </a:xfrm>
          <a:prstGeom prst="rect">
            <a:avLst/>
          </a:prstGeo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Thanks</a:t>
            </a:r>
          </a:p>
        </p:txBody>
      </p:sp>
      <p:sp>
        <p:nvSpPr>
          <p:cNvPr id="11" name="椭圆 10"/>
          <p:cNvSpPr/>
          <p:nvPr/>
        </p:nvSpPr>
        <p:spPr>
          <a:xfrm>
            <a:off x="10487887" y="1485765"/>
            <a:ext cx="3886469" cy="3886469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247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09541" y="1828756"/>
            <a:ext cx="4972918" cy="320048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079500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09 -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扁平化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设计专题</a:t>
            </a:r>
          </a:p>
          <a:p>
            <a:pPr indent="1079500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08 - HR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会看这样的简历</a:t>
            </a:r>
          </a:p>
          <a:p>
            <a:pPr indent="1079500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07 -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倒计时动画小攻略</a:t>
            </a:r>
          </a:p>
          <a:p>
            <a:pPr indent="1079500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06 -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我有特殊搜图技巧</a:t>
            </a:r>
          </a:p>
          <a:p>
            <a:pPr indent="1079500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05 -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小透明带来新思路</a:t>
            </a:r>
          </a:p>
          <a:p>
            <a:pPr indent="1079500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04 -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透明层也有存在感</a:t>
            </a:r>
          </a:p>
          <a:p>
            <a:pPr indent="1079500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03 -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动画如何才能优雅</a:t>
            </a:r>
          </a:p>
          <a:p>
            <a:pPr indent="1079500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02 -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文字规范的新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理解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  <a:p>
            <a:pPr indent="1079500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01 -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发布会范！互联网风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！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  <a:p>
            <a:pPr indent="1079500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     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 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堪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比大片的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诞生始末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！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83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072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9LVC3ns0CWYkqO4KTd0g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358</Words>
  <Application>Microsoft Office PowerPoint</Application>
  <PresentationFormat>自定义</PresentationFormat>
  <Paragraphs>51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Calibri</vt:lpstr>
      <vt:lpstr>Microsoft JhengHei Light</vt:lpstr>
      <vt:lpstr>造字工房悦圆演示版常规体</vt:lpstr>
      <vt:lpstr>方正大标宋简体</vt:lpstr>
      <vt:lpstr>方正粗活意简体</vt:lpstr>
      <vt:lpstr>方正正中黑简体</vt:lpstr>
      <vt:lpstr>Segoe UI</vt:lpstr>
      <vt:lpstr>Times New Roman</vt:lpstr>
      <vt:lpstr>微软雅黑</vt:lpstr>
      <vt:lpstr>Impact</vt:lpstr>
      <vt:lpstr>方正兰亭超细黑简体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HNCXKG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刘哲涛</dc:creator>
  <cp:lastModifiedBy>Administrator</cp:lastModifiedBy>
  <cp:revision>6</cp:revision>
  <dcterms:created xsi:type="dcterms:W3CDTF">2015-09-16T09:04:16Z</dcterms:created>
  <dcterms:modified xsi:type="dcterms:W3CDTF">2015-11-20T00:34:04Z</dcterms:modified>
</cp:coreProperties>
</file>