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82" r:id="rId4"/>
    <p:sldId id="259" r:id="rId5"/>
    <p:sldId id="275" r:id="rId6"/>
    <p:sldId id="262" r:id="rId7"/>
    <p:sldId id="268" r:id="rId8"/>
    <p:sldId id="273" r:id="rId9"/>
    <p:sldId id="279" r:id="rId10"/>
    <p:sldId id="280" r:id="rId11"/>
    <p:sldId id="281" r:id="rId12"/>
    <p:sldId id="27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AEFF"/>
    <a:srgbClr val="4FC7FF"/>
    <a:srgbClr val="FB7BBB"/>
    <a:srgbClr val="00B0F0"/>
    <a:srgbClr val="F5676A"/>
    <a:srgbClr val="FA62AE"/>
    <a:srgbClr val="6BE4F1"/>
    <a:srgbClr val="CC5C97"/>
    <a:srgbClr val="FF8E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42" autoAdjust="0"/>
    <p:restoredTop sz="94424" autoAdjust="0"/>
  </p:normalViewPr>
  <p:slideViewPr>
    <p:cSldViewPr snapToGrid="0">
      <p:cViewPr varScale="1">
        <p:scale>
          <a:sx n="106" d="100"/>
          <a:sy n="106" d="100"/>
        </p:scale>
        <p:origin x="-234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247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984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402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232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19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420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638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622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897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1178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988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65E5-40F8-47AA-BF8C-7E781EAA3AB9}" type="datetimeFigureOut">
              <a:rPr lang="zh-CN" altLang="en-US" smtClean="0"/>
              <a:pPr/>
              <a:t>2015/11/6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C92E6-7D96-4523-ADBE-0B046B2E01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054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246667" y="936811"/>
            <a:ext cx="1740309" cy="1681315"/>
            <a:chOff x="5014451" y="840658"/>
            <a:chExt cx="1902545" cy="1946787"/>
          </a:xfrm>
        </p:grpSpPr>
        <p:sp>
          <p:nvSpPr>
            <p:cNvPr id="39" name="流程图: 过程 38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>
              <a:stCxn id="39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0"/>
              <a:endCxn id="39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3247473" y="1177302"/>
            <a:ext cx="114511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当众             的艺术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49990" y="2922698"/>
            <a:ext cx="3355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John   Hasling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21439353">
            <a:off x="1261833" y="4365746"/>
            <a:ext cx="678426" cy="664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21439353">
            <a:off x="1630973" y="5023395"/>
            <a:ext cx="50800" cy="74037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21439353">
            <a:off x="1624464" y="5227561"/>
            <a:ext cx="457200" cy="33204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21439353" flipH="1">
            <a:off x="1317160" y="5191981"/>
            <a:ext cx="332456" cy="36762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21439353">
            <a:off x="1692374" y="5678814"/>
            <a:ext cx="288413" cy="64138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21439353" flipH="1">
            <a:off x="1476373" y="5683055"/>
            <a:ext cx="222460" cy="64138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梯形 25"/>
          <p:cNvSpPr/>
          <p:nvPr/>
        </p:nvSpPr>
        <p:spPr>
          <a:xfrm rot="14494902">
            <a:off x="2249388" y="4143778"/>
            <a:ext cx="443624" cy="545193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闪电形 33"/>
          <p:cNvSpPr/>
          <p:nvPr/>
        </p:nvSpPr>
        <p:spPr>
          <a:xfrm rot="2826580">
            <a:off x="2626287" y="3707130"/>
            <a:ext cx="267937" cy="252066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闪电形 34"/>
          <p:cNvSpPr/>
          <p:nvPr/>
        </p:nvSpPr>
        <p:spPr>
          <a:xfrm rot="9057415">
            <a:off x="2894855" y="4287603"/>
            <a:ext cx="339130" cy="269238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闪电形 35"/>
          <p:cNvSpPr/>
          <p:nvPr/>
        </p:nvSpPr>
        <p:spPr>
          <a:xfrm rot="5968690">
            <a:off x="2935022" y="3867745"/>
            <a:ext cx="330244" cy="261935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0155504">
            <a:off x="2646295" y="4045689"/>
            <a:ext cx="115086" cy="46305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699038" y="4608624"/>
            <a:ext cx="183271" cy="13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955409" y="6325631"/>
            <a:ext cx="133350" cy="9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1454253" y="6324681"/>
            <a:ext cx="133350" cy="9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6856584" y="936810"/>
            <a:ext cx="1740309" cy="1681315"/>
            <a:chOff x="5014451" y="840658"/>
            <a:chExt cx="1902545" cy="1946787"/>
          </a:xfrm>
        </p:grpSpPr>
        <p:sp>
          <p:nvSpPr>
            <p:cNvPr id="11" name="流程图: 过程 10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11" idx="1"/>
              <a:endCxn id="24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1" idx="0"/>
              <a:endCxn id="11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005997" y="568527"/>
            <a:ext cx="60879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讲话</a:t>
            </a:r>
            <a:endParaRPr lang="zh-CN" altLang="en-US" sz="138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86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D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973906" y="-1165672"/>
            <a:ext cx="6036472" cy="6036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579850" y="766631"/>
            <a:ext cx="90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想让别人聆听的欲望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88786" y="1852564"/>
            <a:ext cx="601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建立新的自我形象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60537" y="2938497"/>
            <a:ext cx="62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CDFE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赋予全新形象</a:t>
            </a:r>
            <a:endParaRPr lang="zh-CN" altLang="en-US" sz="3600" b="1" dirty="0">
              <a:solidFill>
                <a:srgbClr val="4CDF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72238" y="2412727"/>
            <a:ext cx="2726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演讲者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831642" y="3328819"/>
            <a:ext cx="4881716" cy="33625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033333" y="3812778"/>
            <a:ext cx="513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的态度有助于缓解焦虑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42933" y="4662204"/>
            <a:ext cx="368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标准的言语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13358" y="1089796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120477" y="3158972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579850" y="4696120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872283" y="5233101"/>
            <a:ext cx="835046" cy="828486"/>
          </a:xfrm>
          <a:prstGeom prst="ellipse">
            <a:avLst/>
          </a:pr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43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E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973906" y="-1165672"/>
            <a:ext cx="6036472" cy="6036472"/>
          </a:xfrm>
          <a:prstGeom prst="ellipse">
            <a:avLst/>
          </a:prstGeom>
          <a:solidFill>
            <a:schemeClr val="accent2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713358" y="1089796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120477" y="3158972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579850" y="4696120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872283" y="5233101"/>
            <a:ext cx="835046" cy="828486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132007" y="766631"/>
            <a:ext cx="90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视觉工具的力量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20713" y="1852563"/>
            <a:ext cx="6012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非语言沟通</a:t>
            </a:r>
            <a:endParaRPr lang="zh-CN" altLang="en-US" sz="3600" b="1" dirty="0">
              <a:solidFill>
                <a:srgbClr val="FF8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74846" y="2893478"/>
            <a:ext cx="62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8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有声沟通</a:t>
            </a:r>
            <a:endParaRPr lang="zh-CN" altLang="en-US" sz="3600" b="1" dirty="0">
              <a:solidFill>
                <a:srgbClr val="FF8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01196" y="2351183"/>
            <a:ext cx="2726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发表演讲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831642" y="3328819"/>
            <a:ext cx="4881716" cy="33625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970243" y="3584828"/>
            <a:ext cx="513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良好的姿势能让听众看到你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  脑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清晰、精力充沛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8251" y="4767160"/>
            <a:ext cx="5760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音量、投射、音调、重音、语速</a:t>
            </a:r>
          </a:p>
        </p:txBody>
      </p:sp>
    </p:spTree>
    <p:extLst>
      <p:ext uri="{BB962C8B-B14F-4D97-AF65-F5344CB8AC3E}">
        <p14:creationId xmlns:p14="http://schemas.microsoft.com/office/powerpoint/2010/main" xmlns="" val="113328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7B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568553" y="834003"/>
            <a:ext cx="896699" cy="904523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15" name="流程图: 过程 14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>
              <a:stCxn id="15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8465250" y="834003"/>
            <a:ext cx="896699" cy="904524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23" name="流程图: 过程 22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0"/>
              <a:endCxn id="23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9347117" y="837568"/>
            <a:ext cx="896699" cy="900958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27" name="流程图: 过程 26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0243814" y="841132"/>
            <a:ext cx="896699" cy="897394"/>
            <a:chOff x="5014451" y="840658"/>
            <a:chExt cx="1902545" cy="1946787"/>
          </a:xfrm>
          <a:solidFill>
            <a:srgbClr val="FB7BBB"/>
          </a:solidFill>
        </p:grpSpPr>
        <p:sp>
          <p:nvSpPr>
            <p:cNvPr id="31" name="流程图: 过程 30"/>
            <p:cNvSpPr/>
            <p:nvPr/>
          </p:nvSpPr>
          <p:spPr>
            <a:xfrm>
              <a:off x="5014451" y="840658"/>
              <a:ext cx="1902543" cy="1946787"/>
            </a:xfrm>
            <a:prstGeom prst="flowChartProcess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>
              <a:stCxn id="31" idx="1"/>
            </p:cNvCxnSpPr>
            <p:nvPr/>
          </p:nvCxnSpPr>
          <p:spPr>
            <a:xfrm>
              <a:off x="5014451" y="1814052"/>
              <a:ext cx="1902545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0"/>
              <a:endCxn id="31" idx="2"/>
            </p:cNvCxnSpPr>
            <p:nvPr/>
          </p:nvCxnSpPr>
          <p:spPr>
            <a:xfrm>
              <a:off x="5965723" y="840658"/>
              <a:ext cx="0" cy="194678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3467820" y="645595"/>
            <a:ext cx="8201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你能面对多少人</a:t>
            </a:r>
            <a:r>
              <a:rPr lang="zh-CN" altLang="en-US" sz="7200" b="1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当众讲话</a:t>
            </a:r>
            <a:endParaRPr lang="zh-CN" altLang="en-US" sz="7200" b="1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2111" y="2034332"/>
            <a:ext cx="52927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你的事业就会有多大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98472" y="2992181"/>
            <a:ext cx="269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丘吉尔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4962" y="3821424"/>
            <a:ext cx="100841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HOW  MANY  PEOPLE  ONE  CAN  TALK  TO  MEANS HOW  MUCH  ACCOMPLISHMENT   HE   MADE.</a:t>
            </a:r>
            <a:endParaRPr lang="zh-CN" altLang="en-US" sz="2800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grpSp>
        <p:nvGrpSpPr>
          <p:cNvPr id="10" name="组合 9"/>
          <p:cNvGrpSpPr/>
          <p:nvPr/>
        </p:nvGrpSpPr>
        <p:grpSpPr>
          <a:xfrm rot="20363680">
            <a:off x="690060" y="5378009"/>
            <a:ext cx="954316" cy="666209"/>
            <a:chOff x="956602" y="4189952"/>
            <a:chExt cx="850611" cy="854637"/>
          </a:xfrm>
          <a:solidFill>
            <a:schemeClr val="bg1"/>
          </a:solidFill>
        </p:grpSpPr>
        <p:sp>
          <p:nvSpPr>
            <p:cNvPr id="11" name="矩形 10"/>
            <p:cNvSpPr/>
            <p:nvPr/>
          </p:nvSpPr>
          <p:spPr>
            <a:xfrm>
              <a:off x="956602" y="4443416"/>
              <a:ext cx="364198" cy="3477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2866542">
              <a:off x="1110445" y="4347822"/>
              <a:ext cx="854637" cy="53889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弧形 1"/>
          <p:cNvSpPr/>
          <p:nvPr/>
        </p:nvSpPr>
        <p:spPr>
          <a:xfrm rot="475924">
            <a:off x="1351599" y="5276085"/>
            <a:ext cx="503473" cy="833165"/>
          </a:xfrm>
          <a:prstGeom prst="arc">
            <a:avLst>
              <a:gd name="adj1" fmla="val 16200000"/>
              <a:gd name="adj2" fmla="val 503441"/>
            </a:avLst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弧形 2"/>
          <p:cNvSpPr/>
          <p:nvPr/>
        </p:nvSpPr>
        <p:spPr>
          <a:xfrm rot="660380">
            <a:off x="1311213" y="5020333"/>
            <a:ext cx="780517" cy="1371823"/>
          </a:xfrm>
          <a:prstGeom prst="arc">
            <a:avLst>
              <a:gd name="adj1" fmla="val 16200000"/>
              <a:gd name="adj2" fmla="val 255717"/>
            </a:avLst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 rot="21203311">
            <a:off x="1469593" y="5396557"/>
            <a:ext cx="180572" cy="541442"/>
          </a:xfrm>
          <a:prstGeom prst="arc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60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34496">
            <a:off x="805937" y="1540942"/>
            <a:ext cx="11120068" cy="5584420"/>
          </a:xfrm>
          <a:prstGeom prst="rect">
            <a:avLst/>
          </a:prstGeom>
        </p:spPr>
      </p:pic>
      <p:sp>
        <p:nvSpPr>
          <p:cNvPr id="6" name="弦形 5"/>
          <p:cNvSpPr/>
          <p:nvPr/>
        </p:nvSpPr>
        <p:spPr>
          <a:xfrm rot="15881712">
            <a:off x="398410" y="-2796660"/>
            <a:ext cx="5091599" cy="5036995"/>
          </a:xfrm>
          <a:prstGeom prst="chord">
            <a:avLst>
              <a:gd name="adj1" fmla="val 6071748"/>
              <a:gd name="adj2" fmla="val 16163654"/>
            </a:avLst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05787" y="478691"/>
            <a:ext cx="572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篇 精 彩 的 演 讲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12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676A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70198" y="1596039"/>
            <a:ext cx="2332318" cy="233231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198569" y="2690280"/>
            <a:ext cx="1750928" cy="17499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2478" y="2690280"/>
            <a:ext cx="1750928" cy="17499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4024" y="3284717"/>
            <a:ext cx="13837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听 </a:t>
            </a:r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</a:t>
            </a:r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0917" y="2143492"/>
            <a:ext cx="1330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 讲 </a:t>
            </a:r>
            <a:endParaRPr lang="en-US" altLang="zh-CN" sz="3600" b="1" dirty="0" smtClean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 </a:t>
            </a:r>
            <a:r>
              <a:rPr lang="zh-CN" altLang="en-US" sz="3600" b="1" dirty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息</a:t>
            </a:r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98862" y="2174031"/>
            <a:ext cx="17890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rgbClr val="F567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演讲者 </a:t>
            </a:r>
            <a:endParaRPr lang="zh-CN" altLang="en-US" sz="3600" b="1" dirty="0">
              <a:solidFill>
                <a:srgbClr val="F567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12458" y="-146000"/>
            <a:ext cx="4009" cy="1724077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272478" y="712219"/>
            <a:ext cx="345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925277" y="0"/>
            <a:ext cx="12797" cy="878503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17"/>
          <p:cNvPicPr>
            <a:picLocks noChangeAspect="1" noChangeArrowheads="1"/>
          </p:cNvPicPr>
          <p:nvPr/>
        </p:nvPicPr>
        <p:blipFill>
          <a:blip r:embed="rId2" cstate="print">
            <a:lum bright="10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780"/>
          <a:stretch>
            <a:fillRect/>
          </a:stretch>
        </p:blipFill>
        <p:spPr bwMode="auto">
          <a:xfrm>
            <a:off x="8949497" y="1019865"/>
            <a:ext cx="3156155" cy="338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6557" y="5865963"/>
            <a:ext cx="968778" cy="38601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0810" y="5243194"/>
            <a:ext cx="848684" cy="354904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0473" y="5756425"/>
            <a:ext cx="715760" cy="29931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3390" y="5865963"/>
            <a:ext cx="923079" cy="38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35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03141" y="492191"/>
            <a:ext cx="2616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交流过程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92693" y="1809064"/>
            <a:ext cx="261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信息质量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17059" y="775383"/>
            <a:ext cx="4011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有组织的沟通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54216" y="2132230"/>
            <a:ext cx="2616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inventio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91615" y="3943370"/>
            <a:ext cx="2616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后勤信息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14227" y="2846894"/>
            <a:ext cx="2616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人员信息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92693" y="3907475"/>
            <a:ext cx="5433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让你的演讲适应听众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0811" y="3081953"/>
            <a:ext cx="2616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尊重听众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54216" y="5672199"/>
            <a:ext cx="5953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你无法改变的差异放在一边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0619" y="4989453"/>
            <a:ext cx="5953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多元化文化的影响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30577" y="5620418"/>
            <a:ext cx="5953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了解你自己和别人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21315"/>
            <a:ext cx="12182993" cy="6858000"/>
          </a:xfrm>
          <a:prstGeom prst="rect">
            <a:avLst/>
          </a:prstGeom>
          <a:solidFill>
            <a:srgbClr val="00AEFF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322339" y="633933"/>
            <a:ext cx="5217317" cy="5217317"/>
          </a:xfrm>
          <a:prstGeom prst="ellipse">
            <a:avLst/>
          </a:prstGeom>
          <a:solidFill>
            <a:schemeClr val="accent1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006948" y="1584698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沟通始于听众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6877" y="2954219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准备见听众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16877" y="4267448"/>
            <a:ext cx="618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发现共同点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54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E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228989" y="149358"/>
            <a:ext cx="6559747" cy="6559747"/>
          </a:xfrm>
          <a:prstGeom prst="ellipse">
            <a:avLst/>
          </a:prstGeom>
          <a:solidFill>
            <a:schemeClr val="accent4">
              <a:lumMod val="20000"/>
              <a:lumOff val="8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5249220" y="1393118"/>
            <a:ext cx="5184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让你的演讲        听众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73525" y="2782901"/>
            <a:ext cx="518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站在听众的          上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38015" y="4210433"/>
            <a:ext cx="6053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你的演讲要让人们            听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697651" y="2535182"/>
            <a:ext cx="1214298" cy="11317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784202" y="2802020"/>
            <a:ext cx="1467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角度</a:t>
            </a:r>
            <a:endParaRPr lang="zh-CN" altLang="en-US" sz="3600" b="1" dirty="0">
              <a:solidFill>
                <a:srgbClr val="9FE4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4399" y="3810927"/>
            <a:ext cx="1464766" cy="1445341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8455388" y="4133845"/>
            <a:ext cx="1500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愿意</a:t>
            </a:r>
            <a:endParaRPr lang="zh-CN" altLang="en-US" sz="4400" b="1" dirty="0">
              <a:solidFill>
                <a:srgbClr val="9FE4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9890" y="1236620"/>
            <a:ext cx="1021894" cy="959816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7697651" y="1447237"/>
            <a:ext cx="1199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FE4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适应</a:t>
            </a:r>
          </a:p>
        </p:txBody>
      </p:sp>
      <p:sp>
        <p:nvSpPr>
          <p:cNvPr id="14" name="椭圆 13"/>
          <p:cNvSpPr/>
          <p:nvPr/>
        </p:nvSpPr>
        <p:spPr>
          <a:xfrm>
            <a:off x="2261445" y="2752259"/>
            <a:ext cx="1173192" cy="10931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4"/>
          </p:cNvCxnSpPr>
          <p:nvPr/>
        </p:nvCxnSpPr>
        <p:spPr>
          <a:xfrm flipH="1">
            <a:off x="2199590" y="3845432"/>
            <a:ext cx="648451" cy="861826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226939" y="4707258"/>
            <a:ext cx="914400" cy="914400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4"/>
          </p:cNvCxnSpPr>
          <p:nvPr/>
        </p:nvCxnSpPr>
        <p:spPr>
          <a:xfrm flipV="1">
            <a:off x="2848041" y="3701405"/>
            <a:ext cx="1380948" cy="144027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1881830" y="4678228"/>
            <a:ext cx="322994" cy="943430"/>
          </a:xfrm>
          <a:prstGeom prst="line">
            <a:avLst/>
          </a:prstGeom>
          <a:ln w="730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/>
          <p:cNvSpPr txBox="1"/>
          <p:nvPr/>
        </p:nvSpPr>
        <p:spPr>
          <a:xfrm>
            <a:off x="3056983" y="1167158"/>
            <a:ext cx="139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</a:rPr>
              <a:t>“</a:t>
            </a:r>
            <a:endParaRPr lang="zh-CN" altLang="en-US" sz="8800" dirty="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503071" y="1393118"/>
            <a:ext cx="139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bg1"/>
                </a:solidFill>
              </a:rPr>
              <a:t>”</a:t>
            </a:r>
            <a:endParaRPr lang="zh-CN" altLang="en-US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56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222487" y="862252"/>
            <a:ext cx="8169415" cy="8169415"/>
          </a:xfrm>
          <a:prstGeom prst="ellipse">
            <a:avLst/>
          </a:prstGeom>
          <a:solidFill>
            <a:srgbClr val="00AE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74766" y="594915"/>
            <a:ext cx="5439966" cy="1298377"/>
          </a:xfrm>
          <a:prstGeom prst="teardrop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演讲信息</a:t>
            </a:r>
            <a:endParaRPr lang="zh-CN" altLang="en-US" sz="5400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74766" y="1752615"/>
            <a:ext cx="4744790" cy="0"/>
          </a:xfrm>
          <a:prstGeom prst="line">
            <a:avLst/>
          </a:prstGeom>
          <a:ln w="34925">
            <a:solidFill>
              <a:srgbClr val="00A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192031" y="2364987"/>
            <a:ext cx="6140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当你寻找一个演讲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en-US" altLang="zh-CN" sz="2400" dirty="0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可以思考你的个人经历和你喜欢做的事情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92031" y="3371734"/>
            <a:ext cx="9514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根据不同的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确定不同的演讲形式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14732" y="4378481"/>
            <a:ext cx="8095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用开放的心态收集信息</a:t>
            </a:r>
            <a:endParaRPr lang="en-US" altLang="zh-CN" sz="2400" dirty="0" smtClean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找到论据资料，完成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3200" b="1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92031" y="5271772"/>
            <a:ext cx="8465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撰写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大纲</a:t>
            </a:r>
            <a:r>
              <a:rPr lang="zh-CN" altLang="en-US" sz="2400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，看清演讲内容的结构</a:t>
            </a:r>
            <a:endParaRPr lang="zh-CN" altLang="en-US" sz="24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1834" y="2075279"/>
            <a:ext cx="4350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演讲前足够的</a:t>
            </a:r>
            <a:r>
              <a:rPr lang="zh-CN" altLang="en-US" sz="3200" b="1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准备工作</a:t>
            </a:r>
            <a:r>
              <a:rPr lang="zh-CN" altLang="en-US" sz="2400" dirty="0" smtClean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能让</a:t>
            </a:r>
            <a:endParaRPr lang="zh-CN" altLang="en-US" sz="3200" b="1" dirty="0">
              <a:solidFill>
                <a:srgbClr val="00AE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58531" y="2842041"/>
            <a:ext cx="2749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你更加</a:t>
            </a:r>
            <a:r>
              <a:rPr lang="zh-CN" altLang="en-US" sz="3200" b="1" dirty="0">
                <a:solidFill>
                  <a:srgbClr val="00AE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从容自如</a:t>
            </a:r>
          </a:p>
        </p:txBody>
      </p:sp>
    </p:spTree>
    <p:extLst>
      <p:ext uri="{BB962C8B-B14F-4D97-AF65-F5344CB8AC3E}">
        <p14:creationId xmlns:p14="http://schemas.microsoft.com/office/powerpoint/2010/main" xmlns="" val="24992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5222487" y="862252"/>
            <a:ext cx="8169415" cy="8169415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242113" y="626086"/>
            <a:ext cx="4884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 合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式演讲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48501" y="2160432"/>
            <a:ext cx="6364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4038" y="2815024"/>
            <a:ext cx="12222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以一种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激励人心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的方式表达出来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56303" y="1933518"/>
            <a:ext cx="5501991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8448745" y="4528693"/>
            <a:ext cx="416959" cy="427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629435" y="4458794"/>
            <a:ext cx="163494" cy="1397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H="1">
            <a:off x="10214274" y="3633471"/>
            <a:ext cx="133207" cy="1219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7169853" y="1747993"/>
            <a:ext cx="2337730" cy="233773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7390851" y="2254291"/>
            <a:ext cx="261947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40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33902" y="2012930"/>
            <a:ext cx="299146" cy="29914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247861" y="4224061"/>
            <a:ext cx="2404949" cy="2404949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33048" y="1915359"/>
            <a:ext cx="1747390" cy="174739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874235" y="4003908"/>
            <a:ext cx="2074643" cy="207464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0257294" y="2393248"/>
            <a:ext cx="2759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劝说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42215" y="4818420"/>
            <a:ext cx="27022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激励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159631" y="4493072"/>
            <a:ext cx="406473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endParaRPr lang="en-US" altLang="zh-CN" sz="28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zh-CN" altLang="en-US" sz="2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0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F6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-1338196" y="1186269"/>
            <a:ext cx="7195710" cy="7195710"/>
          </a:xfrm>
          <a:prstGeom prst="ellipse">
            <a:avLst/>
          </a:prstGeom>
          <a:solidFill>
            <a:schemeClr val="accent4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204747" y="338514"/>
            <a:ext cx="41451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034209" y="1446510"/>
            <a:ext cx="5879629" cy="5586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756751" y="1996102"/>
            <a:ext cx="3621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能带有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主观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</a:p>
        </p:txBody>
      </p:sp>
      <p:sp>
        <p:nvSpPr>
          <p:cNvPr id="33" name="矩形 32"/>
          <p:cNvSpPr/>
          <p:nvPr/>
        </p:nvSpPr>
        <p:spPr>
          <a:xfrm>
            <a:off x="6565022" y="2732025"/>
            <a:ext cx="4339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对各种依据给予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同等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</a:t>
            </a:r>
          </a:p>
        </p:txBody>
      </p:sp>
      <p:sp>
        <p:nvSpPr>
          <p:cNvPr id="4" name="椭圆 3"/>
          <p:cNvSpPr/>
          <p:nvPr/>
        </p:nvSpPr>
        <p:spPr>
          <a:xfrm>
            <a:off x="888831" y="1768384"/>
            <a:ext cx="2105705" cy="21057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14391" y="2748509"/>
            <a:ext cx="2035615" cy="20356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45245" y="4326778"/>
            <a:ext cx="2084611" cy="2084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547684" y="316615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说明要点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2203" y="4794671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中立态度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22252" y="222107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48F6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熟悉主题</a:t>
            </a:r>
            <a:endParaRPr lang="zh-CN" altLang="en-US" sz="3600" b="1" dirty="0">
              <a:solidFill>
                <a:srgbClr val="48F6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574904" y="5177354"/>
            <a:ext cx="383458" cy="383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801176" y="4173122"/>
            <a:ext cx="193360" cy="1933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47113" y="2339444"/>
            <a:ext cx="343586" cy="343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50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65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1338196" y="1186269"/>
            <a:ext cx="7195710" cy="7195710"/>
          </a:xfrm>
          <a:prstGeom prst="ellipse">
            <a:avLst/>
          </a:prstGeom>
          <a:solidFill>
            <a:schemeClr val="accent4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88831" y="1768384"/>
            <a:ext cx="2105705" cy="21057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14391" y="2748509"/>
            <a:ext cx="2035615" cy="20356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5245" y="4326778"/>
            <a:ext cx="2084611" cy="2084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574904" y="5177354"/>
            <a:ext cx="383458" cy="3834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801176" y="4173122"/>
            <a:ext cx="193360" cy="1933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47113" y="2339444"/>
            <a:ext cx="343586" cy="343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204747" y="338514"/>
            <a:ext cx="41451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劝说</a:t>
            </a:r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式演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6034209" y="1446510"/>
            <a:ext cx="5879629" cy="5586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565022" y="1906716"/>
            <a:ext cx="5314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争议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性问题一方观点的演说</a:t>
            </a:r>
          </a:p>
        </p:txBody>
      </p:sp>
      <p:sp>
        <p:nvSpPr>
          <p:cNvPr id="33" name="矩形 32"/>
          <p:cNvSpPr/>
          <p:nvPr/>
        </p:nvSpPr>
        <p:spPr>
          <a:xfrm>
            <a:off x="7529091" y="2822661"/>
            <a:ext cx="3496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归纳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       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演绎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24252" y="3166153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建立论证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4666" y="4768918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情感诉求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90991" y="2223112"/>
            <a:ext cx="1238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365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选取立场</a:t>
            </a:r>
            <a:endParaRPr lang="zh-CN" altLang="en-US" sz="3600" b="1" dirty="0">
              <a:solidFill>
                <a:srgbClr val="A365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91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512</Words>
  <Application>Microsoft Office PowerPoint</Application>
  <PresentationFormat>自定义</PresentationFormat>
  <Paragraphs>83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Administrator</cp:lastModifiedBy>
  <cp:revision>125</cp:revision>
  <dcterms:created xsi:type="dcterms:W3CDTF">2014-04-12T13:42:33Z</dcterms:created>
  <dcterms:modified xsi:type="dcterms:W3CDTF">2015-11-06T00:40:09Z</dcterms:modified>
</cp:coreProperties>
</file>