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16" r:id="rId2"/>
    <p:sldId id="315" r:id="rId3"/>
    <p:sldId id="317" r:id="rId4"/>
    <p:sldId id="318" r:id="rId5"/>
    <p:sldId id="319" r:id="rId6"/>
    <p:sldId id="320" r:id="rId7"/>
    <p:sldId id="321" r:id="rId8"/>
    <p:sldId id="322" r:id="rId9"/>
    <p:sldId id="323" r:id="rId10"/>
  </p:sldIdLst>
  <p:sldSz cx="1219835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504"/>
    <a:srgbClr val="FFFFFF"/>
    <a:srgbClr val="777777"/>
    <a:srgbClr val="FFA52D"/>
    <a:srgbClr val="FFA329"/>
    <a:srgbClr val="FF9E1D"/>
    <a:srgbClr val="D7AF7E"/>
    <a:srgbClr val="FF9300"/>
    <a:srgbClr val="FF9C19"/>
    <a:srgbClr val="FF9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1" autoAdjust="0"/>
    <p:restoredTop sz="94424" autoAdjust="0"/>
  </p:normalViewPr>
  <p:slideViewPr>
    <p:cSldViewPr>
      <p:cViewPr varScale="1">
        <p:scale>
          <a:sx n="106" d="100"/>
          <a:sy n="106" d="100"/>
        </p:scale>
        <p:origin x="-294" y="-96"/>
      </p:cViewPr>
      <p:guideLst>
        <p:guide orient="horz" pos="2160"/>
        <p:guide pos="3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8CA99-93AA-4A2B-B422-E3500CF27245}" type="datetimeFigureOut">
              <a:rPr lang="zh-CN" altLang="en-US" smtClean="0"/>
              <a:pPr/>
              <a:t>2015/11/13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059E4-5EE4-4D75-A261-4421B84AC4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94471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6409792"/>
            <a:ext cx="12198350" cy="432048"/>
          </a:xfrm>
          <a:prstGeom prst="rect">
            <a:avLst/>
          </a:prstGeom>
          <a:solidFill>
            <a:srgbClr val="FF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/>
          </a:p>
        </p:txBody>
      </p:sp>
      <p:sp>
        <p:nvSpPr>
          <p:cNvPr id="4" name="圆角矩形 9"/>
          <p:cNvSpPr/>
          <p:nvPr/>
        </p:nvSpPr>
        <p:spPr>
          <a:xfrm>
            <a:off x="3218855" y="6193768"/>
            <a:ext cx="5904656" cy="504008"/>
          </a:xfrm>
          <a:custGeom>
            <a:avLst/>
            <a:gdLst/>
            <a:ahLst/>
            <a:cxnLst/>
            <a:rect l="l" t="t" r="r" b="b"/>
            <a:pathLst>
              <a:path w="2078246" h="936000">
                <a:moveTo>
                  <a:pt x="156003" y="0"/>
                </a:moveTo>
                <a:lnTo>
                  <a:pt x="1207090" y="0"/>
                </a:lnTo>
                <a:lnTo>
                  <a:pt x="1922243" y="0"/>
                </a:lnTo>
                <a:lnTo>
                  <a:pt x="2078246" y="0"/>
                </a:lnTo>
                <a:lnTo>
                  <a:pt x="2078246" y="156003"/>
                </a:lnTo>
                <a:lnTo>
                  <a:pt x="2078246" y="779997"/>
                </a:lnTo>
                <a:lnTo>
                  <a:pt x="2078246" y="936000"/>
                </a:lnTo>
                <a:lnTo>
                  <a:pt x="1922243" y="936000"/>
                </a:lnTo>
                <a:lnTo>
                  <a:pt x="1207090" y="936000"/>
                </a:lnTo>
                <a:lnTo>
                  <a:pt x="156003" y="936000"/>
                </a:lnTo>
                <a:cubicBezTo>
                  <a:pt x="69845" y="936000"/>
                  <a:pt x="0" y="866155"/>
                  <a:pt x="0" y="779997"/>
                </a:cubicBezTo>
                <a:lnTo>
                  <a:pt x="0" y="156003"/>
                </a:lnTo>
                <a:cubicBezTo>
                  <a:pt x="0" y="69845"/>
                  <a:pt x="69845" y="0"/>
                  <a:pt x="156003" y="0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4400" dirty="0">
              <a:solidFill>
                <a:srgbClr val="FF9300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grpSp>
        <p:nvGrpSpPr>
          <p:cNvPr id="22" name="组合 25"/>
          <p:cNvGrpSpPr/>
          <p:nvPr/>
        </p:nvGrpSpPr>
        <p:grpSpPr>
          <a:xfrm>
            <a:off x="-1292861" y="980184"/>
            <a:ext cx="5519828" cy="4969888"/>
            <a:chOff x="-1292861" y="980184"/>
            <a:chExt cx="5519828" cy="4969888"/>
          </a:xfrm>
        </p:grpSpPr>
        <p:sp>
          <p:nvSpPr>
            <p:cNvPr id="6" name="矩形 2"/>
            <p:cNvSpPr/>
            <p:nvPr/>
          </p:nvSpPr>
          <p:spPr>
            <a:xfrm>
              <a:off x="-1292859" y="980184"/>
              <a:ext cx="2988996" cy="1581922"/>
            </a:xfrm>
            <a:custGeom>
              <a:avLst/>
              <a:gdLst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11723 w 2988996"/>
                <a:gd name="connsiteY3" fmla="*/ 1002590 h 1581922"/>
                <a:gd name="connsiteX4" fmla="*/ 0 w 2988996"/>
                <a:gd name="connsiteY4" fmla="*/ 0 h 1581922"/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0 w 2988996"/>
                <a:gd name="connsiteY3" fmla="*/ 779851 h 1581922"/>
                <a:gd name="connsiteX4" fmla="*/ 0 w 2988996"/>
                <a:gd name="connsiteY4" fmla="*/ 0 h 158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8996" h="1581922">
                  <a:moveTo>
                    <a:pt x="0" y="0"/>
                  </a:moveTo>
                  <a:lnTo>
                    <a:pt x="2977274" y="1042696"/>
                  </a:lnTo>
                  <a:lnTo>
                    <a:pt x="2988996" y="1581922"/>
                  </a:lnTo>
                  <a:lnTo>
                    <a:pt x="0" y="779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五边形 6"/>
            <p:cNvSpPr/>
            <p:nvPr/>
          </p:nvSpPr>
          <p:spPr>
            <a:xfrm>
              <a:off x="1683827" y="2540292"/>
              <a:ext cx="2127824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>
                    <a:lumMod val="72000"/>
                    <a:lumOff val="28000"/>
                  </a:srgbClr>
                </a:gs>
                <a:gs pos="27000">
                  <a:srgbClr val="FFA52D">
                    <a:lumMod val="45000"/>
                    <a:lumOff val="55000"/>
                  </a:srgbClr>
                </a:gs>
                <a:gs pos="100000">
                  <a:srgbClr val="FFA52D">
                    <a:lumMod val="45000"/>
                    <a:lumOff val="5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" name="五边形 7"/>
            <p:cNvSpPr/>
            <p:nvPr/>
          </p:nvSpPr>
          <p:spPr>
            <a:xfrm>
              <a:off x="1683827" y="3548404"/>
              <a:ext cx="2127824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>
                    <a:lumMod val="72000"/>
                    <a:lumOff val="28000"/>
                  </a:srgbClr>
                </a:gs>
                <a:gs pos="27000">
                  <a:srgbClr val="FFA52D">
                    <a:lumMod val="45000"/>
                    <a:lumOff val="55000"/>
                  </a:srgbClr>
                </a:gs>
                <a:gs pos="100000">
                  <a:srgbClr val="FFA52D">
                    <a:lumMod val="45000"/>
                    <a:lumOff val="5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" name="五边形 8"/>
            <p:cNvSpPr/>
            <p:nvPr/>
          </p:nvSpPr>
          <p:spPr>
            <a:xfrm>
              <a:off x="1683827" y="4556516"/>
              <a:ext cx="2127824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>
                    <a:lumMod val="72000"/>
                    <a:lumOff val="28000"/>
                  </a:srgbClr>
                </a:gs>
                <a:gs pos="27000">
                  <a:srgbClr val="FFA52D">
                    <a:lumMod val="45000"/>
                    <a:lumOff val="55000"/>
                  </a:srgbClr>
                </a:gs>
                <a:gs pos="100000">
                  <a:srgbClr val="FFA52D">
                    <a:lumMod val="45000"/>
                    <a:lumOff val="5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0" name="矩形 2"/>
            <p:cNvSpPr/>
            <p:nvPr/>
          </p:nvSpPr>
          <p:spPr>
            <a:xfrm>
              <a:off x="-1292859" y="3300056"/>
              <a:ext cx="2976686" cy="992748"/>
            </a:xfrm>
            <a:custGeom>
              <a:avLst/>
              <a:gdLst>
                <a:gd name="connsiteX0" fmla="*/ 0 w 2964963"/>
                <a:gd name="connsiteY0" fmla="*/ 0 h 895715"/>
                <a:gd name="connsiteX1" fmla="*/ 2941517 w 2964963"/>
                <a:gd name="connsiteY1" fmla="*/ 344767 h 895715"/>
                <a:gd name="connsiteX2" fmla="*/ 2964963 w 2964963"/>
                <a:gd name="connsiteY2" fmla="*/ 895715 h 895715"/>
                <a:gd name="connsiteX3" fmla="*/ 0 w 2964963"/>
                <a:gd name="connsiteY3" fmla="*/ 746565 h 895715"/>
                <a:gd name="connsiteX4" fmla="*/ 0 w 2964963"/>
                <a:gd name="connsiteY4" fmla="*/ 0 h 895715"/>
                <a:gd name="connsiteX0" fmla="*/ 11723 w 2976686"/>
                <a:gd name="connsiteY0" fmla="*/ 0 h 895715"/>
                <a:gd name="connsiteX1" fmla="*/ 2953240 w 2976686"/>
                <a:gd name="connsiteY1" fmla="*/ 344767 h 895715"/>
                <a:gd name="connsiteX2" fmla="*/ 2976686 w 2976686"/>
                <a:gd name="connsiteY2" fmla="*/ 895715 h 895715"/>
                <a:gd name="connsiteX3" fmla="*/ 0 w 2976686"/>
                <a:gd name="connsiteY3" fmla="*/ 887241 h 895715"/>
                <a:gd name="connsiteX4" fmla="*/ 11723 w 2976686"/>
                <a:gd name="connsiteY4" fmla="*/ 0 h 895715"/>
                <a:gd name="connsiteX0" fmla="*/ 11723 w 2976686"/>
                <a:gd name="connsiteY0" fmla="*/ 0 h 1016195"/>
                <a:gd name="connsiteX1" fmla="*/ 2953240 w 2976686"/>
                <a:gd name="connsiteY1" fmla="*/ 344767 h 1016195"/>
                <a:gd name="connsiteX2" fmla="*/ 2976686 w 2976686"/>
                <a:gd name="connsiteY2" fmla="*/ 895715 h 1016195"/>
                <a:gd name="connsiteX3" fmla="*/ 0 w 2976686"/>
                <a:gd name="connsiteY3" fmla="*/ 1016195 h 1016195"/>
                <a:gd name="connsiteX4" fmla="*/ 11723 w 2976686"/>
                <a:gd name="connsiteY4" fmla="*/ 0 h 1016195"/>
                <a:gd name="connsiteX0" fmla="*/ 0 w 2976686"/>
                <a:gd name="connsiteY0" fmla="*/ 0 h 898964"/>
                <a:gd name="connsiteX1" fmla="*/ 2953240 w 2976686"/>
                <a:gd name="connsiteY1" fmla="*/ 227536 h 898964"/>
                <a:gd name="connsiteX2" fmla="*/ 2976686 w 2976686"/>
                <a:gd name="connsiteY2" fmla="*/ 778484 h 898964"/>
                <a:gd name="connsiteX3" fmla="*/ 0 w 2976686"/>
                <a:gd name="connsiteY3" fmla="*/ 898964 h 898964"/>
                <a:gd name="connsiteX4" fmla="*/ 0 w 2976686"/>
                <a:gd name="connsiteY4" fmla="*/ 0 h 898964"/>
                <a:gd name="connsiteX0" fmla="*/ 0 w 2976686"/>
                <a:gd name="connsiteY0" fmla="*/ 0 h 992748"/>
                <a:gd name="connsiteX1" fmla="*/ 2953240 w 2976686"/>
                <a:gd name="connsiteY1" fmla="*/ 227536 h 992748"/>
                <a:gd name="connsiteX2" fmla="*/ 2976686 w 2976686"/>
                <a:gd name="connsiteY2" fmla="*/ 778484 h 992748"/>
                <a:gd name="connsiteX3" fmla="*/ 0 w 2976686"/>
                <a:gd name="connsiteY3" fmla="*/ 992748 h 992748"/>
                <a:gd name="connsiteX4" fmla="*/ 0 w 2976686"/>
                <a:gd name="connsiteY4" fmla="*/ 0 h 99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6" h="992748">
                  <a:moveTo>
                    <a:pt x="0" y="0"/>
                  </a:moveTo>
                  <a:lnTo>
                    <a:pt x="2953240" y="227536"/>
                  </a:lnTo>
                  <a:lnTo>
                    <a:pt x="2976686" y="778484"/>
                  </a:lnTo>
                  <a:lnTo>
                    <a:pt x="0" y="99274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矩形 2"/>
            <p:cNvSpPr/>
            <p:nvPr/>
          </p:nvSpPr>
          <p:spPr>
            <a:xfrm>
              <a:off x="-1281136" y="1732096"/>
              <a:ext cx="2976687" cy="1312251"/>
            </a:xfrm>
            <a:custGeom>
              <a:avLst/>
              <a:gdLst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769898 h 1312251"/>
                <a:gd name="connsiteX4" fmla="*/ 0 w 2976687"/>
                <a:gd name="connsiteY4" fmla="*/ 0 h 1312251"/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664390 h 1312251"/>
                <a:gd name="connsiteX4" fmla="*/ 0 w 2976687"/>
                <a:gd name="connsiteY4" fmla="*/ 0 h 1312251"/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711282 h 1312251"/>
                <a:gd name="connsiteX4" fmla="*/ 0 w 2976687"/>
                <a:gd name="connsiteY4" fmla="*/ 0 h 131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1312251">
                  <a:moveTo>
                    <a:pt x="0" y="0"/>
                  </a:moveTo>
                  <a:lnTo>
                    <a:pt x="2953241" y="808196"/>
                  </a:lnTo>
                  <a:lnTo>
                    <a:pt x="2976687" y="1312251"/>
                  </a:lnTo>
                  <a:lnTo>
                    <a:pt x="0" y="7112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2" name="矩形 2"/>
            <p:cNvSpPr/>
            <p:nvPr/>
          </p:nvSpPr>
          <p:spPr>
            <a:xfrm>
              <a:off x="-1292861" y="2445819"/>
              <a:ext cx="2976687" cy="1112800"/>
            </a:xfrm>
            <a:custGeom>
              <a:avLst/>
              <a:gdLst>
                <a:gd name="connsiteX0" fmla="*/ 0 w 2976687"/>
                <a:gd name="connsiteY0" fmla="*/ 0 h 1159692"/>
                <a:gd name="connsiteX1" fmla="*/ 2976687 w 2976687"/>
                <a:gd name="connsiteY1" fmla="*/ 632188 h 1159692"/>
                <a:gd name="connsiteX2" fmla="*/ 2964963 w 2976687"/>
                <a:gd name="connsiteY2" fmla="*/ 1159692 h 1159692"/>
                <a:gd name="connsiteX3" fmla="*/ 11723 w 2976687"/>
                <a:gd name="connsiteY3" fmla="*/ 781870 h 1159692"/>
                <a:gd name="connsiteX4" fmla="*/ 0 w 2976687"/>
                <a:gd name="connsiteY4" fmla="*/ 0 h 1159692"/>
                <a:gd name="connsiteX0" fmla="*/ 0 w 2976687"/>
                <a:gd name="connsiteY0" fmla="*/ 0 h 1159692"/>
                <a:gd name="connsiteX1" fmla="*/ 2976687 w 2976687"/>
                <a:gd name="connsiteY1" fmla="*/ 632188 h 1159692"/>
                <a:gd name="connsiteX2" fmla="*/ 2964963 w 2976687"/>
                <a:gd name="connsiteY2" fmla="*/ 1159692 h 1159692"/>
                <a:gd name="connsiteX3" fmla="*/ 11723 w 2976687"/>
                <a:gd name="connsiteY3" fmla="*/ 899100 h 1159692"/>
                <a:gd name="connsiteX4" fmla="*/ 0 w 2976687"/>
                <a:gd name="connsiteY4" fmla="*/ 0 h 1159692"/>
                <a:gd name="connsiteX0" fmla="*/ 0 w 2976687"/>
                <a:gd name="connsiteY0" fmla="*/ 0 h 1112800"/>
                <a:gd name="connsiteX1" fmla="*/ 2976687 w 2976687"/>
                <a:gd name="connsiteY1" fmla="*/ 585296 h 1112800"/>
                <a:gd name="connsiteX2" fmla="*/ 2964963 w 2976687"/>
                <a:gd name="connsiteY2" fmla="*/ 1112800 h 1112800"/>
                <a:gd name="connsiteX3" fmla="*/ 11723 w 2976687"/>
                <a:gd name="connsiteY3" fmla="*/ 852208 h 1112800"/>
                <a:gd name="connsiteX4" fmla="*/ 0 w 2976687"/>
                <a:gd name="connsiteY4" fmla="*/ 0 h 11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1112800">
                  <a:moveTo>
                    <a:pt x="0" y="0"/>
                  </a:moveTo>
                  <a:lnTo>
                    <a:pt x="2976687" y="585296"/>
                  </a:lnTo>
                  <a:lnTo>
                    <a:pt x="2964963" y="1112800"/>
                  </a:lnTo>
                  <a:cubicBezTo>
                    <a:pt x="1980550" y="975136"/>
                    <a:pt x="996136" y="989872"/>
                    <a:pt x="11723" y="852208"/>
                  </a:cubicBezTo>
                  <a:cubicBezTo>
                    <a:pt x="11723" y="626754"/>
                    <a:pt x="0" y="225454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3" name="矩形 2"/>
            <p:cNvSpPr/>
            <p:nvPr/>
          </p:nvSpPr>
          <p:spPr>
            <a:xfrm>
              <a:off x="-1292860" y="4556518"/>
              <a:ext cx="2977274" cy="1393554"/>
            </a:xfrm>
            <a:custGeom>
              <a:avLst/>
              <a:gdLst>
                <a:gd name="connsiteX0" fmla="*/ 2942105 w 2965551"/>
                <a:gd name="connsiteY0" fmla="*/ 0 h 1006692"/>
                <a:gd name="connsiteX1" fmla="*/ 2965551 w 2965551"/>
                <a:gd name="connsiteY1" fmla="*/ 504055 h 1006692"/>
                <a:gd name="connsiteX2" fmla="*/ 0 w 2965551"/>
                <a:gd name="connsiteY2" fmla="*/ 1006692 h 1006692"/>
                <a:gd name="connsiteX3" fmla="*/ 0 w 2965551"/>
                <a:gd name="connsiteY3" fmla="*/ 45621 h 1006692"/>
                <a:gd name="connsiteX4" fmla="*/ 2942105 w 2965551"/>
                <a:gd name="connsiteY4" fmla="*/ 0 h 1006692"/>
                <a:gd name="connsiteX0" fmla="*/ 2953828 w 2977274"/>
                <a:gd name="connsiteY0" fmla="*/ 0 h 1006692"/>
                <a:gd name="connsiteX1" fmla="*/ 2977274 w 2977274"/>
                <a:gd name="connsiteY1" fmla="*/ 504055 h 1006692"/>
                <a:gd name="connsiteX2" fmla="*/ 11723 w 2977274"/>
                <a:gd name="connsiteY2" fmla="*/ 1006692 h 1006692"/>
                <a:gd name="connsiteX3" fmla="*/ 0 w 2977274"/>
                <a:gd name="connsiteY3" fmla="*/ 186298 h 1006692"/>
                <a:gd name="connsiteX4" fmla="*/ 2953828 w 2977274"/>
                <a:gd name="connsiteY4" fmla="*/ 0 h 1006692"/>
                <a:gd name="connsiteX0" fmla="*/ 2953828 w 2977274"/>
                <a:gd name="connsiteY0" fmla="*/ 0 h 1205985"/>
                <a:gd name="connsiteX1" fmla="*/ 2977274 w 2977274"/>
                <a:gd name="connsiteY1" fmla="*/ 504055 h 1205985"/>
                <a:gd name="connsiteX2" fmla="*/ 11723 w 2977274"/>
                <a:gd name="connsiteY2" fmla="*/ 1205985 h 1205985"/>
                <a:gd name="connsiteX3" fmla="*/ 0 w 2977274"/>
                <a:gd name="connsiteY3" fmla="*/ 186298 h 1205985"/>
                <a:gd name="connsiteX4" fmla="*/ 2953828 w 2977274"/>
                <a:gd name="connsiteY4" fmla="*/ 0 h 1205985"/>
                <a:gd name="connsiteX0" fmla="*/ 2953828 w 2977274"/>
                <a:gd name="connsiteY0" fmla="*/ 0 h 1205985"/>
                <a:gd name="connsiteX1" fmla="*/ 2977274 w 2977274"/>
                <a:gd name="connsiteY1" fmla="*/ 504055 h 1205985"/>
                <a:gd name="connsiteX2" fmla="*/ 11723 w 2977274"/>
                <a:gd name="connsiteY2" fmla="*/ 1205985 h 1205985"/>
                <a:gd name="connsiteX3" fmla="*/ 0 w 2977274"/>
                <a:gd name="connsiteY3" fmla="*/ 362144 h 1205985"/>
                <a:gd name="connsiteX4" fmla="*/ 2953828 w 2977274"/>
                <a:gd name="connsiteY4" fmla="*/ 0 h 1205985"/>
                <a:gd name="connsiteX0" fmla="*/ 2953828 w 2977274"/>
                <a:gd name="connsiteY0" fmla="*/ 0 h 1393554"/>
                <a:gd name="connsiteX1" fmla="*/ 2977274 w 2977274"/>
                <a:gd name="connsiteY1" fmla="*/ 504055 h 1393554"/>
                <a:gd name="connsiteX2" fmla="*/ 11723 w 2977274"/>
                <a:gd name="connsiteY2" fmla="*/ 1393554 h 1393554"/>
                <a:gd name="connsiteX3" fmla="*/ 0 w 2977274"/>
                <a:gd name="connsiteY3" fmla="*/ 362144 h 1393554"/>
                <a:gd name="connsiteX4" fmla="*/ 2953828 w 2977274"/>
                <a:gd name="connsiteY4" fmla="*/ 0 h 1393554"/>
                <a:gd name="connsiteX0" fmla="*/ 2953828 w 2977274"/>
                <a:gd name="connsiteY0" fmla="*/ 0 h 1393554"/>
                <a:gd name="connsiteX1" fmla="*/ 2977274 w 2977274"/>
                <a:gd name="connsiteY1" fmla="*/ 504055 h 1393554"/>
                <a:gd name="connsiteX2" fmla="*/ 11723 w 2977274"/>
                <a:gd name="connsiteY2" fmla="*/ 1393554 h 1393554"/>
                <a:gd name="connsiteX3" fmla="*/ 0 w 2977274"/>
                <a:gd name="connsiteY3" fmla="*/ 491098 h 1393554"/>
                <a:gd name="connsiteX4" fmla="*/ 2953828 w 2977274"/>
                <a:gd name="connsiteY4" fmla="*/ 0 h 139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274" h="1393554">
                  <a:moveTo>
                    <a:pt x="2953828" y="0"/>
                  </a:moveTo>
                  <a:lnTo>
                    <a:pt x="2977274" y="504055"/>
                  </a:lnTo>
                  <a:lnTo>
                    <a:pt x="11723" y="1393554"/>
                  </a:lnTo>
                  <a:lnTo>
                    <a:pt x="0" y="491098"/>
                  </a:lnTo>
                  <a:lnTo>
                    <a:pt x="295382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矩形 2"/>
            <p:cNvSpPr/>
            <p:nvPr/>
          </p:nvSpPr>
          <p:spPr>
            <a:xfrm>
              <a:off x="-1292861" y="4052460"/>
              <a:ext cx="2976687" cy="994636"/>
            </a:xfrm>
            <a:custGeom>
              <a:avLst/>
              <a:gdLst>
                <a:gd name="connsiteX0" fmla="*/ 0 w 2964964"/>
                <a:gd name="connsiteY0" fmla="*/ 0 h 828291"/>
                <a:gd name="connsiteX1" fmla="*/ 2953242 w 2964964"/>
                <a:gd name="connsiteY1" fmla="*/ 138455 h 828291"/>
                <a:gd name="connsiteX2" fmla="*/ 2964964 w 2964964"/>
                <a:gd name="connsiteY2" fmla="*/ 642512 h 828291"/>
                <a:gd name="connsiteX3" fmla="*/ 0 w 2964964"/>
                <a:gd name="connsiteY3" fmla="*/ 828291 h 828291"/>
                <a:gd name="connsiteX4" fmla="*/ 0 w 2964964"/>
                <a:gd name="connsiteY4" fmla="*/ 0 h 828291"/>
                <a:gd name="connsiteX0" fmla="*/ 0 w 2964964"/>
                <a:gd name="connsiteY0" fmla="*/ 13945 h 689836"/>
                <a:gd name="connsiteX1" fmla="*/ 2953242 w 2964964"/>
                <a:gd name="connsiteY1" fmla="*/ 0 h 689836"/>
                <a:gd name="connsiteX2" fmla="*/ 2964964 w 2964964"/>
                <a:gd name="connsiteY2" fmla="*/ 504057 h 689836"/>
                <a:gd name="connsiteX3" fmla="*/ 0 w 2964964"/>
                <a:gd name="connsiteY3" fmla="*/ 689836 h 689836"/>
                <a:gd name="connsiteX4" fmla="*/ 0 w 2964964"/>
                <a:gd name="connsiteY4" fmla="*/ 13945 h 689836"/>
                <a:gd name="connsiteX0" fmla="*/ 0 w 2964964"/>
                <a:gd name="connsiteY0" fmla="*/ 13945 h 853959"/>
                <a:gd name="connsiteX1" fmla="*/ 2953242 w 2964964"/>
                <a:gd name="connsiteY1" fmla="*/ 0 h 853959"/>
                <a:gd name="connsiteX2" fmla="*/ 2964964 w 2964964"/>
                <a:gd name="connsiteY2" fmla="*/ 504057 h 853959"/>
                <a:gd name="connsiteX3" fmla="*/ 0 w 2964964"/>
                <a:gd name="connsiteY3" fmla="*/ 853959 h 853959"/>
                <a:gd name="connsiteX4" fmla="*/ 0 w 2964964"/>
                <a:gd name="connsiteY4" fmla="*/ 13945 h 853959"/>
                <a:gd name="connsiteX0" fmla="*/ 0 w 2964964"/>
                <a:gd name="connsiteY0" fmla="*/ 154622 h 853959"/>
                <a:gd name="connsiteX1" fmla="*/ 2953242 w 2964964"/>
                <a:gd name="connsiteY1" fmla="*/ 0 h 853959"/>
                <a:gd name="connsiteX2" fmla="*/ 2964964 w 2964964"/>
                <a:gd name="connsiteY2" fmla="*/ 504057 h 853959"/>
                <a:gd name="connsiteX3" fmla="*/ 0 w 2964964"/>
                <a:gd name="connsiteY3" fmla="*/ 853959 h 853959"/>
                <a:gd name="connsiteX4" fmla="*/ 0 w 2964964"/>
                <a:gd name="connsiteY4" fmla="*/ 154622 h 853959"/>
                <a:gd name="connsiteX0" fmla="*/ 11723 w 2976687"/>
                <a:gd name="connsiteY0" fmla="*/ 154622 h 994636"/>
                <a:gd name="connsiteX1" fmla="*/ 2964965 w 2976687"/>
                <a:gd name="connsiteY1" fmla="*/ 0 h 994636"/>
                <a:gd name="connsiteX2" fmla="*/ 2976687 w 2976687"/>
                <a:gd name="connsiteY2" fmla="*/ 504057 h 994636"/>
                <a:gd name="connsiteX3" fmla="*/ 0 w 2976687"/>
                <a:gd name="connsiteY3" fmla="*/ 994636 h 994636"/>
                <a:gd name="connsiteX4" fmla="*/ 11723 w 2976687"/>
                <a:gd name="connsiteY4" fmla="*/ 154622 h 994636"/>
                <a:gd name="connsiteX0" fmla="*/ 11723 w 2976687"/>
                <a:gd name="connsiteY0" fmla="*/ 224960 h 994636"/>
                <a:gd name="connsiteX1" fmla="*/ 2964965 w 2976687"/>
                <a:gd name="connsiteY1" fmla="*/ 0 h 994636"/>
                <a:gd name="connsiteX2" fmla="*/ 2976687 w 2976687"/>
                <a:gd name="connsiteY2" fmla="*/ 504057 h 994636"/>
                <a:gd name="connsiteX3" fmla="*/ 0 w 2976687"/>
                <a:gd name="connsiteY3" fmla="*/ 994636 h 994636"/>
                <a:gd name="connsiteX4" fmla="*/ 11723 w 2976687"/>
                <a:gd name="connsiteY4" fmla="*/ 224960 h 99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994636">
                  <a:moveTo>
                    <a:pt x="11723" y="224960"/>
                  </a:moveTo>
                  <a:lnTo>
                    <a:pt x="2964965" y="0"/>
                  </a:lnTo>
                  <a:lnTo>
                    <a:pt x="2976687" y="504057"/>
                  </a:lnTo>
                  <a:lnTo>
                    <a:pt x="0" y="994636"/>
                  </a:lnTo>
                  <a:lnTo>
                    <a:pt x="11723" y="22496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5" name="五边形 14"/>
            <p:cNvSpPr/>
            <p:nvPr/>
          </p:nvSpPr>
          <p:spPr>
            <a:xfrm>
              <a:off x="1683827" y="2036236"/>
              <a:ext cx="2543140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1850702" y="2039775"/>
              <a:ext cx="210323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思想组织建设篇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五边形 16"/>
            <p:cNvSpPr/>
            <p:nvPr/>
          </p:nvSpPr>
          <p:spPr>
            <a:xfrm>
              <a:off x="1683827" y="3044348"/>
              <a:ext cx="2543140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TextBox 16"/>
            <p:cNvSpPr txBox="1"/>
            <p:nvPr/>
          </p:nvSpPr>
          <p:spPr>
            <a:xfrm>
              <a:off x="1850702" y="3060371"/>
              <a:ext cx="210323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日常工作建设篇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五边形 18"/>
            <p:cNvSpPr/>
            <p:nvPr/>
          </p:nvSpPr>
          <p:spPr>
            <a:xfrm>
              <a:off x="1683827" y="4052460"/>
              <a:ext cx="2543140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0" name="TextBox 18"/>
            <p:cNvSpPr txBox="1"/>
            <p:nvPr/>
          </p:nvSpPr>
          <p:spPr>
            <a:xfrm>
              <a:off x="1649686" y="4077759"/>
              <a:ext cx="253528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校园科技文化建设篇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-642777" y="3368316"/>
              <a:ext cx="4644000" cy="36000"/>
            </a:xfrm>
            <a:prstGeom prst="rect">
              <a:avLst/>
            </a:prstGeom>
            <a:gradFill>
              <a:gsLst>
                <a:gs pos="49628">
                  <a:srgbClr val="FF9504"/>
                </a:gs>
                <a:gs pos="2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6" name="组合 26"/>
          <p:cNvGrpSpPr/>
          <p:nvPr/>
        </p:nvGrpSpPr>
        <p:grpSpPr>
          <a:xfrm>
            <a:off x="3722911" y="5517232"/>
            <a:ext cx="4886097" cy="536309"/>
            <a:chOff x="3794919" y="5517232"/>
            <a:chExt cx="4886097" cy="536309"/>
          </a:xfrm>
        </p:grpSpPr>
        <p:pic>
          <p:nvPicPr>
            <p:cNvPr id="23" name="Picture 4" descr="F:\picture\pic\activity\标志\能动标志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94919" y="5517232"/>
              <a:ext cx="936104" cy="53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矩形 23"/>
            <p:cNvSpPr/>
            <p:nvPr/>
          </p:nvSpPr>
          <p:spPr>
            <a:xfrm>
              <a:off x="4803031" y="5589240"/>
              <a:ext cx="38779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rgbClr val="000000"/>
                  </a:solidFill>
                  <a:latin typeface="Arial" pitchFamily="34" charset="0"/>
                  <a:ea typeface="黑体" pitchFamily="2" charset="-122"/>
                </a:rPr>
                <a:t>江苏大学</a:t>
              </a:r>
              <a:r>
                <a:rPr lang="zh-CN" altLang="en-US" sz="1800" i="0" dirty="0" smtClean="0">
                  <a:solidFill>
                    <a:srgbClr val="000000"/>
                  </a:solidFill>
                  <a:latin typeface="Arial" pitchFamily="34" charset="0"/>
                  <a:ea typeface="黑体" pitchFamily="2" charset="-122"/>
                </a:rPr>
                <a:t>能源与动力工程学院研分会</a:t>
              </a:r>
              <a:endParaRPr lang="zh-CN" altLang="en-US" sz="1800" i="0" dirty="0">
                <a:solidFill>
                  <a:srgbClr val="000000"/>
                </a:solidFill>
                <a:latin typeface="Arial" pitchFamily="34" charset="0"/>
                <a:ea typeface="黑体" pitchFamily="2" charset="-122"/>
              </a:endParaRPr>
            </a:p>
          </p:txBody>
        </p:sp>
      </p:grpSp>
      <p:sp>
        <p:nvSpPr>
          <p:cNvPr id="25" name="圆角矩形 24"/>
          <p:cNvSpPr/>
          <p:nvPr/>
        </p:nvSpPr>
        <p:spPr>
          <a:xfrm>
            <a:off x="2714799" y="2852936"/>
            <a:ext cx="6552728" cy="919401"/>
          </a:xfrm>
          <a:prstGeom prst="roundRect">
            <a:avLst/>
          </a:prstGeom>
          <a:solidFill>
            <a:srgbClr val="777777"/>
          </a:solidFill>
        </p:spPr>
        <p:txBody>
          <a:bodyPr wrap="square">
            <a:spAutoFit/>
          </a:bodyPr>
          <a:lstStyle/>
          <a:p>
            <a:r>
              <a:rPr lang="zh-CN" altLang="en-US" sz="4800" i="0" dirty="0" smtClean="0">
                <a:solidFill>
                  <a:srgbClr val="FF9C19"/>
                </a:solidFill>
                <a:latin typeface="Arial" pitchFamily="34" charset="0"/>
                <a:ea typeface="黑体" pitchFamily="2" charset="-122"/>
              </a:rPr>
              <a:t>能动学院</a:t>
            </a:r>
            <a:r>
              <a:rPr lang="en-US" altLang="zh-CN" sz="4800" i="0" dirty="0" smtClean="0">
                <a:solidFill>
                  <a:srgbClr val="FF9C19"/>
                </a:solidFill>
                <a:latin typeface="Arial" pitchFamily="34" charset="0"/>
                <a:ea typeface="黑体" pitchFamily="2" charset="-122"/>
              </a:rPr>
              <a:t>2015</a:t>
            </a:r>
            <a:r>
              <a:rPr lang="zh-CN" altLang="en-US" sz="4800" i="0" dirty="0" smtClean="0">
                <a:solidFill>
                  <a:srgbClr val="FF9C19"/>
                </a:solidFill>
                <a:latin typeface="Arial" pitchFamily="34" charset="0"/>
                <a:ea typeface="黑体" pitchFamily="2" charset="-122"/>
              </a:rPr>
              <a:t>年</a:t>
            </a:r>
            <a:r>
              <a:rPr lang="zh-CN" altLang="en-US" sz="4800" i="0" dirty="0" smtClean="0">
                <a:solidFill>
                  <a:srgbClr val="FF9C19"/>
                </a:solidFill>
                <a:latin typeface="Arial" pitchFamily="34" charset="0"/>
                <a:ea typeface="黑体" pitchFamily="2" charset="-122"/>
              </a:rPr>
              <a:t>度总结</a:t>
            </a:r>
            <a:endParaRPr lang="zh-CN" altLang="en-US" sz="4800" i="0" dirty="0">
              <a:solidFill>
                <a:srgbClr val="FF9C19"/>
              </a:solidFill>
              <a:latin typeface="Arial" pitchFamily="34" charset="0"/>
              <a:ea typeface="黑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 advTm="2548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3.7037E-7 L 0.16836 -3.7037E-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11465851" y="1196752"/>
            <a:ext cx="2988998" cy="4581622"/>
            <a:chOff x="-1292861" y="980184"/>
            <a:chExt cx="2988998" cy="4969888"/>
          </a:xfrm>
        </p:grpSpPr>
        <p:sp>
          <p:nvSpPr>
            <p:cNvPr id="34" name="矩形 2"/>
            <p:cNvSpPr/>
            <p:nvPr/>
          </p:nvSpPr>
          <p:spPr>
            <a:xfrm>
              <a:off x="-1292859" y="980184"/>
              <a:ext cx="2988996" cy="1581922"/>
            </a:xfrm>
            <a:custGeom>
              <a:avLst/>
              <a:gdLst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11723 w 2988996"/>
                <a:gd name="connsiteY3" fmla="*/ 1002590 h 1581922"/>
                <a:gd name="connsiteX4" fmla="*/ 0 w 2988996"/>
                <a:gd name="connsiteY4" fmla="*/ 0 h 1581922"/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0 w 2988996"/>
                <a:gd name="connsiteY3" fmla="*/ 779851 h 1581922"/>
                <a:gd name="connsiteX4" fmla="*/ 0 w 2988996"/>
                <a:gd name="connsiteY4" fmla="*/ 0 h 158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8996" h="1581922">
                  <a:moveTo>
                    <a:pt x="0" y="0"/>
                  </a:moveTo>
                  <a:lnTo>
                    <a:pt x="2977274" y="1042696"/>
                  </a:lnTo>
                  <a:lnTo>
                    <a:pt x="2988996" y="1581922"/>
                  </a:lnTo>
                  <a:lnTo>
                    <a:pt x="0" y="779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矩形 2"/>
            <p:cNvSpPr/>
            <p:nvPr/>
          </p:nvSpPr>
          <p:spPr>
            <a:xfrm>
              <a:off x="-1292859" y="3300056"/>
              <a:ext cx="2976686" cy="992748"/>
            </a:xfrm>
            <a:custGeom>
              <a:avLst/>
              <a:gdLst>
                <a:gd name="connsiteX0" fmla="*/ 0 w 2964963"/>
                <a:gd name="connsiteY0" fmla="*/ 0 h 895715"/>
                <a:gd name="connsiteX1" fmla="*/ 2941517 w 2964963"/>
                <a:gd name="connsiteY1" fmla="*/ 344767 h 895715"/>
                <a:gd name="connsiteX2" fmla="*/ 2964963 w 2964963"/>
                <a:gd name="connsiteY2" fmla="*/ 895715 h 895715"/>
                <a:gd name="connsiteX3" fmla="*/ 0 w 2964963"/>
                <a:gd name="connsiteY3" fmla="*/ 746565 h 895715"/>
                <a:gd name="connsiteX4" fmla="*/ 0 w 2964963"/>
                <a:gd name="connsiteY4" fmla="*/ 0 h 895715"/>
                <a:gd name="connsiteX0" fmla="*/ 11723 w 2976686"/>
                <a:gd name="connsiteY0" fmla="*/ 0 h 895715"/>
                <a:gd name="connsiteX1" fmla="*/ 2953240 w 2976686"/>
                <a:gd name="connsiteY1" fmla="*/ 344767 h 895715"/>
                <a:gd name="connsiteX2" fmla="*/ 2976686 w 2976686"/>
                <a:gd name="connsiteY2" fmla="*/ 895715 h 895715"/>
                <a:gd name="connsiteX3" fmla="*/ 0 w 2976686"/>
                <a:gd name="connsiteY3" fmla="*/ 887241 h 895715"/>
                <a:gd name="connsiteX4" fmla="*/ 11723 w 2976686"/>
                <a:gd name="connsiteY4" fmla="*/ 0 h 895715"/>
                <a:gd name="connsiteX0" fmla="*/ 11723 w 2976686"/>
                <a:gd name="connsiteY0" fmla="*/ 0 h 1016195"/>
                <a:gd name="connsiteX1" fmla="*/ 2953240 w 2976686"/>
                <a:gd name="connsiteY1" fmla="*/ 344767 h 1016195"/>
                <a:gd name="connsiteX2" fmla="*/ 2976686 w 2976686"/>
                <a:gd name="connsiteY2" fmla="*/ 895715 h 1016195"/>
                <a:gd name="connsiteX3" fmla="*/ 0 w 2976686"/>
                <a:gd name="connsiteY3" fmla="*/ 1016195 h 1016195"/>
                <a:gd name="connsiteX4" fmla="*/ 11723 w 2976686"/>
                <a:gd name="connsiteY4" fmla="*/ 0 h 1016195"/>
                <a:gd name="connsiteX0" fmla="*/ 0 w 2976686"/>
                <a:gd name="connsiteY0" fmla="*/ 0 h 898964"/>
                <a:gd name="connsiteX1" fmla="*/ 2953240 w 2976686"/>
                <a:gd name="connsiteY1" fmla="*/ 227536 h 898964"/>
                <a:gd name="connsiteX2" fmla="*/ 2976686 w 2976686"/>
                <a:gd name="connsiteY2" fmla="*/ 778484 h 898964"/>
                <a:gd name="connsiteX3" fmla="*/ 0 w 2976686"/>
                <a:gd name="connsiteY3" fmla="*/ 898964 h 898964"/>
                <a:gd name="connsiteX4" fmla="*/ 0 w 2976686"/>
                <a:gd name="connsiteY4" fmla="*/ 0 h 898964"/>
                <a:gd name="connsiteX0" fmla="*/ 0 w 2976686"/>
                <a:gd name="connsiteY0" fmla="*/ 0 h 992748"/>
                <a:gd name="connsiteX1" fmla="*/ 2953240 w 2976686"/>
                <a:gd name="connsiteY1" fmla="*/ 227536 h 992748"/>
                <a:gd name="connsiteX2" fmla="*/ 2976686 w 2976686"/>
                <a:gd name="connsiteY2" fmla="*/ 778484 h 992748"/>
                <a:gd name="connsiteX3" fmla="*/ 0 w 2976686"/>
                <a:gd name="connsiteY3" fmla="*/ 992748 h 992748"/>
                <a:gd name="connsiteX4" fmla="*/ 0 w 2976686"/>
                <a:gd name="connsiteY4" fmla="*/ 0 h 99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6" h="992748">
                  <a:moveTo>
                    <a:pt x="0" y="0"/>
                  </a:moveTo>
                  <a:lnTo>
                    <a:pt x="2953240" y="227536"/>
                  </a:lnTo>
                  <a:lnTo>
                    <a:pt x="2976686" y="778484"/>
                  </a:lnTo>
                  <a:lnTo>
                    <a:pt x="0" y="99274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矩形 2"/>
            <p:cNvSpPr/>
            <p:nvPr/>
          </p:nvSpPr>
          <p:spPr>
            <a:xfrm>
              <a:off x="-1281136" y="1732096"/>
              <a:ext cx="2976687" cy="1312251"/>
            </a:xfrm>
            <a:custGeom>
              <a:avLst/>
              <a:gdLst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769898 h 1312251"/>
                <a:gd name="connsiteX4" fmla="*/ 0 w 2976687"/>
                <a:gd name="connsiteY4" fmla="*/ 0 h 1312251"/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664390 h 1312251"/>
                <a:gd name="connsiteX4" fmla="*/ 0 w 2976687"/>
                <a:gd name="connsiteY4" fmla="*/ 0 h 1312251"/>
                <a:gd name="connsiteX0" fmla="*/ 0 w 2976687"/>
                <a:gd name="connsiteY0" fmla="*/ 0 h 1312251"/>
                <a:gd name="connsiteX1" fmla="*/ 2953241 w 2976687"/>
                <a:gd name="connsiteY1" fmla="*/ 808196 h 1312251"/>
                <a:gd name="connsiteX2" fmla="*/ 2976687 w 2976687"/>
                <a:gd name="connsiteY2" fmla="*/ 1312251 h 1312251"/>
                <a:gd name="connsiteX3" fmla="*/ 0 w 2976687"/>
                <a:gd name="connsiteY3" fmla="*/ 711282 h 1312251"/>
                <a:gd name="connsiteX4" fmla="*/ 0 w 2976687"/>
                <a:gd name="connsiteY4" fmla="*/ 0 h 131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1312251">
                  <a:moveTo>
                    <a:pt x="0" y="0"/>
                  </a:moveTo>
                  <a:lnTo>
                    <a:pt x="2953241" y="808196"/>
                  </a:lnTo>
                  <a:lnTo>
                    <a:pt x="2976687" y="1312251"/>
                  </a:lnTo>
                  <a:lnTo>
                    <a:pt x="0" y="7112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7" name="矩形 2"/>
            <p:cNvSpPr/>
            <p:nvPr/>
          </p:nvSpPr>
          <p:spPr>
            <a:xfrm>
              <a:off x="-1292861" y="2445819"/>
              <a:ext cx="2976687" cy="1112800"/>
            </a:xfrm>
            <a:custGeom>
              <a:avLst/>
              <a:gdLst>
                <a:gd name="connsiteX0" fmla="*/ 0 w 2976687"/>
                <a:gd name="connsiteY0" fmla="*/ 0 h 1159692"/>
                <a:gd name="connsiteX1" fmla="*/ 2976687 w 2976687"/>
                <a:gd name="connsiteY1" fmla="*/ 632188 h 1159692"/>
                <a:gd name="connsiteX2" fmla="*/ 2964963 w 2976687"/>
                <a:gd name="connsiteY2" fmla="*/ 1159692 h 1159692"/>
                <a:gd name="connsiteX3" fmla="*/ 11723 w 2976687"/>
                <a:gd name="connsiteY3" fmla="*/ 781870 h 1159692"/>
                <a:gd name="connsiteX4" fmla="*/ 0 w 2976687"/>
                <a:gd name="connsiteY4" fmla="*/ 0 h 1159692"/>
                <a:gd name="connsiteX0" fmla="*/ 0 w 2976687"/>
                <a:gd name="connsiteY0" fmla="*/ 0 h 1159692"/>
                <a:gd name="connsiteX1" fmla="*/ 2976687 w 2976687"/>
                <a:gd name="connsiteY1" fmla="*/ 632188 h 1159692"/>
                <a:gd name="connsiteX2" fmla="*/ 2964963 w 2976687"/>
                <a:gd name="connsiteY2" fmla="*/ 1159692 h 1159692"/>
                <a:gd name="connsiteX3" fmla="*/ 11723 w 2976687"/>
                <a:gd name="connsiteY3" fmla="*/ 899100 h 1159692"/>
                <a:gd name="connsiteX4" fmla="*/ 0 w 2976687"/>
                <a:gd name="connsiteY4" fmla="*/ 0 h 1159692"/>
                <a:gd name="connsiteX0" fmla="*/ 0 w 2976687"/>
                <a:gd name="connsiteY0" fmla="*/ 0 h 1112800"/>
                <a:gd name="connsiteX1" fmla="*/ 2976687 w 2976687"/>
                <a:gd name="connsiteY1" fmla="*/ 585296 h 1112800"/>
                <a:gd name="connsiteX2" fmla="*/ 2964963 w 2976687"/>
                <a:gd name="connsiteY2" fmla="*/ 1112800 h 1112800"/>
                <a:gd name="connsiteX3" fmla="*/ 11723 w 2976687"/>
                <a:gd name="connsiteY3" fmla="*/ 852208 h 1112800"/>
                <a:gd name="connsiteX4" fmla="*/ 0 w 2976687"/>
                <a:gd name="connsiteY4" fmla="*/ 0 h 11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1112800">
                  <a:moveTo>
                    <a:pt x="0" y="0"/>
                  </a:moveTo>
                  <a:lnTo>
                    <a:pt x="2976687" y="585296"/>
                  </a:lnTo>
                  <a:lnTo>
                    <a:pt x="2964963" y="1112800"/>
                  </a:lnTo>
                  <a:cubicBezTo>
                    <a:pt x="1980550" y="975136"/>
                    <a:pt x="996136" y="989872"/>
                    <a:pt x="11723" y="852208"/>
                  </a:cubicBezTo>
                  <a:cubicBezTo>
                    <a:pt x="11723" y="626754"/>
                    <a:pt x="0" y="225454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矩形 2"/>
            <p:cNvSpPr/>
            <p:nvPr/>
          </p:nvSpPr>
          <p:spPr>
            <a:xfrm>
              <a:off x="-1292860" y="4556518"/>
              <a:ext cx="2977274" cy="1393554"/>
            </a:xfrm>
            <a:custGeom>
              <a:avLst/>
              <a:gdLst>
                <a:gd name="connsiteX0" fmla="*/ 2942105 w 2965551"/>
                <a:gd name="connsiteY0" fmla="*/ 0 h 1006692"/>
                <a:gd name="connsiteX1" fmla="*/ 2965551 w 2965551"/>
                <a:gd name="connsiteY1" fmla="*/ 504055 h 1006692"/>
                <a:gd name="connsiteX2" fmla="*/ 0 w 2965551"/>
                <a:gd name="connsiteY2" fmla="*/ 1006692 h 1006692"/>
                <a:gd name="connsiteX3" fmla="*/ 0 w 2965551"/>
                <a:gd name="connsiteY3" fmla="*/ 45621 h 1006692"/>
                <a:gd name="connsiteX4" fmla="*/ 2942105 w 2965551"/>
                <a:gd name="connsiteY4" fmla="*/ 0 h 1006692"/>
                <a:gd name="connsiteX0" fmla="*/ 2953828 w 2977274"/>
                <a:gd name="connsiteY0" fmla="*/ 0 h 1006692"/>
                <a:gd name="connsiteX1" fmla="*/ 2977274 w 2977274"/>
                <a:gd name="connsiteY1" fmla="*/ 504055 h 1006692"/>
                <a:gd name="connsiteX2" fmla="*/ 11723 w 2977274"/>
                <a:gd name="connsiteY2" fmla="*/ 1006692 h 1006692"/>
                <a:gd name="connsiteX3" fmla="*/ 0 w 2977274"/>
                <a:gd name="connsiteY3" fmla="*/ 186298 h 1006692"/>
                <a:gd name="connsiteX4" fmla="*/ 2953828 w 2977274"/>
                <a:gd name="connsiteY4" fmla="*/ 0 h 1006692"/>
                <a:gd name="connsiteX0" fmla="*/ 2953828 w 2977274"/>
                <a:gd name="connsiteY0" fmla="*/ 0 h 1205985"/>
                <a:gd name="connsiteX1" fmla="*/ 2977274 w 2977274"/>
                <a:gd name="connsiteY1" fmla="*/ 504055 h 1205985"/>
                <a:gd name="connsiteX2" fmla="*/ 11723 w 2977274"/>
                <a:gd name="connsiteY2" fmla="*/ 1205985 h 1205985"/>
                <a:gd name="connsiteX3" fmla="*/ 0 w 2977274"/>
                <a:gd name="connsiteY3" fmla="*/ 186298 h 1205985"/>
                <a:gd name="connsiteX4" fmla="*/ 2953828 w 2977274"/>
                <a:gd name="connsiteY4" fmla="*/ 0 h 1205985"/>
                <a:gd name="connsiteX0" fmla="*/ 2953828 w 2977274"/>
                <a:gd name="connsiteY0" fmla="*/ 0 h 1205985"/>
                <a:gd name="connsiteX1" fmla="*/ 2977274 w 2977274"/>
                <a:gd name="connsiteY1" fmla="*/ 504055 h 1205985"/>
                <a:gd name="connsiteX2" fmla="*/ 11723 w 2977274"/>
                <a:gd name="connsiteY2" fmla="*/ 1205985 h 1205985"/>
                <a:gd name="connsiteX3" fmla="*/ 0 w 2977274"/>
                <a:gd name="connsiteY3" fmla="*/ 362144 h 1205985"/>
                <a:gd name="connsiteX4" fmla="*/ 2953828 w 2977274"/>
                <a:gd name="connsiteY4" fmla="*/ 0 h 1205985"/>
                <a:gd name="connsiteX0" fmla="*/ 2953828 w 2977274"/>
                <a:gd name="connsiteY0" fmla="*/ 0 h 1393554"/>
                <a:gd name="connsiteX1" fmla="*/ 2977274 w 2977274"/>
                <a:gd name="connsiteY1" fmla="*/ 504055 h 1393554"/>
                <a:gd name="connsiteX2" fmla="*/ 11723 w 2977274"/>
                <a:gd name="connsiteY2" fmla="*/ 1393554 h 1393554"/>
                <a:gd name="connsiteX3" fmla="*/ 0 w 2977274"/>
                <a:gd name="connsiteY3" fmla="*/ 362144 h 1393554"/>
                <a:gd name="connsiteX4" fmla="*/ 2953828 w 2977274"/>
                <a:gd name="connsiteY4" fmla="*/ 0 h 1393554"/>
                <a:gd name="connsiteX0" fmla="*/ 2953828 w 2977274"/>
                <a:gd name="connsiteY0" fmla="*/ 0 h 1393554"/>
                <a:gd name="connsiteX1" fmla="*/ 2977274 w 2977274"/>
                <a:gd name="connsiteY1" fmla="*/ 504055 h 1393554"/>
                <a:gd name="connsiteX2" fmla="*/ 11723 w 2977274"/>
                <a:gd name="connsiteY2" fmla="*/ 1393554 h 1393554"/>
                <a:gd name="connsiteX3" fmla="*/ 0 w 2977274"/>
                <a:gd name="connsiteY3" fmla="*/ 491098 h 1393554"/>
                <a:gd name="connsiteX4" fmla="*/ 2953828 w 2977274"/>
                <a:gd name="connsiteY4" fmla="*/ 0 h 1393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7274" h="1393554">
                  <a:moveTo>
                    <a:pt x="2953828" y="0"/>
                  </a:moveTo>
                  <a:lnTo>
                    <a:pt x="2977274" y="504055"/>
                  </a:lnTo>
                  <a:lnTo>
                    <a:pt x="11723" y="1393554"/>
                  </a:lnTo>
                  <a:lnTo>
                    <a:pt x="0" y="491098"/>
                  </a:lnTo>
                  <a:lnTo>
                    <a:pt x="295382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>
                    <a:lumMod val="40000"/>
                    <a:lumOff val="60000"/>
                  </a:srgbClr>
                </a:gs>
                <a:gs pos="47000">
                  <a:srgbClr val="FF9C19">
                    <a:lumMod val="45000"/>
                    <a:lumOff val="55000"/>
                  </a:srgbClr>
                </a:gs>
                <a:gs pos="100000">
                  <a:srgbClr val="FFA52D">
                    <a:lumMod val="50000"/>
                    <a:lumOff val="50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矩形 2"/>
            <p:cNvSpPr/>
            <p:nvPr/>
          </p:nvSpPr>
          <p:spPr>
            <a:xfrm>
              <a:off x="-1292861" y="4052460"/>
              <a:ext cx="2976687" cy="994636"/>
            </a:xfrm>
            <a:custGeom>
              <a:avLst/>
              <a:gdLst>
                <a:gd name="connsiteX0" fmla="*/ 0 w 2964964"/>
                <a:gd name="connsiteY0" fmla="*/ 0 h 828291"/>
                <a:gd name="connsiteX1" fmla="*/ 2953242 w 2964964"/>
                <a:gd name="connsiteY1" fmla="*/ 138455 h 828291"/>
                <a:gd name="connsiteX2" fmla="*/ 2964964 w 2964964"/>
                <a:gd name="connsiteY2" fmla="*/ 642512 h 828291"/>
                <a:gd name="connsiteX3" fmla="*/ 0 w 2964964"/>
                <a:gd name="connsiteY3" fmla="*/ 828291 h 828291"/>
                <a:gd name="connsiteX4" fmla="*/ 0 w 2964964"/>
                <a:gd name="connsiteY4" fmla="*/ 0 h 828291"/>
                <a:gd name="connsiteX0" fmla="*/ 0 w 2964964"/>
                <a:gd name="connsiteY0" fmla="*/ 13945 h 689836"/>
                <a:gd name="connsiteX1" fmla="*/ 2953242 w 2964964"/>
                <a:gd name="connsiteY1" fmla="*/ 0 h 689836"/>
                <a:gd name="connsiteX2" fmla="*/ 2964964 w 2964964"/>
                <a:gd name="connsiteY2" fmla="*/ 504057 h 689836"/>
                <a:gd name="connsiteX3" fmla="*/ 0 w 2964964"/>
                <a:gd name="connsiteY3" fmla="*/ 689836 h 689836"/>
                <a:gd name="connsiteX4" fmla="*/ 0 w 2964964"/>
                <a:gd name="connsiteY4" fmla="*/ 13945 h 689836"/>
                <a:gd name="connsiteX0" fmla="*/ 0 w 2964964"/>
                <a:gd name="connsiteY0" fmla="*/ 13945 h 853959"/>
                <a:gd name="connsiteX1" fmla="*/ 2953242 w 2964964"/>
                <a:gd name="connsiteY1" fmla="*/ 0 h 853959"/>
                <a:gd name="connsiteX2" fmla="*/ 2964964 w 2964964"/>
                <a:gd name="connsiteY2" fmla="*/ 504057 h 853959"/>
                <a:gd name="connsiteX3" fmla="*/ 0 w 2964964"/>
                <a:gd name="connsiteY3" fmla="*/ 853959 h 853959"/>
                <a:gd name="connsiteX4" fmla="*/ 0 w 2964964"/>
                <a:gd name="connsiteY4" fmla="*/ 13945 h 853959"/>
                <a:gd name="connsiteX0" fmla="*/ 0 w 2964964"/>
                <a:gd name="connsiteY0" fmla="*/ 154622 h 853959"/>
                <a:gd name="connsiteX1" fmla="*/ 2953242 w 2964964"/>
                <a:gd name="connsiteY1" fmla="*/ 0 h 853959"/>
                <a:gd name="connsiteX2" fmla="*/ 2964964 w 2964964"/>
                <a:gd name="connsiteY2" fmla="*/ 504057 h 853959"/>
                <a:gd name="connsiteX3" fmla="*/ 0 w 2964964"/>
                <a:gd name="connsiteY3" fmla="*/ 853959 h 853959"/>
                <a:gd name="connsiteX4" fmla="*/ 0 w 2964964"/>
                <a:gd name="connsiteY4" fmla="*/ 154622 h 853959"/>
                <a:gd name="connsiteX0" fmla="*/ 11723 w 2976687"/>
                <a:gd name="connsiteY0" fmla="*/ 154622 h 994636"/>
                <a:gd name="connsiteX1" fmla="*/ 2964965 w 2976687"/>
                <a:gd name="connsiteY1" fmla="*/ 0 h 994636"/>
                <a:gd name="connsiteX2" fmla="*/ 2976687 w 2976687"/>
                <a:gd name="connsiteY2" fmla="*/ 504057 h 994636"/>
                <a:gd name="connsiteX3" fmla="*/ 0 w 2976687"/>
                <a:gd name="connsiteY3" fmla="*/ 994636 h 994636"/>
                <a:gd name="connsiteX4" fmla="*/ 11723 w 2976687"/>
                <a:gd name="connsiteY4" fmla="*/ 154622 h 994636"/>
                <a:gd name="connsiteX0" fmla="*/ 11723 w 2976687"/>
                <a:gd name="connsiteY0" fmla="*/ 224960 h 994636"/>
                <a:gd name="connsiteX1" fmla="*/ 2964965 w 2976687"/>
                <a:gd name="connsiteY1" fmla="*/ 0 h 994636"/>
                <a:gd name="connsiteX2" fmla="*/ 2976687 w 2976687"/>
                <a:gd name="connsiteY2" fmla="*/ 504057 h 994636"/>
                <a:gd name="connsiteX3" fmla="*/ 0 w 2976687"/>
                <a:gd name="connsiteY3" fmla="*/ 994636 h 994636"/>
                <a:gd name="connsiteX4" fmla="*/ 11723 w 2976687"/>
                <a:gd name="connsiteY4" fmla="*/ 224960 h 994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6687" h="994636">
                  <a:moveTo>
                    <a:pt x="11723" y="224960"/>
                  </a:moveTo>
                  <a:lnTo>
                    <a:pt x="2964965" y="0"/>
                  </a:lnTo>
                  <a:lnTo>
                    <a:pt x="2976687" y="504057"/>
                  </a:lnTo>
                  <a:lnTo>
                    <a:pt x="0" y="994636"/>
                  </a:lnTo>
                  <a:lnTo>
                    <a:pt x="11723" y="22496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 flipH="1">
            <a:off x="842591" y="1875820"/>
            <a:ext cx="10657184" cy="720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0">
                <a:schemeClr val="bg1"/>
              </a:gs>
              <a:gs pos="47000">
                <a:schemeClr val="bg1"/>
              </a:gs>
              <a:gs pos="100000">
                <a:srgbClr val="FFA52D">
                  <a:lumMod val="50000"/>
                  <a:lumOff val="50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矩形 56"/>
          <p:cNvSpPr/>
          <p:nvPr/>
        </p:nvSpPr>
        <p:spPr>
          <a:xfrm flipH="1">
            <a:off x="842591" y="1196752"/>
            <a:ext cx="10657184" cy="702000"/>
          </a:xfrm>
          <a:prstGeom prst="rect">
            <a:avLst/>
          </a:prstGeom>
          <a:gradFill flip="none" rotWithShape="1">
            <a:gsLst>
              <a:gs pos="0">
                <a:srgbClr val="FF9300"/>
              </a:gs>
              <a:gs pos="47000">
                <a:srgbClr val="FF9C19"/>
              </a:gs>
              <a:gs pos="100000">
                <a:srgbClr val="FFA52D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0" name="矩形 59"/>
          <p:cNvSpPr/>
          <p:nvPr/>
        </p:nvSpPr>
        <p:spPr>
          <a:xfrm flipH="1">
            <a:off x="842591" y="3315582"/>
            <a:ext cx="10657184" cy="93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7000">
                <a:schemeClr val="bg1"/>
              </a:gs>
              <a:gs pos="100000">
                <a:srgbClr val="FFA52D">
                  <a:lumMod val="50000"/>
                  <a:lumOff val="50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1" name="矩形 60"/>
          <p:cNvSpPr/>
          <p:nvPr/>
        </p:nvSpPr>
        <p:spPr>
          <a:xfrm flipH="1">
            <a:off x="842591" y="4231104"/>
            <a:ext cx="10657184" cy="720000"/>
          </a:xfrm>
          <a:prstGeom prst="rect">
            <a:avLst/>
          </a:prstGeom>
          <a:gradFill flip="none" rotWithShape="1">
            <a:gsLst>
              <a:gs pos="0">
                <a:srgbClr val="FF9300"/>
              </a:gs>
              <a:gs pos="47000">
                <a:srgbClr val="FF9C19"/>
              </a:gs>
              <a:gs pos="100000">
                <a:srgbClr val="FFA52D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9" name="矩形 58"/>
          <p:cNvSpPr/>
          <p:nvPr/>
        </p:nvSpPr>
        <p:spPr>
          <a:xfrm flipH="1">
            <a:off x="842591" y="2564904"/>
            <a:ext cx="10657184" cy="792000"/>
          </a:xfrm>
          <a:prstGeom prst="rect">
            <a:avLst/>
          </a:prstGeom>
          <a:gradFill flip="none" rotWithShape="1">
            <a:gsLst>
              <a:gs pos="0">
                <a:srgbClr val="FF9300"/>
              </a:gs>
              <a:gs pos="47000">
                <a:srgbClr val="FF9C19"/>
              </a:gs>
              <a:gs pos="100000">
                <a:srgbClr val="FFA52D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2" name="矩形 61"/>
          <p:cNvSpPr/>
          <p:nvPr/>
        </p:nvSpPr>
        <p:spPr>
          <a:xfrm flipH="1">
            <a:off x="842591" y="4941168"/>
            <a:ext cx="10657184" cy="82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47000">
                <a:schemeClr val="bg1"/>
              </a:gs>
              <a:gs pos="100000">
                <a:srgbClr val="FFA52D">
                  <a:lumMod val="50000"/>
                  <a:lumOff val="50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58615" y="1070337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i="0" dirty="0" smtClean="0">
                <a:solidFill>
                  <a:srgbClr val="77777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1</a:t>
            </a:r>
            <a:r>
              <a:rPr lang="en-US" altLang="zh-CN" sz="4800" i="0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 </a:t>
            </a:r>
            <a:r>
              <a:rPr lang="zh-CN" altLang="en-US" sz="2800" b="1" i="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正确的思想指导</a:t>
            </a:r>
            <a:endParaRPr lang="zh-CN" altLang="en-US" sz="2800" b="1" i="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ea typeface="黑体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058615" y="2492896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i="0" dirty="0" smtClean="0">
                <a:solidFill>
                  <a:srgbClr val="77777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2</a:t>
            </a:r>
            <a:r>
              <a:rPr lang="en-US" altLang="zh-CN" sz="4800" i="0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 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健全的组织结构</a:t>
            </a:r>
            <a:endParaRPr lang="zh-CN" altLang="en-US" sz="2800" b="1" i="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ea typeface="黑体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058615" y="4110171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i="0" dirty="0" smtClean="0">
                <a:solidFill>
                  <a:srgbClr val="777777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3</a:t>
            </a:r>
            <a:r>
              <a:rPr lang="en-US" altLang="zh-CN" sz="4800" i="0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 </a:t>
            </a:r>
            <a:r>
              <a:rPr lang="zh-CN" altLang="en-US" sz="2800" b="1" i="0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ea typeface="黑体" pitchFamily="2" charset="-122"/>
              </a:rPr>
              <a:t>完善的制度建设</a:t>
            </a:r>
            <a:endParaRPr lang="zh-CN" altLang="en-US" sz="2800" b="1" i="0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ea typeface="黑体" pitchFamily="2" charset="-122"/>
            </a:endParaRPr>
          </a:p>
        </p:txBody>
      </p:sp>
      <p:sp>
        <p:nvSpPr>
          <p:cNvPr id="91" name="矩形 90"/>
          <p:cNvSpPr/>
          <p:nvPr/>
        </p:nvSpPr>
        <p:spPr>
          <a:xfrm flipH="1" flipV="1">
            <a:off x="4298975" y="1196752"/>
            <a:ext cx="7200800" cy="460851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0">
                <a:schemeClr val="bg1"/>
              </a:gs>
              <a:gs pos="47000">
                <a:schemeClr val="bg1"/>
              </a:gs>
              <a:gs pos="100000">
                <a:srgbClr val="FFA52D">
                  <a:lumMod val="50000"/>
                  <a:lumOff val="50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308991" y="1321618"/>
            <a:ext cx="1152128" cy="1196792"/>
            <a:chOff x="5538609" y="1224096"/>
            <a:chExt cx="1152128" cy="1196792"/>
          </a:xfrm>
        </p:grpSpPr>
        <p:sp>
          <p:nvSpPr>
            <p:cNvPr id="72" name="椭圆 14"/>
            <p:cNvSpPr>
              <a:spLocks noChangeAspect="1"/>
            </p:cNvSpPr>
            <p:nvPr/>
          </p:nvSpPr>
          <p:spPr bwMode="auto">
            <a:xfrm>
              <a:off x="5682625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noFill/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TextBox 14"/>
            <p:cNvSpPr txBox="1"/>
            <p:nvPr/>
          </p:nvSpPr>
          <p:spPr>
            <a:xfrm>
              <a:off x="5538609" y="1268760"/>
              <a:ext cx="1152128" cy="853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rPr>
                <a:t>提升</a:t>
              </a:r>
              <a:endParaRPr lang="en-US" altLang="zh-CN" sz="2000" b="1" kern="0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rPr>
                <a:t>自我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052459" y="1277464"/>
            <a:ext cx="1152128" cy="1196792"/>
            <a:chOff x="5610617" y="1224096"/>
            <a:chExt cx="1152128" cy="1196792"/>
          </a:xfrm>
        </p:grpSpPr>
        <p:sp>
          <p:nvSpPr>
            <p:cNvPr id="83" name="椭圆 14"/>
            <p:cNvSpPr>
              <a:spLocks noChangeAspect="1"/>
            </p:cNvSpPr>
            <p:nvPr/>
          </p:nvSpPr>
          <p:spPr bwMode="auto">
            <a:xfrm>
              <a:off x="5682625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noFill/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4" name="TextBox 14"/>
            <p:cNvSpPr txBox="1"/>
            <p:nvPr/>
          </p:nvSpPr>
          <p:spPr>
            <a:xfrm>
              <a:off x="5610617" y="1355684"/>
              <a:ext cx="1152128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树立能</a:t>
              </a:r>
              <a:endPara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动形象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314473" y="1322566"/>
            <a:ext cx="1152128" cy="1196792"/>
            <a:chOff x="5538609" y="1224096"/>
            <a:chExt cx="1152128" cy="1196792"/>
          </a:xfrm>
        </p:grpSpPr>
        <p:sp>
          <p:nvSpPr>
            <p:cNvPr id="80" name="椭圆 14"/>
            <p:cNvSpPr>
              <a:spLocks noChangeAspect="1"/>
            </p:cNvSpPr>
            <p:nvPr/>
          </p:nvSpPr>
          <p:spPr bwMode="auto">
            <a:xfrm>
              <a:off x="5682625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noFill/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TextBox 14"/>
            <p:cNvSpPr txBox="1"/>
            <p:nvPr/>
          </p:nvSpPr>
          <p:spPr>
            <a:xfrm>
              <a:off x="5538609" y="1268760"/>
              <a:ext cx="1152128" cy="853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服务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同学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308991" y="1310720"/>
            <a:ext cx="1152128" cy="1196792"/>
            <a:chOff x="4587007" y="1224096"/>
            <a:chExt cx="1152128" cy="1196792"/>
          </a:xfrm>
        </p:grpSpPr>
        <p:sp>
          <p:nvSpPr>
            <p:cNvPr id="69" name="椭圆 14"/>
            <p:cNvSpPr>
              <a:spLocks noChangeAspect="1"/>
            </p:cNvSpPr>
            <p:nvPr/>
          </p:nvSpPr>
          <p:spPr bwMode="auto">
            <a:xfrm>
              <a:off x="4731023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solidFill>
              <a:srgbClr val="777777"/>
            </a:solidFill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TextBox 14"/>
            <p:cNvSpPr txBox="1"/>
            <p:nvPr/>
          </p:nvSpPr>
          <p:spPr>
            <a:xfrm>
              <a:off x="4587007" y="1268760"/>
              <a:ext cx="1152128" cy="853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根本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宗旨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985933" y="1277464"/>
            <a:ext cx="1152128" cy="1196792"/>
            <a:chOff x="5538609" y="1224096"/>
            <a:chExt cx="1152128" cy="1196792"/>
          </a:xfrm>
        </p:grpSpPr>
        <p:sp>
          <p:nvSpPr>
            <p:cNvPr id="86" name="椭圆 14"/>
            <p:cNvSpPr>
              <a:spLocks noChangeAspect="1"/>
            </p:cNvSpPr>
            <p:nvPr/>
          </p:nvSpPr>
          <p:spPr bwMode="auto">
            <a:xfrm>
              <a:off x="5682625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noFill/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7" name="TextBox 14"/>
            <p:cNvSpPr txBox="1"/>
            <p:nvPr/>
          </p:nvSpPr>
          <p:spPr>
            <a:xfrm>
              <a:off x="5538609" y="1381794"/>
              <a:ext cx="1152128" cy="701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打造能</a:t>
              </a:r>
              <a:endPara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动品牌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7971383" y="1268760"/>
            <a:ext cx="1152128" cy="1196792"/>
            <a:chOff x="4587007" y="1224096"/>
            <a:chExt cx="1152128" cy="1196792"/>
          </a:xfrm>
        </p:grpSpPr>
        <p:sp>
          <p:nvSpPr>
            <p:cNvPr id="89" name="椭圆 14"/>
            <p:cNvSpPr>
              <a:spLocks noChangeAspect="1"/>
            </p:cNvSpPr>
            <p:nvPr/>
          </p:nvSpPr>
          <p:spPr bwMode="auto">
            <a:xfrm>
              <a:off x="4731023" y="1224096"/>
              <a:ext cx="936104" cy="1196792"/>
            </a:xfrm>
            <a:custGeom>
              <a:avLst/>
              <a:gdLst>
                <a:gd name="connsiteX0" fmla="*/ 341785 w 683568"/>
                <a:gd name="connsiteY0" fmla="*/ 7547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5 w 683568"/>
                <a:gd name="connsiteY3" fmla="*/ 75471 h 864094"/>
                <a:gd name="connsiteX4" fmla="*/ 341784 w 683568"/>
                <a:gd name="connsiteY4" fmla="*/ 0 h 864094"/>
                <a:gd name="connsiteX5" fmla="*/ 683568 w 683568"/>
                <a:gd name="connsiteY5" fmla="*/ 341784 h 864094"/>
                <a:gd name="connsiteX6" fmla="*/ 577183 w 683568"/>
                <a:gd name="connsiteY6" fmla="*/ 588642 h 864094"/>
                <a:gd name="connsiteX7" fmla="*/ 341597 w 683568"/>
                <a:gd name="connsiteY7" fmla="*/ 864094 h 864094"/>
                <a:gd name="connsiteX8" fmla="*/ 105111 w 683568"/>
                <a:gd name="connsiteY8" fmla="*/ 587591 h 864094"/>
                <a:gd name="connsiteX9" fmla="*/ 59857 w 683568"/>
                <a:gd name="connsiteY9" fmla="*/ 534679 h 864094"/>
                <a:gd name="connsiteX10" fmla="*/ 59306 w 683568"/>
                <a:gd name="connsiteY10" fmla="*/ 534035 h 864094"/>
                <a:gd name="connsiteX11" fmla="*/ 59325 w 683568"/>
                <a:gd name="connsiteY11" fmla="*/ 534035 h 864094"/>
                <a:gd name="connsiteX12" fmla="*/ 0 w 683568"/>
                <a:gd name="connsiteY12" fmla="*/ 341784 h 864094"/>
                <a:gd name="connsiteX13" fmla="*/ 341784 w 683568"/>
                <a:gd name="connsiteY13" fmla="*/ 0 h 864094"/>
                <a:gd name="connsiteX0" fmla="*/ 341785 w 683568"/>
                <a:gd name="connsiteY0" fmla="*/ 523601 h 864094"/>
                <a:gd name="connsiteX1" fmla="*/ 117720 w 683568"/>
                <a:gd name="connsiteY1" fmla="*/ 299536 h 864094"/>
                <a:gd name="connsiteX2" fmla="*/ 341785 w 683568"/>
                <a:gd name="connsiteY2" fmla="*/ 523601 h 864094"/>
                <a:gd name="connsiteX3" fmla="*/ 341784 w 683568"/>
                <a:gd name="connsiteY3" fmla="*/ 0 h 864094"/>
                <a:gd name="connsiteX4" fmla="*/ 683568 w 683568"/>
                <a:gd name="connsiteY4" fmla="*/ 341784 h 864094"/>
                <a:gd name="connsiteX5" fmla="*/ 577183 w 683568"/>
                <a:gd name="connsiteY5" fmla="*/ 588642 h 864094"/>
                <a:gd name="connsiteX6" fmla="*/ 341597 w 683568"/>
                <a:gd name="connsiteY6" fmla="*/ 864094 h 864094"/>
                <a:gd name="connsiteX7" fmla="*/ 105111 w 683568"/>
                <a:gd name="connsiteY7" fmla="*/ 587591 h 864094"/>
                <a:gd name="connsiteX8" fmla="*/ 59857 w 683568"/>
                <a:gd name="connsiteY8" fmla="*/ 534679 h 864094"/>
                <a:gd name="connsiteX9" fmla="*/ 59306 w 683568"/>
                <a:gd name="connsiteY9" fmla="*/ 534035 h 864094"/>
                <a:gd name="connsiteX10" fmla="*/ 59325 w 683568"/>
                <a:gd name="connsiteY10" fmla="*/ 534035 h 864094"/>
                <a:gd name="connsiteX11" fmla="*/ 0 w 683568"/>
                <a:gd name="connsiteY11" fmla="*/ 341784 h 864094"/>
                <a:gd name="connsiteX12" fmla="*/ 341784 w 683568"/>
                <a:gd name="connsiteY12" fmla="*/ 0 h 864094"/>
                <a:gd name="connsiteX0" fmla="*/ 341784 w 683568"/>
                <a:gd name="connsiteY0" fmla="*/ 0 h 864094"/>
                <a:gd name="connsiteX1" fmla="*/ 683568 w 683568"/>
                <a:gd name="connsiteY1" fmla="*/ 341784 h 864094"/>
                <a:gd name="connsiteX2" fmla="*/ 577183 w 683568"/>
                <a:gd name="connsiteY2" fmla="*/ 588642 h 864094"/>
                <a:gd name="connsiteX3" fmla="*/ 341597 w 683568"/>
                <a:gd name="connsiteY3" fmla="*/ 864094 h 864094"/>
                <a:gd name="connsiteX4" fmla="*/ 105111 w 683568"/>
                <a:gd name="connsiteY4" fmla="*/ 587591 h 864094"/>
                <a:gd name="connsiteX5" fmla="*/ 59857 w 683568"/>
                <a:gd name="connsiteY5" fmla="*/ 534679 h 864094"/>
                <a:gd name="connsiteX6" fmla="*/ 59306 w 683568"/>
                <a:gd name="connsiteY6" fmla="*/ 534035 h 864094"/>
                <a:gd name="connsiteX7" fmla="*/ 59325 w 683568"/>
                <a:gd name="connsiteY7" fmla="*/ 534035 h 864094"/>
                <a:gd name="connsiteX8" fmla="*/ 0 w 683568"/>
                <a:gd name="connsiteY8" fmla="*/ 341784 h 864094"/>
                <a:gd name="connsiteX9" fmla="*/ 341784 w 683568"/>
                <a:gd name="connsiteY9" fmla="*/ 0 h 864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3568" h="864094">
                  <a:moveTo>
                    <a:pt x="341784" y="0"/>
                  </a:moveTo>
                  <a:cubicBezTo>
                    <a:pt x="530546" y="0"/>
                    <a:pt x="683568" y="153022"/>
                    <a:pt x="683568" y="341784"/>
                  </a:cubicBezTo>
                  <a:cubicBezTo>
                    <a:pt x="683568" y="439085"/>
                    <a:pt x="642909" y="526890"/>
                    <a:pt x="577183" y="588642"/>
                  </a:cubicBezTo>
                  <a:lnTo>
                    <a:pt x="341597" y="864094"/>
                  </a:lnTo>
                  <a:lnTo>
                    <a:pt x="105111" y="587591"/>
                  </a:lnTo>
                  <a:cubicBezTo>
                    <a:pt x="87976" y="571864"/>
                    <a:pt x="72869" y="554041"/>
                    <a:pt x="59857" y="534679"/>
                  </a:cubicBezTo>
                  <a:lnTo>
                    <a:pt x="59306" y="534035"/>
                  </a:lnTo>
                  <a:lnTo>
                    <a:pt x="59325" y="534035"/>
                  </a:lnTo>
                  <a:cubicBezTo>
                    <a:pt x="21845" y="479324"/>
                    <a:pt x="0" y="413105"/>
                    <a:pt x="0" y="341784"/>
                  </a:cubicBezTo>
                  <a:cubicBezTo>
                    <a:pt x="0" y="153022"/>
                    <a:pt x="153022" y="0"/>
                    <a:pt x="341784" y="0"/>
                  </a:cubicBezTo>
                  <a:close/>
                </a:path>
              </a:pathLst>
            </a:custGeom>
            <a:solidFill>
              <a:srgbClr val="777777"/>
            </a:solidFill>
            <a:ln w="3175">
              <a:solidFill>
                <a:srgbClr val="777777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0" name="TextBox 14"/>
            <p:cNvSpPr txBox="1"/>
            <p:nvPr/>
          </p:nvSpPr>
          <p:spPr>
            <a:xfrm>
              <a:off x="4587007" y="1268760"/>
              <a:ext cx="115212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奋斗</a:t>
              </a:r>
              <a:endPara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1012121" y="1212250"/>
            <a:ext cx="10491663" cy="0"/>
          </a:xfrm>
          <a:prstGeom prst="line">
            <a:avLst/>
          </a:prstGeom>
          <a:noFill/>
          <a:ln w="57150"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1002105" y="2574920"/>
            <a:ext cx="10491663" cy="0"/>
          </a:xfrm>
          <a:prstGeom prst="line">
            <a:avLst/>
          </a:prstGeom>
          <a:noFill/>
          <a:ln w="57150"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1058615" y="4277598"/>
            <a:ext cx="10491663" cy="0"/>
          </a:xfrm>
          <a:prstGeom prst="line">
            <a:avLst/>
          </a:prstGeom>
          <a:noFill/>
          <a:ln w="57150">
            <a:solidFill>
              <a:srgbClr val="FF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5" name="TextBox 14"/>
          <p:cNvSpPr txBox="1"/>
          <p:nvPr/>
        </p:nvSpPr>
        <p:spPr>
          <a:xfrm>
            <a:off x="4442991" y="3159702"/>
            <a:ext cx="1728192" cy="6871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600" b="1" kern="0" dirty="0" smtClean="0">
                <a:solidFill>
                  <a:srgbClr val="777777"/>
                </a:solidFill>
                <a:latin typeface="幼圆" pitchFamily="49" charset="-122"/>
                <a:ea typeface="幼圆" pitchFamily="49" charset="-122"/>
              </a:rPr>
              <a:t>合理机构设置</a:t>
            </a:r>
            <a:endParaRPr lang="en-US" altLang="zh-CN" sz="1600" b="1" kern="0" dirty="0" smtClean="0">
              <a:solidFill>
                <a:srgbClr val="777777"/>
              </a:solidFill>
              <a:latin typeface="幼圆" pitchFamily="49" charset="-122"/>
              <a:ea typeface="幼圆" pitchFamily="49" charset="-122"/>
            </a:endParaRPr>
          </a:p>
          <a:p>
            <a:pPr lvl="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幼圆" pitchFamily="49" charset="-122"/>
                <a:ea typeface="幼圆" pitchFamily="49" charset="-122"/>
              </a:rPr>
              <a:t>周全活动策划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4298975" y="2636912"/>
            <a:ext cx="1728192" cy="1440160"/>
            <a:chOff x="4298975" y="2636912"/>
            <a:chExt cx="1728192" cy="1440160"/>
          </a:xfrm>
        </p:grpSpPr>
        <p:pic>
          <p:nvPicPr>
            <p:cNvPr id="1026" name="Picture 2" descr="C:\Documents and Settings\Administrator\Local Settings\Temporary Internet Files\Content.IE5\062BG945\MC900298111[1].wmf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4587007" y="3119109"/>
              <a:ext cx="1152128" cy="957963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9" name="TextBox 14"/>
            <p:cNvSpPr txBox="1"/>
            <p:nvPr/>
          </p:nvSpPr>
          <p:spPr>
            <a:xfrm>
              <a:off x="4298975" y="2636912"/>
              <a:ext cx="1728192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rgbClr val="FFA329"/>
                  </a:solidFill>
                  <a:latin typeface="微软雅黑" pitchFamily="34" charset="-122"/>
                  <a:ea typeface="微软雅黑" pitchFamily="34" charset="-122"/>
                </a:rPr>
                <a:t>明确工作任务</a:t>
              </a:r>
              <a:r>
                <a:rPr lang="en-US" altLang="zh-CN" sz="2000" b="1" kern="0" dirty="0" smtClean="0">
                  <a:solidFill>
                    <a:srgbClr val="FFA329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A32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7" name="TextBox 14"/>
          <p:cNvSpPr txBox="1"/>
          <p:nvPr/>
        </p:nvSpPr>
        <p:spPr>
          <a:xfrm>
            <a:off x="7971383" y="3145502"/>
            <a:ext cx="1728192" cy="6871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600" b="1" kern="0" dirty="0" smtClean="0">
                <a:solidFill>
                  <a:srgbClr val="777777"/>
                </a:solidFill>
                <a:latin typeface="幼圆" pitchFamily="49" charset="-122"/>
                <a:ea typeface="幼圆" pitchFamily="49" charset="-122"/>
              </a:rPr>
              <a:t>活动认真总结</a:t>
            </a:r>
            <a:endParaRPr lang="en-US" altLang="zh-CN" sz="1600" b="1" kern="0" dirty="0" smtClean="0">
              <a:solidFill>
                <a:srgbClr val="777777"/>
              </a:solidFill>
              <a:latin typeface="幼圆" pitchFamily="49" charset="-122"/>
              <a:ea typeface="幼圆" pitchFamily="49" charset="-122"/>
            </a:endParaRPr>
          </a:p>
          <a:p>
            <a:pPr lvl="0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600" b="1" kern="0" dirty="0" smtClean="0">
                <a:solidFill>
                  <a:srgbClr val="777777"/>
                </a:solidFill>
                <a:latin typeface="幼圆" pitchFamily="49" charset="-122"/>
                <a:ea typeface="幼圆" pitchFamily="49" charset="-122"/>
              </a:rPr>
              <a:t>部门配合密切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幼圆" pitchFamily="49" charset="-122"/>
              <a:ea typeface="幼圆" pitchFamily="49" charset="-122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7899375" y="2636912"/>
            <a:ext cx="1728192" cy="1656184"/>
            <a:chOff x="7899375" y="2636912"/>
            <a:chExt cx="1728192" cy="1656184"/>
          </a:xfrm>
        </p:grpSpPr>
        <p:pic>
          <p:nvPicPr>
            <p:cNvPr id="1028" name="Picture 4" descr="C:\Documents and Settings\Administrator\Local Settings\Temporary Internet Files\Content.IE5\3CXICCSF\MC900293672[1].wmf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lum bright="20000"/>
            </a:blip>
            <a:srcRect/>
            <a:stretch>
              <a:fillRect/>
            </a:stretch>
          </p:blipFill>
          <p:spPr bwMode="auto">
            <a:xfrm>
              <a:off x="8043391" y="2636912"/>
              <a:ext cx="1366494" cy="1224136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3" name="TextBox 14"/>
            <p:cNvSpPr txBox="1"/>
            <p:nvPr/>
          </p:nvSpPr>
          <p:spPr>
            <a:xfrm>
              <a:off x="7899375" y="3839639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A329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提高工作效率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A32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091063" y="4308594"/>
            <a:ext cx="1800200" cy="1208638"/>
            <a:chOff x="5091063" y="4308594"/>
            <a:chExt cx="1800200" cy="1208638"/>
          </a:xfrm>
        </p:grpSpPr>
        <p:pic>
          <p:nvPicPr>
            <p:cNvPr id="1032" name="Picture 8" descr="C:\Documents and Settings\Administrator\Local Settings\Temporary Internet Files\Content.IE5\AA4F1943\MC900230997[1].wmf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307087" y="4527122"/>
              <a:ext cx="1584176" cy="990110"/>
            </a:xfrm>
            <a:prstGeom prst="rect">
              <a:avLst/>
            </a:prstGeom>
            <a:noFill/>
          </p:spPr>
        </p:pic>
        <p:sp>
          <p:nvSpPr>
            <p:cNvPr id="114" name="TextBox 14"/>
            <p:cNvSpPr txBox="1"/>
            <p:nvPr/>
          </p:nvSpPr>
          <p:spPr>
            <a:xfrm>
              <a:off x="5091063" y="4308594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例会制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253207" y="4312699"/>
            <a:ext cx="1728192" cy="1276541"/>
            <a:chOff x="6253207" y="4312699"/>
            <a:chExt cx="1728192" cy="1276541"/>
          </a:xfrm>
        </p:grpSpPr>
        <p:pic>
          <p:nvPicPr>
            <p:cNvPr id="116" name="图片 115" descr="3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91263" y="4581128"/>
              <a:ext cx="1008112" cy="1008112"/>
            </a:xfrm>
            <a:prstGeom prst="rect">
              <a:avLst/>
            </a:prstGeom>
          </p:spPr>
        </p:pic>
        <p:sp>
          <p:nvSpPr>
            <p:cNvPr id="117" name="TextBox 14"/>
            <p:cNvSpPr txBox="1"/>
            <p:nvPr/>
          </p:nvSpPr>
          <p:spPr>
            <a:xfrm>
              <a:off x="6253207" y="4312699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值班制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938935" y="4308594"/>
            <a:ext cx="1728192" cy="1081709"/>
            <a:chOff x="3938935" y="4308594"/>
            <a:chExt cx="1728192" cy="1081709"/>
          </a:xfrm>
        </p:grpSpPr>
        <p:sp>
          <p:nvSpPr>
            <p:cNvPr id="110" name="TextBox 14"/>
            <p:cNvSpPr txBox="1"/>
            <p:nvPr/>
          </p:nvSpPr>
          <p:spPr>
            <a:xfrm>
              <a:off x="3938935" y="4308594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rPr>
                <a:t>考勤制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33" name="Picture 9" descr="C:\Documents and Settings\Administrator\Local Settings\Temporary Internet Files\Content.IE5\GDTA0W33\MC900442060[1].wm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87007" y="4725144"/>
              <a:ext cx="720080" cy="665159"/>
            </a:xfrm>
            <a:prstGeom prst="rect">
              <a:avLst/>
            </a:prstGeom>
            <a:noFill/>
          </p:spPr>
        </p:pic>
      </p:grpSp>
      <p:grpSp>
        <p:nvGrpSpPr>
          <p:cNvPr id="123" name="组合 122"/>
          <p:cNvGrpSpPr/>
          <p:nvPr/>
        </p:nvGrpSpPr>
        <p:grpSpPr>
          <a:xfrm>
            <a:off x="7467327" y="4308594"/>
            <a:ext cx="1728192" cy="1214120"/>
            <a:chOff x="7467327" y="4293096"/>
            <a:chExt cx="1728192" cy="1214120"/>
          </a:xfrm>
        </p:grpSpPr>
        <p:pic>
          <p:nvPicPr>
            <p:cNvPr id="119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115399" y="464312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" name="TextBox 14"/>
            <p:cNvSpPr txBox="1"/>
            <p:nvPr/>
          </p:nvSpPr>
          <p:spPr>
            <a:xfrm>
              <a:off x="7467327" y="4293096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考核制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8619455" y="4312699"/>
            <a:ext cx="1728192" cy="1204533"/>
            <a:chOff x="8619455" y="4312699"/>
            <a:chExt cx="1728192" cy="1204533"/>
          </a:xfrm>
        </p:grpSpPr>
        <p:pic>
          <p:nvPicPr>
            <p:cNvPr id="124" name="图片 123" descr="4.png"/>
            <p:cNvPicPr>
              <a:picLocks noChangeAspect="1"/>
            </p:cNvPicPr>
            <p:nvPr/>
          </p:nvPicPr>
          <p:blipFill>
            <a:blip r:embed="rId9" cstate="print"/>
            <a:srcRect b="13852"/>
            <a:stretch>
              <a:fillRect/>
            </a:stretch>
          </p:blipFill>
          <p:spPr>
            <a:xfrm>
              <a:off x="9261022" y="4477568"/>
              <a:ext cx="1086625" cy="1039664"/>
            </a:xfrm>
            <a:prstGeom prst="rect">
              <a:avLst/>
            </a:prstGeom>
          </p:spPr>
        </p:pic>
        <p:sp>
          <p:nvSpPr>
            <p:cNvPr id="125" name="TextBox 14"/>
            <p:cNvSpPr txBox="1"/>
            <p:nvPr/>
          </p:nvSpPr>
          <p:spPr>
            <a:xfrm>
              <a:off x="8619455" y="4312699"/>
              <a:ext cx="1728192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选拔制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7" name="TextBox 14"/>
          <p:cNvSpPr txBox="1"/>
          <p:nvPr/>
        </p:nvSpPr>
        <p:spPr>
          <a:xfrm>
            <a:off x="10131623" y="4797152"/>
            <a:ext cx="12961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000" b="1" kern="0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77777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0" y="692696"/>
            <a:ext cx="554559" cy="7056784"/>
          </a:xfrm>
          <a:prstGeom prst="rect">
            <a:avLst/>
          </a:prstGeom>
          <a:gradFill flip="none" rotWithShape="1">
            <a:gsLst>
              <a:gs pos="0">
                <a:srgbClr val="FF9300"/>
              </a:gs>
              <a:gs pos="47000">
                <a:srgbClr val="FF9C19"/>
              </a:gs>
              <a:gs pos="100000">
                <a:srgbClr val="FFA52D"/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-2444986" y="-726935"/>
            <a:ext cx="5519826" cy="1944600"/>
            <a:chOff x="-2444986" y="-726935"/>
            <a:chExt cx="5519826" cy="1944600"/>
          </a:xfrm>
        </p:grpSpPr>
        <p:sp>
          <p:nvSpPr>
            <p:cNvPr id="15" name="五边形 14"/>
            <p:cNvSpPr/>
            <p:nvPr/>
          </p:nvSpPr>
          <p:spPr>
            <a:xfrm>
              <a:off x="531700" y="329117"/>
              <a:ext cx="2543140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698575" y="332656"/>
              <a:ext cx="2103239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思想组织建设篇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-192904" y="479665"/>
              <a:ext cx="1440000" cy="36000"/>
            </a:xfrm>
            <a:prstGeom prst="rect">
              <a:avLst/>
            </a:prstGeom>
            <a:gradFill>
              <a:gsLst>
                <a:gs pos="49628">
                  <a:srgbClr val="FF9504"/>
                </a:gs>
                <a:gs pos="2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2"/>
            <p:cNvSpPr/>
            <p:nvPr/>
          </p:nvSpPr>
          <p:spPr>
            <a:xfrm>
              <a:off x="-2444986" y="-726935"/>
              <a:ext cx="2988996" cy="1581922"/>
            </a:xfrm>
            <a:custGeom>
              <a:avLst/>
              <a:gdLst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11723 w 2988996"/>
                <a:gd name="connsiteY3" fmla="*/ 1002590 h 1581922"/>
                <a:gd name="connsiteX4" fmla="*/ 0 w 2988996"/>
                <a:gd name="connsiteY4" fmla="*/ 0 h 1581922"/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0 w 2988996"/>
                <a:gd name="connsiteY3" fmla="*/ 779851 h 1581922"/>
                <a:gd name="connsiteX4" fmla="*/ 0 w 2988996"/>
                <a:gd name="connsiteY4" fmla="*/ 0 h 158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8996" h="1581922">
                  <a:moveTo>
                    <a:pt x="0" y="0"/>
                  </a:moveTo>
                  <a:lnTo>
                    <a:pt x="2977274" y="1042696"/>
                  </a:lnTo>
                  <a:lnTo>
                    <a:pt x="2988996" y="1581922"/>
                  </a:lnTo>
                  <a:lnTo>
                    <a:pt x="0" y="779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931E-6 -3.52601E-6 L 0.08265 -3.52601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96121E-7 0 L 0.1653 0 " pathEditMode="relative" rAng="0" ptsTypes="AA">
                                      <p:cBhvr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931E-6 -3.52601E-6 L 0.08265 -3.52601E-6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96121E-7 0 L 0.1653 0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1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50905E-6 2.19653E-6 L 0.10634 2.19653E-6 " pathEditMode="relative" rAng="0" ptsTypes="AA">
                                      <p:cBhvr>
                                        <p:cTn id="71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50905E-6 2.19653E-6 L 0.10634 2.19653E-6 " pathEditMode="relative" rAng="0" ptsTypes="AA">
                                      <p:cBhvr>
                                        <p:cTn id="76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6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"/>
                            </p:stCondLst>
                            <p:childTnLst>
                              <p:par>
                                <p:cTn id="8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"/>
                            </p:stCondLst>
                            <p:childTnLst>
                              <p:par>
                                <p:cTn id="9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1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"/>
                            </p:stCondLst>
                            <p:childTnLst>
                              <p:par>
                                <p:cTn id="9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8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"/>
                            </p:stCondLst>
                            <p:childTnLst>
                              <p:par>
                                <p:cTn id="10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1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1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63" grpId="0"/>
      <p:bldP spid="66" grpId="0"/>
      <p:bldP spid="91" grpId="0" animBg="1"/>
      <p:bldP spid="105" grpId="0"/>
      <p:bldP spid="105" grpId="1"/>
      <p:bldP spid="107" grpId="0"/>
      <p:bldP spid="107" grpId="1"/>
      <p:bldP spid="127" grpId="0"/>
      <p:bldP spid="1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0" name="矩形 129"/>
          <p:cNvSpPr/>
          <p:nvPr/>
        </p:nvSpPr>
        <p:spPr>
          <a:xfrm>
            <a:off x="0" y="-27384"/>
            <a:ext cx="554559" cy="576064"/>
          </a:xfrm>
          <a:prstGeom prst="rect">
            <a:avLst/>
          </a:prstGeom>
          <a:gradFill flip="none" rotWithShape="1">
            <a:gsLst>
              <a:gs pos="0">
                <a:srgbClr val="FF9300"/>
              </a:gs>
              <a:gs pos="47000">
                <a:srgbClr val="FF9300"/>
              </a:gs>
              <a:gs pos="100000">
                <a:srgbClr val="FFA52D"/>
              </a:gs>
            </a:gsLst>
            <a:lin ang="135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842591" y="1700952"/>
            <a:ext cx="1296144" cy="1296000"/>
          </a:xfrm>
          <a:prstGeom prst="ellipse">
            <a:avLst/>
          </a:prstGeom>
          <a:solidFill>
            <a:srgbClr val="FF96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部门建设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914599" y="4293096"/>
            <a:ext cx="1296144" cy="1296000"/>
          </a:xfrm>
          <a:prstGeom prst="ellipse">
            <a:avLst/>
          </a:prstGeom>
          <a:solidFill>
            <a:srgbClr val="FF96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班级建设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1" name="组合 170"/>
          <p:cNvGrpSpPr/>
          <p:nvPr/>
        </p:nvGrpSpPr>
        <p:grpSpPr>
          <a:xfrm>
            <a:off x="2138735" y="1207418"/>
            <a:ext cx="8852471" cy="2293590"/>
            <a:chOff x="2138735" y="1207418"/>
            <a:chExt cx="8852471" cy="2293590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2138735" y="2348880"/>
              <a:ext cx="1080120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4875039" y="2348880"/>
              <a:ext cx="1080120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92" name="组合 91"/>
            <p:cNvGrpSpPr/>
            <p:nvPr/>
          </p:nvGrpSpPr>
          <p:grpSpPr>
            <a:xfrm>
              <a:off x="2858814" y="1233008"/>
              <a:ext cx="2269413" cy="2268000"/>
              <a:chOff x="266527" y="1025095"/>
              <a:chExt cx="1800201" cy="1827840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3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弦形 81"/>
              <p:cNvSpPr/>
              <p:nvPr/>
            </p:nvSpPr>
            <p:spPr>
              <a:xfrm rot="16200000">
                <a:off x="266528" y="1052735"/>
                <a:ext cx="1800200" cy="1800200"/>
              </a:xfrm>
              <a:prstGeom prst="chord">
                <a:avLst>
                  <a:gd name="adj1" fmla="val 6733850"/>
                  <a:gd name="adj2" fmla="val 14739903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842591" y="2411596"/>
                <a:ext cx="86409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例会</a:t>
                </a:r>
                <a:endParaRPr lang="zh-CN" altLang="en-US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5709419" y="1207418"/>
              <a:ext cx="2333972" cy="2268000"/>
              <a:chOff x="266527" y="1014635"/>
              <a:chExt cx="1872170" cy="181046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弦形 94"/>
              <p:cNvSpPr/>
              <p:nvPr/>
            </p:nvSpPr>
            <p:spPr>
              <a:xfrm rot="5400000" flipV="1">
                <a:off x="285578" y="1014635"/>
                <a:ext cx="1800200" cy="1800200"/>
              </a:xfrm>
              <a:prstGeom prst="chord">
                <a:avLst>
                  <a:gd name="adj1" fmla="val 6733850"/>
                  <a:gd name="adj2" fmla="val 14851199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770545" y="1169111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表彰大会</a:t>
                </a:r>
                <a:endParaRPr lang="zh-CN" altLang="en-US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157" name="直接连接符 156"/>
            <p:cNvCxnSpPr/>
            <p:nvPr/>
          </p:nvCxnSpPr>
          <p:spPr>
            <a:xfrm>
              <a:off x="8043391" y="2348880"/>
              <a:ext cx="1080120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04" name="组合 103"/>
            <p:cNvGrpSpPr/>
            <p:nvPr/>
          </p:nvGrpSpPr>
          <p:grpSpPr>
            <a:xfrm>
              <a:off x="8655711" y="1213958"/>
              <a:ext cx="2335495" cy="2268000"/>
              <a:chOff x="266527" y="1025095"/>
              <a:chExt cx="1853774" cy="1808790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8" name="弦形 107"/>
              <p:cNvSpPr/>
              <p:nvPr/>
            </p:nvSpPr>
            <p:spPr>
              <a:xfrm rot="16200000">
                <a:off x="266528" y="1033685"/>
                <a:ext cx="1800200" cy="1800200"/>
              </a:xfrm>
              <a:prstGeom prst="chord">
                <a:avLst>
                  <a:gd name="adj1" fmla="val 6733850"/>
                  <a:gd name="adj2" fmla="val 14851199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752149" y="2364889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招新大会</a:t>
                </a:r>
                <a:endParaRPr lang="zh-CN" altLang="en-US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70" name="组合 169"/>
          <p:cNvGrpSpPr/>
          <p:nvPr/>
        </p:nvGrpSpPr>
        <p:grpSpPr>
          <a:xfrm>
            <a:off x="2210743" y="3789040"/>
            <a:ext cx="8820728" cy="2270282"/>
            <a:chOff x="2210743" y="3789040"/>
            <a:chExt cx="8820728" cy="2270282"/>
          </a:xfrm>
        </p:grpSpPr>
        <p:cxnSp>
          <p:nvCxnSpPr>
            <p:cNvPr id="152" name="直接连接符 151"/>
            <p:cNvCxnSpPr/>
            <p:nvPr/>
          </p:nvCxnSpPr>
          <p:spPr>
            <a:xfrm>
              <a:off x="2210743" y="4941168"/>
              <a:ext cx="1296144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>
              <a:off x="4587007" y="4941168"/>
              <a:ext cx="1296144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21" name="组合 120"/>
            <p:cNvGrpSpPr/>
            <p:nvPr/>
          </p:nvGrpSpPr>
          <p:grpSpPr>
            <a:xfrm>
              <a:off x="2858814" y="3791322"/>
              <a:ext cx="2268000" cy="2268000"/>
              <a:chOff x="266527" y="1014635"/>
              <a:chExt cx="1800201" cy="1810460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6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6" name="弦形 125"/>
              <p:cNvSpPr/>
              <p:nvPr/>
            </p:nvSpPr>
            <p:spPr>
              <a:xfrm rot="16200000">
                <a:off x="266528" y="1014635"/>
                <a:ext cx="1800200" cy="1800200"/>
              </a:xfrm>
              <a:prstGeom prst="chord">
                <a:avLst>
                  <a:gd name="adj1" fmla="val 6733850"/>
                  <a:gd name="adj2" fmla="val 14851199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609461" y="2367920"/>
                <a:ext cx="13681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参观校史馆</a:t>
                </a:r>
                <a:endParaRPr lang="zh-CN" altLang="en-US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156" name="直接连接符 155"/>
            <p:cNvCxnSpPr/>
            <p:nvPr/>
          </p:nvCxnSpPr>
          <p:spPr>
            <a:xfrm>
              <a:off x="8187407" y="4941168"/>
              <a:ext cx="1296144" cy="0"/>
            </a:xfrm>
            <a:prstGeom prst="line">
              <a:avLst/>
            </a:prstGeom>
            <a:noFill/>
            <a:ln w="28575">
              <a:solidFill>
                <a:srgbClr val="FF93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47" name="组合 146"/>
            <p:cNvGrpSpPr/>
            <p:nvPr/>
          </p:nvGrpSpPr>
          <p:grpSpPr>
            <a:xfrm>
              <a:off x="5849242" y="3791710"/>
              <a:ext cx="2268000" cy="2237259"/>
              <a:chOff x="266527" y="1022030"/>
              <a:chExt cx="1800201" cy="1803065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7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9" name="弦形 148"/>
              <p:cNvSpPr/>
              <p:nvPr/>
            </p:nvSpPr>
            <p:spPr>
              <a:xfrm rot="5400000" flipV="1">
                <a:off x="266528" y="1022030"/>
                <a:ext cx="1800200" cy="1800200"/>
              </a:xfrm>
              <a:prstGeom prst="chord">
                <a:avLst>
                  <a:gd name="adj1" fmla="val 6733850"/>
                  <a:gd name="adj2" fmla="val 14739903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482551" y="1193978"/>
                <a:ext cx="1368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00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心理健康月</a:t>
                </a:r>
                <a:endParaRPr lang="zh-CN" altLang="en-US" sz="1600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8763471" y="3789040"/>
              <a:ext cx="2268000" cy="2268000"/>
              <a:chOff x="266527" y="1025095"/>
              <a:chExt cx="1800201" cy="1808790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266527" y="1025095"/>
                <a:ext cx="1800200" cy="1800000"/>
              </a:xfrm>
              <a:prstGeom prst="ellipse">
                <a:avLst/>
              </a:prstGeom>
              <a:blipFill>
                <a:blip r:embed="rId8" cstate="print"/>
                <a:stretch>
                  <a:fillRect/>
                </a:stretch>
              </a:blipFill>
              <a:ln>
                <a:solidFill>
                  <a:srgbClr val="FF9C1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3" name="弦形 162"/>
              <p:cNvSpPr/>
              <p:nvPr/>
            </p:nvSpPr>
            <p:spPr>
              <a:xfrm rot="16200000">
                <a:off x="266528" y="1033685"/>
                <a:ext cx="1800200" cy="1800200"/>
              </a:xfrm>
              <a:prstGeom prst="chord">
                <a:avLst>
                  <a:gd name="adj1" fmla="val 6733850"/>
                  <a:gd name="adj2" fmla="val 14851199"/>
                </a:avLst>
              </a:prstGeom>
              <a:solidFill>
                <a:srgbClr val="FFA3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552305" y="2345946"/>
                <a:ext cx="1368152" cy="294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777777"/>
                    </a:solidFill>
                    <a:latin typeface="微软雅黑" pitchFamily="34" charset="-122"/>
                    <a:ea typeface="微软雅黑" pitchFamily="34" charset="-122"/>
                  </a:rPr>
                  <a:t>江心洲农家乐</a:t>
                </a:r>
                <a:endParaRPr lang="zh-CN" altLang="en-US" b="1" dirty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69" name="五边形 168"/>
          <p:cNvSpPr/>
          <p:nvPr/>
        </p:nvSpPr>
        <p:spPr>
          <a:xfrm>
            <a:off x="554559" y="332656"/>
            <a:ext cx="12385376" cy="504056"/>
          </a:xfrm>
          <a:prstGeom prst="homePlate">
            <a:avLst/>
          </a:prstGeom>
          <a:gradFill flip="none" rotWithShape="1">
            <a:gsLst>
              <a:gs pos="0">
                <a:srgbClr val="FFA52D"/>
              </a:gs>
              <a:gs pos="20000">
                <a:srgbClr val="FFA52D"/>
              </a:gs>
              <a:gs pos="100000">
                <a:srgbClr val="FF96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0" name="组合 130"/>
          <p:cNvGrpSpPr/>
          <p:nvPr/>
        </p:nvGrpSpPr>
        <p:grpSpPr>
          <a:xfrm>
            <a:off x="-2444986" y="-726935"/>
            <a:ext cx="5519826" cy="1944600"/>
            <a:chOff x="-2444986" y="-726935"/>
            <a:chExt cx="5519826" cy="1944600"/>
          </a:xfrm>
        </p:grpSpPr>
        <p:sp>
          <p:nvSpPr>
            <p:cNvPr id="15" name="五边形 14"/>
            <p:cNvSpPr/>
            <p:nvPr/>
          </p:nvSpPr>
          <p:spPr>
            <a:xfrm>
              <a:off x="531700" y="329117"/>
              <a:ext cx="2543140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698575" y="332656"/>
              <a:ext cx="2103239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日常工作建设篇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-192904" y="479665"/>
              <a:ext cx="1440000" cy="36000"/>
            </a:xfrm>
            <a:prstGeom prst="rect">
              <a:avLst/>
            </a:prstGeom>
            <a:gradFill>
              <a:gsLst>
                <a:gs pos="49628">
                  <a:srgbClr val="FF9504"/>
                </a:gs>
                <a:gs pos="2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2"/>
            <p:cNvSpPr/>
            <p:nvPr/>
          </p:nvSpPr>
          <p:spPr>
            <a:xfrm>
              <a:off x="-2444986" y="-726935"/>
              <a:ext cx="2988996" cy="1581922"/>
            </a:xfrm>
            <a:custGeom>
              <a:avLst/>
              <a:gdLst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11723 w 2988996"/>
                <a:gd name="connsiteY3" fmla="*/ 1002590 h 1581922"/>
                <a:gd name="connsiteX4" fmla="*/ 0 w 2988996"/>
                <a:gd name="connsiteY4" fmla="*/ 0 h 1581922"/>
                <a:gd name="connsiteX0" fmla="*/ 0 w 2988996"/>
                <a:gd name="connsiteY0" fmla="*/ 0 h 1581922"/>
                <a:gd name="connsiteX1" fmla="*/ 2977274 w 2988996"/>
                <a:gd name="connsiteY1" fmla="*/ 1042696 h 1581922"/>
                <a:gd name="connsiteX2" fmla="*/ 2988996 w 2988996"/>
                <a:gd name="connsiteY2" fmla="*/ 1581922 h 1581922"/>
                <a:gd name="connsiteX3" fmla="*/ 0 w 2988996"/>
                <a:gd name="connsiteY3" fmla="*/ 779851 h 1581922"/>
                <a:gd name="connsiteX4" fmla="*/ 0 w 2988996"/>
                <a:gd name="connsiteY4" fmla="*/ 0 h 1581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8996" h="1581922">
                  <a:moveTo>
                    <a:pt x="0" y="0"/>
                  </a:moveTo>
                  <a:lnTo>
                    <a:pt x="2977274" y="1042696"/>
                  </a:lnTo>
                  <a:lnTo>
                    <a:pt x="2988996" y="1581922"/>
                  </a:lnTo>
                  <a:lnTo>
                    <a:pt x="0" y="7798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47000">
                  <a:srgbClr val="FF9C19"/>
                </a:gs>
                <a:gs pos="100000">
                  <a:srgbClr val="FFA52D"/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5" name="矩形 124"/>
          <p:cNvSpPr/>
          <p:nvPr/>
        </p:nvSpPr>
        <p:spPr>
          <a:xfrm>
            <a:off x="1130623" y="2685170"/>
            <a:ext cx="4896544" cy="648000"/>
          </a:xfrm>
          <a:prstGeom prst="rect">
            <a:avLst/>
          </a:prstGeom>
          <a:solidFill>
            <a:srgbClr val="FF9C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 rot="5400000">
            <a:off x="4210741" y="3761979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rot="5400000">
            <a:off x="7956524" y="3761979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rot="5400000">
            <a:off x="6085136" y="3761979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rot="16200000">
            <a:off x="2484736" y="3761979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rot="16200000">
            <a:off x="3341500" y="2244329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rot="16200000">
            <a:off x="1548632" y="2233216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16200000">
            <a:off x="5137759" y="2252266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16200000">
            <a:off x="7021240" y="2252266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矩形 3"/>
          <p:cNvSpPr>
            <a:spLocks noChangeArrowheads="1"/>
          </p:cNvSpPr>
          <p:nvPr/>
        </p:nvSpPr>
        <p:spPr bwMode="auto">
          <a:xfrm>
            <a:off x="3195613" y="1158652"/>
            <a:ext cx="10245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MBTI</a:t>
            </a: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性</a:t>
            </a:r>
            <a:endParaRPr lang="en-US" altLang="zh-CN" b="1" dirty="0" smtClean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格分析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矩形 4"/>
          <p:cNvSpPr>
            <a:spLocks noChangeArrowheads="1"/>
          </p:cNvSpPr>
          <p:nvPr/>
        </p:nvSpPr>
        <p:spPr bwMode="auto">
          <a:xfrm>
            <a:off x="5063187" y="1145778"/>
            <a:ext cx="11079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职业生涯</a:t>
            </a:r>
            <a:endParaRPr lang="en-US" altLang="zh-CN" b="1" dirty="0" smtClean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规划讲座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7"/>
          <p:cNvSpPr>
            <a:spLocks noChangeArrowheads="1"/>
          </p:cNvSpPr>
          <p:nvPr/>
        </p:nvSpPr>
        <p:spPr bwMode="auto">
          <a:xfrm>
            <a:off x="5974209" y="4211241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就业指导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10"/>
          <p:cNvSpPr>
            <a:spLocks noChangeArrowheads="1"/>
          </p:cNvSpPr>
          <p:nvPr/>
        </p:nvSpPr>
        <p:spPr bwMode="auto">
          <a:xfrm>
            <a:off x="1339139" y="1148259"/>
            <a:ext cx="13388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星光杯创业</a:t>
            </a:r>
            <a:endParaRPr lang="en-US" altLang="zh-CN" b="1" dirty="0" smtClean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组队大会</a:t>
            </a:r>
            <a:endParaRPr lang="en-US" altLang="zh-CN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1579993" y="178871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7611343" y="421124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新老生交流会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16"/>
          <p:cNvSpPr>
            <a:spLocks noChangeArrowheads="1"/>
          </p:cNvSpPr>
          <p:nvPr/>
        </p:nvSpPr>
        <p:spPr bwMode="auto">
          <a:xfrm>
            <a:off x="2373809" y="4211241"/>
            <a:ext cx="1107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软件交流</a:t>
            </a:r>
            <a:endParaRPr lang="en-US" altLang="zh-CN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866927" y="4211241"/>
            <a:ext cx="1454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spc="-150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新生教育专题</a:t>
            </a:r>
            <a:endParaRPr lang="zh-CN" altLang="en-US" b="1" spc="-150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右箭头 60"/>
          <p:cNvSpPr/>
          <p:nvPr/>
        </p:nvSpPr>
        <p:spPr bwMode="auto">
          <a:xfrm>
            <a:off x="1167134" y="2363391"/>
            <a:ext cx="10476657" cy="1292225"/>
          </a:xfrm>
          <a:prstGeom prst="rightArrow">
            <a:avLst/>
          </a:prstGeom>
          <a:solidFill>
            <a:srgbClr val="FF9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TextBox 22"/>
          <p:cNvSpPr txBox="1">
            <a:spLocks noChangeArrowheads="1"/>
          </p:cNvSpPr>
          <p:nvPr/>
        </p:nvSpPr>
        <p:spPr bwMode="auto">
          <a:xfrm>
            <a:off x="1130623" y="2783160"/>
            <a:ext cx="865545" cy="461665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18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3" name="直接连接符 62"/>
          <p:cNvCxnSpPr/>
          <p:nvPr/>
        </p:nvCxnSpPr>
        <p:spPr bwMode="auto">
          <a:xfrm rot="16200000">
            <a:off x="4331396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 bwMode="auto">
          <a:xfrm rot="16200000">
            <a:off x="5267500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 bwMode="auto">
          <a:xfrm rot="16200000">
            <a:off x="6203603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 bwMode="auto">
          <a:xfrm rot="16200000">
            <a:off x="7139707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19"/>
          <p:cNvSpPr txBox="1">
            <a:spLocks noChangeArrowheads="1"/>
          </p:cNvSpPr>
          <p:nvPr/>
        </p:nvSpPr>
        <p:spPr bwMode="auto">
          <a:xfrm>
            <a:off x="2066727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29"/>
          <p:cNvSpPr txBox="1">
            <a:spLocks noChangeArrowheads="1"/>
          </p:cNvSpPr>
          <p:nvPr/>
        </p:nvSpPr>
        <p:spPr bwMode="auto">
          <a:xfrm>
            <a:off x="2956317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30"/>
          <p:cNvSpPr txBox="1">
            <a:spLocks noChangeArrowheads="1"/>
          </p:cNvSpPr>
          <p:nvPr/>
        </p:nvSpPr>
        <p:spPr bwMode="auto">
          <a:xfrm>
            <a:off x="3794919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31"/>
          <p:cNvSpPr txBox="1">
            <a:spLocks noChangeArrowheads="1"/>
          </p:cNvSpPr>
          <p:nvPr/>
        </p:nvSpPr>
        <p:spPr bwMode="auto">
          <a:xfrm>
            <a:off x="4731022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21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 bwMode="auto">
          <a:xfrm rot="16200000">
            <a:off x="2603204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 bwMode="auto">
          <a:xfrm rot="16200000">
            <a:off x="3467300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34"/>
          <p:cNvSpPr txBox="1">
            <a:spLocks noChangeArrowheads="1"/>
          </p:cNvSpPr>
          <p:nvPr/>
        </p:nvSpPr>
        <p:spPr bwMode="auto">
          <a:xfrm>
            <a:off x="5667127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23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5" name="直接连接符 74"/>
          <p:cNvCxnSpPr/>
          <p:nvPr/>
        </p:nvCxnSpPr>
        <p:spPr bwMode="auto">
          <a:xfrm rot="16200000">
            <a:off x="8075811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44"/>
          <p:cNvSpPr txBox="1">
            <a:spLocks noChangeArrowheads="1"/>
          </p:cNvSpPr>
          <p:nvPr/>
        </p:nvSpPr>
        <p:spPr bwMode="auto">
          <a:xfrm>
            <a:off x="6603231" y="2783160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46"/>
          <p:cNvSpPr txBox="1">
            <a:spLocks noChangeArrowheads="1"/>
          </p:cNvSpPr>
          <p:nvPr/>
        </p:nvSpPr>
        <p:spPr bwMode="auto">
          <a:xfrm>
            <a:off x="7492821" y="2770768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1" name="直接连接符 80"/>
          <p:cNvCxnSpPr/>
          <p:nvPr/>
        </p:nvCxnSpPr>
        <p:spPr bwMode="auto">
          <a:xfrm rot="16200000">
            <a:off x="1667100" y="3005947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46"/>
          <p:cNvSpPr txBox="1">
            <a:spLocks noChangeArrowheads="1"/>
          </p:cNvSpPr>
          <p:nvPr/>
        </p:nvSpPr>
        <p:spPr bwMode="auto">
          <a:xfrm>
            <a:off x="8428925" y="2780928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19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3" name="直接连接符 102"/>
          <p:cNvCxnSpPr/>
          <p:nvPr/>
        </p:nvCxnSpPr>
        <p:spPr bwMode="auto">
          <a:xfrm rot="16200000">
            <a:off x="8939908" y="3036539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46"/>
          <p:cNvSpPr txBox="1">
            <a:spLocks noChangeArrowheads="1"/>
          </p:cNvSpPr>
          <p:nvPr/>
        </p:nvSpPr>
        <p:spPr bwMode="auto">
          <a:xfrm>
            <a:off x="9411544" y="2780928"/>
            <a:ext cx="838602" cy="462151"/>
          </a:xfrm>
          <a:prstGeom prst="rect">
            <a:avLst/>
          </a:prstGeom>
          <a:solidFill>
            <a:srgbClr val="FF9E1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24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2" name="直接连接符 111"/>
          <p:cNvCxnSpPr/>
          <p:nvPr/>
        </p:nvCxnSpPr>
        <p:spPr bwMode="auto">
          <a:xfrm rot="16200000">
            <a:off x="9948020" y="3036539"/>
            <a:ext cx="655239" cy="0"/>
          </a:xfrm>
          <a:prstGeom prst="line">
            <a:avLst/>
          </a:prstGeom>
          <a:solidFill>
            <a:srgbClr val="FF9E1D"/>
          </a:solidFill>
          <a:ln w="31750">
            <a:solidFill>
              <a:schemeClr val="bg1">
                <a:lumMod val="5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>
            <a:off x="3327213" y="178871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5113947" y="178871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7028520" y="1822053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2426767" y="420806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4177404" y="420806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6028184" y="420806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7899375" y="4208066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 64"/>
          <p:cNvSpPr>
            <a:spLocks noChangeArrowheads="1"/>
          </p:cNvSpPr>
          <p:nvPr/>
        </p:nvSpPr>
        <p:spPr bwMode="auto">
          <a:xfrm>
            <a:off x="6602938" y="1186359"/>
            <a:ext cx="180049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职业生涯规划书</a:t>
            </a:r>
            <a:endParaRPr lang="en-US" altLang="zh-CN" b="1" dirty="0" smtClean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撰写经验交流会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10419655" y="2852936"/>
            <a:ext cx="688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&gt;&gt;&gt;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83427" y="1485056"/>
            <a:ext cx="720080" cy="1848693"/>
          </a:xfrm>
          <a:prstGeom prst="rect">
            <a:avLst/>
          </a:prstGeom>
          <a:solidFill>
            <a:srgbClr val="FF9E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16"/>
          <p:cNvSpPr>
            <a:spLocks noChangeArrowheads="1"/>
          </p:cNvSpPr>
          <p:nvPr/>
        </p:nvSpPr>
        <p:spPr bwMode="auto">
          <a:xfrm>
            <a:off x="565888" y="1556792"/>
            <a:ext cx="5539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研究生沙龙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4" name="直接连接符 103"/>
          <p:cNvCxnSpPr/>
          <p:nvPr/>
        </p:nvCxnSpPr>
        <p:spPr>
          <a:xfrm rot="16200000">
            <a:off x="8821440" y="2257003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矩形 64"/>
          <p:cNvSpPr>
            <a:spLocks noChangeArrowheads="1"/>
          </p:cNvSpPr>
          <p:nvPr/>
        </p:nvSpPr>
        <p:spPr bwMode="auto">
          <a:xfrm>
            <a:off x="8576771" y="1162844"/>
            <a:ext cx="13388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科学道德与</a:t>
            </a:r>
            <a:endParaRPr lang="en-US" altLang="zh-CN" b="1" dirty="0" smtClean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学风建设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>
            <a:off x="8835479" y="1806724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rot="5400000">
            <a:off x="9829551" y="3717850"/>
            <a:ext cx="892175" cy="0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>
            <a:off x="9771583" y="4182988"/>
            <a:ext cx="965200" cy="0"/>
          </a:xfrm>
          <a:prstGeom prst="line">
            <a:avLst/>
          </a:prstGeom>
          <a:ln w="34925" cap="rnd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矩形 116"/>
          <p:cNvSpPr/>
          <p:nvPr/>
        </p:nvSpPr>
        <p:spPr>
          <a:xfrm>
            <a:off x="9786391" y="419784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777777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节能减排</a:t>
            </a:r>
            <a:endParaRPr lang="zh-CN" altLang="en-US" b="1" dirty="0">
              <a:solidFill>
                <a:srgbClr val="777777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4" name="Picture 2" descr="附图1 能动学院，2013年04月18日，“星光杯创业组队大会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505" y="5261809"/>
            <a:ext cx="1055076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附图3 能动学院，2013年04月19日，“软件交流会”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30623" y="5261810"/>
            <a:ext cx="106807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附图5 能动学院，2013年05月15日，“MBTI性格分析”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3521" y="5261810"/>
            <a:ext cx="1054306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1 能动学院：2013年9月13日，《2013级研究生新生教育专题讲座》沙龙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81843" y="5261810"/>
            <a:ext cx="105740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3 能动学院：2013年10月21日，《职业生涯规划讲座》沙龙"/>
          <p:cNvPicPr>
            <a:picLocks noChangeAspect="1" noChangeArrowheads="1"/>
          </p:cNvPicPr>
          <p:nvPr/>
        </p:nvPicPr>
        <p:blipFill>
          <a:blip r:embed="rId7" cstate="print"/>
          <a:srcRect b="3716"/>
          <a:stretch>
            <a:fillRect/>
          </a:stretch>
        </p:blipFill>
        <p:spPr bwMode="auto">
          <a:xfrm>
            <a:off x="4621817" y="5263200"/>
            <a:ext cx="123629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5 能动学院：2013年10月23日，《研究生就业指导讲座》沙龙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69661" y="5263200"/>
            <a:ext cx="118459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7 能动学院：2013年11月6日，《研究生职业生涯规划书撰写经验交流会》沙龙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98267" y="5263200"/>
            <a:ext cx="1190354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9 能动学院：2013年11月15日，《新老生交流会》沙龙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613392" y="5263200"/>
            <a:ext cx="1061139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DSC0233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780316" y="5263200"/>
            <a:ext cx="1190359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1" descr="11 能动学院：2013年11月24日，《节能减排》沙龙"/>
          <p:cNvPicPr>
            <a:picLocks noChangeAspect="1" noChangeArrowheads="1"/>
          </p:cNvPicPr>
          <p:nvPr/>
        </p:nvPicPr>
        <p:blipFill>
          <a:blip r:embed="rId12" cstate="print"/>
          <a:srcRect l="6335" r="19540"/>
          <a:stretch>
            <a:fillRect/>
          </a:stretch>
        </p:blipFill>
        <p:spPr bwMode="auto">
          <a:xfrm>
            <a:off x="11122320" y="5263200"/>
            <a:ext cx="1038583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9" name="组合 130"/>
          <p:cNvGrpSpPr/>
          <p:nvPr/>
        </p:nvGrpSpPr>
        <p:grpSpPr>
          <a:xfrm>
            <a:off x="-597569" y="332656"/>
            <a:ext cx="3456385" cy="505237"/>
            <a:chOff x="-381545" y="329117"/>
            <a:chExt cx="3456385" cy="505237"/>
          </a:xfrm>
        </p:grpSpPr>
        <p:sp>
          <p:nvSpPr>
            <p:cNvPr id="131" name="矩形标注 21"/>
            <p:cNvSpPr/>
            <p:nvPr/>
          </p:nvSpPr>
          <p:spPr>
            <a:xfrm>
              <a:off x="-381545" y="329117"/>
              <a:ext cx="3456385" cy="504056"/>
            </a:xfrm>
            <a:prstGeom prst="flowChartAlternateProcess">
              <a:avLst/>
            </a:prstGeom>
            <a:noFill/>
            <a:ln w="25400" cap="flat" cmpd="sng" algn="ctr">
              <a:solidFill>
                <a:srgbClr val="FFA52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2" name="TextBox 14"/>
            <p:cNvSpPr txBox="1"/>
            <p:nvPr/>
          </p:nvSpPr>
          <p:spPr>
            <a:xfrm>
              <a:off x="1" y="332656"/>
              <a:ext cx="2801814" cy="501698"/>
            </a:xfrm>
            <a:prstGeom prst="flowChartAlternateProcess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000" b="1" kern="0" dirty="0" smtClean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rPr>
                <a:t>承办</a:t>
              </a: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活动章</a:t>
              </a: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130"/>
          <p:cNvGrpSpPr/>
          <p:nvPr/>
        </p:nvGrpSpPr>
        <p:grpSpPr>
          <a:xfrm>
            <a:off x="-381545" y="329117"/>
            <a:ext cx="3456385" cy="504056"/>
            <a:chOff x="-381545" y="329117"/>
            <a:chExt cx="3456385" cy="504056"/>
          </a:xfrm>
        </p:grpSpPr>
        <p:sp>
          <p:nvSpPr>
            <p:cNvPr id="15" name="五边形 14"/>
            <p:cNvSpPr/>
            <p:nvPr/>
          </p:nvSpPr>
          <p:spPr>
            <a:xfrm>
              <a:off x="-381545" y="329117"/>
              <a:ext cx="3456385" cy="504056"/>
            </a:xfrm>
            <a:prstGeom prst="homePlate">
              <a:avLst/>
            </a:prstGeom>
            <a:gradFill flip="none" rotWithShape="1">
              <a:gsLst>
                <a:gs pos="0">
                  <a:srgbClr val="FF9300"/>
                </a:gs>
                <a:gs pos="20000">
                  <a:srgbClr val="FF9C19"/>
                </a:gs>
                <a:gs pos="100000">
                  <a:srgbClr val="FFA52D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TextBox 14"/>
            <p:cNvSpPr txBox="1"/>
            <p:nvPr/>
          </p:nvSpPr>
          <p:spPr>
            <a:xfrm>
              <a:off x="1" y="332656"/>
              <a:ext cx="280181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校园科技文化建设篇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6" name="圆角矩形 205"/>
          <p:cNvSpPr/>
          <p:nvPr/>
        </p:nvSpPr>
        <p:spPr>
          <a:xfrm>
            <a:off x="179388" y="1684338"/>
            <a:ext cx="261937" cy="304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105E-6 3.33333E-6 L 0.28919 3.3333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750"/>
                            </p:stCondLst>
                            <p:childTnLst>
                              <p:par>
                                <p:cTn id="5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25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0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30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250"/>
                            </p:stCondLst>
                            <p:childTnLst>
                              <p:par>
                                <p:cTn id="8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75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 tmFilter="0, 0; .2, .5; .8, .5; 1, 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30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25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30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4750"/>
                            </p:stCondLst>
                            <p:childTnLst>
                              <p:par>
                                <p:cTn id="1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250"/>
                            </p:stCondLst>
                            <p:childTnLst>
                              <p:par>
                                <p:cTn id="1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 tmFilter="0, 0; .2, .5; .8, .5; 1, 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50" autoRev="1" fill="hold"/>
                                        <p:tgtEl>
                                          <p:spTgt spid="30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75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675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30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725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750"/>
                            </p:stCondLst>
                            <p:childTnLst>
                              <p:par>
                                <p:cTn id="1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250"/>
                            </p:stCondLst>
                            <p:childTnLst>
                              <p:par>
                                <p:cTn id="1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 tmFilter="0, 0; .2, .5; .8, .5; 1, 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6" dur="250" autoRev="1" fill="hold"/>
                                        <p:tgtEl>
                                          <p:spTgt spid="3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8750"/>
                            </p:stCondLst>
                            <p:childTnLst>
                              <p:par>
                                <p:cTn id="148" presetID="22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7" grpId="0"/>
      <p:bldP spid="58" grpId="0"/>
      <p:bldP spid="59" grpId="0"/>
      <p:bldP spid="61" grpId="0" animBg="1"/>
      <p:bldP spid="91" grpId="0"/>
      <p:bldP spid="92" grpId="0"/>
      <p:bldP spid="105" grpId="0"/>
      <p:bldP spid="1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2" name="组合 81"/>
          <p:cNvGrpSpPr/>
          <p:nvPr/>
        </p:nvGrpSpPr>
        <p:grpSpPr>
          <a:xfrm>
            <a:off x="2066727" y="1772816"/>
            <a:ext cx="2520280" cy="2520280"/>
            <a:chOff x="2642791" y="1772816"/>
            <a:chExt cx="2520280" cy="2520280"/>
          </a:xfrm>
        </p:grpSpPr>
        <p:sp>
          <p:nvSpPr>
            <p:cNvPr id="79" name="椭圆 78"/>
            <p:cNvSpPr/>
            <p:nvPr/>
          </p:nvSpPr>
          <p:spPr>
            <a:xfrm>
              <a:off x="2642791" y="1772816"/>
              <a:ext cx="2520280" cy="2520280"/>
            </a:xfrm>
            <a:prstGeom prst="ellipse">
              <a:avLst/>
            </a:prstGeom>
            <a:blipFill>
              <a:blip r:embed="rId3" cstate="print"/>
              <a:stretch>
                <a:fillRect/>
              </a:stretch>
            </a:blipFill>
            <a:ln>
              <a:solidFill>
                <a:srgbClr val="FFA32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等腰三角形 79"/>
            <p:cNvSpPr/>
            <p:nvPr/>
          </p:nvSpPr>
          <p:spPr>
            <a:xfrm rot="5400000">
              <a:off x="2331008" y="2684413"/>
              <a:ext cx="1271638" cy="648072"/>
            </a:xfrm>
            <a:prstGeom prst="triangle">
              <a:avLst>
                <a:gd name="adj" fmla="val 4906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-669576" y="2363391"/>
            <a:ext cx="3240359" cy="1292225"/>
            <a:chOff x="-669576" y="2363391"/>
            <a:chExt cx="3240359" cy="1292225"/>
          </a:xfrm>
        </p:grpSpPr>
        <p:sp>
          <p:nvSpPr>
            <p:cNvPr id="61" name="右箭头 60"/>
            <p:cNvSpPr/>
            <p:nvPr/>
          </p:nvSpPr>
          <p:spPr bwMode="auto">
            <a:xfrm>
              <a:off x="-669576" y="2363391"/>
              <a:ext cx="3240359" cy="1292225"/>
            </a:xfrm>
            <a:prstGeom prst="rightArrow">
              <a:avLst/>
            </a:prstGeom>
            <a:solidFill>
              <a:srgbClr val="FF9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矩形 16"/>
            <p:cNvSpPr>
              <a:spLocks noChangeArrowheads="1"/>
            </p:cNvSpPr>
            <p:nvPr/>
          </p:nvSpPr>
          <p:spPr bwMode="auto">
            <a:xfrm>
              <a:off x="266528" y="2780928"/>
              <a:ext cx="19442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科技文化节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7" name="矩形 16"/>
          <p:cNvSpPr>
            <a:spLocks noChangeArrowheads="1"/>
          </p:cNvSpPr>
          <p:nvPr/>
        </p:nvSpPr>
        <p:spPr bwMode="auto">
          <a:xfrm>
            <a:off x="266527" y="3356992"/>
            <a:ext cx="19442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>
            <a:spAutoFit/>
          </a:bodyPr>
          <a:lstStyle/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之微学术报告</a:t>
            </a:r>
            <a:endParaRPr lang="en-US" altLang="zh-CN" b="1" dirty="0">
              <a:solidFill>
                <a:srgbClr val="77777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 flipH="1">
            <a:off x="7723827" y="1772816"/>
            <a:ext cx="2551812" cy="2520280"/>
            <a:chOff x="2611259" y="1772816"/>
            <a:chExt cx="2551812" cy="2520280"/>
          </a:xfrm>
        </p:grpSpPr>
        <p:sp>
          <p:nvSpPr>
            <p:cNvPr id="102" name="椭圆 101"/>
            <p:cNvSpPr/>
            <p:nvPr/>
          </p:nvSpPr>
          <p:spPr>
            <a:xfrm>
              <a:off x="2642791" y="1772816"/>
              <a:ext cx="2520280" cy="2520280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solidFill>
                <a:srgbClr val="FFA32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等腰三角形 105"/>
            <p:cNvSpPr/>
            <p:nvPr/>
          </p:nvSpPr>
          <p:spPr>
            <a:xfrm rot="5400000">
              <a:off x="2299476" y="2684413"/>
              <a:ext cx="1271638" cy="648072"/>
            </a:xfrm>
            <a:prstGeom prst="triangle">
              <a:avLst>
                <a:gd name="adj" fmla="val 4906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9699576" y="2348880"/>
            <a:ext cx="3240359" cy="1377444"/>
            <a:chOff x="9699576" y="2348880"/>
            <a:chExt cx="3240359" cy="1377444"/>
          </a:xfrm>
        </p:grpSpPr>
        <p:sp>
          <p:nvSpPr>
            <p:cNvPr id="100" name="矩形 16"/>
            <p:cNvSpPr>
              <a:spLocks noChangeArrowheads="1"/>
            </p:cNvSpPr>
            <p:nvPr/>
          </p:nvSpPr>
          <p:spPr bwMode="auto">
            <a:xfrm>
              <a:off x="10347648" y="3356992"/>
              <a:ext cx="194421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>
              <a:spAutoFit/>
            </a:bodyPr>
            <a:lstStyle/>
            <a:p>
              <a:pPr>
                <a:defRPr/>
              </a:pPr>
              <a:r>
                <a:rPr lang="zh-CN" altLang="en-US" b="1" dirty="0" smtClean="0">
                  <a:solidFill>
                    <a:srgbClr val="777777"/>
                  </a:solidFill>
                  <a:latin typeface="微软雅黑" pitchFamily="34" charset="-122"/>
                  <a:ea typeface="微软雅黑" pitchFamily="34" charset="-122"/>
                </a:rPr>
                <a:t>之小球大智</a:t>
              </a:r>
              <a:endParaRPr lang="en-US" altLang="zh-CN" b="1" dirty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4" name="组合 93"/>
            <p:cNvGrpSpPr/>
            <p:nvPr/>
          </p:nvGrpSpPr>
          <p:grpSpPr>
            <a:xfrm flipH="1">
              <a:off x="9699576" y="2348880"/>
              <a:ext cx="3240359" cy="1292225"/>
              <a:chOff x="-669576" y="2363391"/>
              <a:chExt cx="3240359" cy="1292225"/>
            </a:xfrm>
          </p:grpSpPr>
          <p:sp>
            <p:nvSpPr>
              <p:cNvPr id="95" name="右箭头 94"/>
              <p:cNvSpPr/>
              <p:nvPr/>
            </p:nvSpPr>
            <p:spPr bwMode="auto">
              <a:xfrm>
                <a:off x="-669576" y="2363391"/>
                <a:ext cx="3240359" cy="1292225"/>
              </a:xfrm>
              <a:prstGeom prst="rightArrow">
                <a:avLst/>
              </a:prstGeom>
              <a:solidFill>
                <a:srgbClr val="FF9E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96" name="矩形 16"/>
              <p:cNvSpPr>
                <a:spLocks noChangeArrowheads="1"/>
              </p:cNvSpPr>
              <p:nvPr/>
            </p:nvSpPr>
            <p:spPr bwMode="auto">
              <a:xfrm>
                <a:off x="50503" y="2780928"/>
                <a:ext cx="194421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趣味体育节</a:t>
                </a:r>
                <a:endPara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4" name="组合 113"/>
          <p:cNvGrpSpPr/>
          <p:nvPr/>
        </p:nvGrpSpPr>
        <p:grpSpPr>
          <a:xfrm>
            <a:off x="4731023" y="2708920"/>
            <a:ext cx="2880320" cy="5184576"/>
            <a:chOff x="4731023" y="2708920"/>
            <a:chExt cx="2880320" cy="4149080"/>
          </a:xfrm>
        </p:grpSpPr>
        <p:sp>
          <p:nvSpPr>
            <p:cNvPr id="109" name="圆角右箭头 108"/>
            <p:cNvSpPr/>
            <p:nvPr/>
          </p:nvSpPr>
          <p:spPr>
            <a:xfrm rot="5400000">
              <a:off x="3376563" y="4063380"/>
              <a:ext cx="4149080" cy="1440160"/>
            </a:xfrm>
            <a:prstGeom prst="bentArrow">
              <a:avLst>
                <a:gd name="adj1" fmla="val 42003"/>
                <a:gd name="adj2" fmla="val 35019"/>
                <a:gd name="adj3" fmla="val 25000"/>
                <a:gd name="adj4" fmla="val 43750"/>
              </a:avLst>
            </a:prstGeom>
            <a:solidFill>
              <a:srgbClr val="FF9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圆角右箭头 112"/>
            <p:cNvSpPr/>
            <p:nvPr/>
          </p:nvSpPr>
          <p:spPr>
            <a:xfrm rot="16200000" flipH="1">
              <a:off x="4816723" y="4063380"/>
              <a:ext cx="4149080" cy="1440160"/>
            </a:xfrm>
            <a:prstGeom prst="bentArrow">
              <a:avLst>
                <a:gd name="adj1" fmla="val 42003"/>
                <a:gd name="adj2" fmla="val 35019"/>
                <a:gd name="adj3" fmla="val 25000"/>
                <a:gd name="adj4" fmla="val 43750"/>
              </a:avLst>
            </a:prstGeom>
            <a:solidFill>
              <a:srgbClr val="FF9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113"/>
          <p:cNvGrpSpPr/>
          <p:nvPr/>
        </p:nvGrpSpPr>
        <p:grpSpPr>
          <a:xfrm>
            <a:off x="4731023" y="-1395536"/>
            <a:ext cx="2880320" cy="2088232"/>
            <a:chOff x="4731023" y="2708920"/>
            <a:chExt cx="2880320" cy="4149080"/>
          </a:xfrm>
        </p:grpSpPr>
        <p:sp>
          <p:nvSpPr>
            <p:cNvPr id="109" name="圆角右箭头 108"/>
            <p:cNvSpPr/>
            <p:nvPr/>
          </p:nvSpPr>
          <p:spPr>
            <a:xfrm rot="5400000">
              <a:off x="3376563" y="4063380"/>
              <a:ext cx="4149080" cy="1440160"/>
            </a:xfrm>
            <a:prstGeom prst="bentArrow">
              <a:avLst>
                <a:gd name="adj1" fmla="val 42003"/>
                <a:gd name="adj2" fmla="val 35019"/>
                <a:gd name="adj3" fmla="val 25000"/>
                <a:gd name="adj4" fmla="val 43750"/>
              </a:avLst>
            </a:prstGeom>
            <a:solidFill>
              <a:srgbClr val="FF9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圆角右箭头 112"/>
            <p:cNvSpPr/>
            <p:nvPr/>
          </p:nvSpPr>
          <p:spPr>
            <a:xfrm rot="16200000" flipH="1">
              <a:off x="4816723" y="4063380"/>
              <a:ext cx="4149080" cy="1440160"/>
            </a:xfrm>
            <a:prstGeom prst="bentArrow">
              <a:avLst>
                <a:gd name="adj1" fmla="val 42003"/>
                <a:gd name="adj2" fmla="val 35019"/>
                <a:gd name="adj3" fmla="val 25000"/>
                <a:gd name="adj4" fmla="val 43750"/>
              </a:avLst>
            </a:prstGeom>
            <a:solidFill>
              <a:srgbClr val="FF9E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矩形标注 21"/>
          <p:cNvSpPr/>
          <p:nvPr/>
        </p:nvSpPr>
        <p:spPr>
          <a:xfrm>
            <a:off x="4442991" y="692696"/>
            <a:ext cx="3456385" cy="504056"/>
          </a:xfrm>
          <a:prstGeom prst="flowChartAlternateProcess">
            <a:avLst/>
          </a:prstGeom>
          <a:noFill/>
          <a:ln w="25400" cap="flat" cmpd="sng" algn="ctr">
            <a:solidFill>
              <a:srgbClr val="FFA52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4824537" y="696235"/>
            <a:ext cx="2801814" cy="544830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常规活动章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82638" y="2276872"/>
            <a:ext cx="2556040" cy="403181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14" descr="C:\Documents and Settings\tdz\桌面\dancing1.jpg"/>
          <p:cNvPicPr>
            <a:picLocks noChangeAspect="1" noChangeArrowheads="1"/>
          </p:cNvPicPr>
          <p:nvPr/>
        </p:nvPicPr>
        <p:blipFill>
          <a:blip r:embed="rId3" cstate="print"/>
          <a:srcRect t="11674"/>
          <a:stretch>
            <a:fillRect/>
          </a:stretch>
        </p:blipFill>
        <p:spPr bwMode="auto">
          <a:xfrm>
            <a:off x="1238159" y="5143547"/>
            <a:ext cx="2045951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7" name="Picture 16" descr="C:\Documents and Settings\tdz\桌面\xpic4236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273801" y="2027899"/>
            <a:ext cx="1969764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28" name="Picture 17" descr="C:\Documents and Settings\tdz\桌面\music_3834x2551_zcool.com.cn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246456" y="3585755"/>
            <a:ext cx="2013098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29" name="矩形 28"/>
          <p:cNvSpPr/>
          <p:nvPr/>
        </p:nvSpPr>
        <p:spPr>
          <a:xfrm>
            <a:off x="4947047" y="2276872"/>
            <a:ext cx="2556040" cy="403181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Picture 14" descr="C:\Documents and Settings\tdz\桌面\dancing1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143717" y="5143611"/>
            <a:ext cx="2145535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1" name="Picture 16" descr="C:\Documents and Settings\tdz\桌面\xpic4236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168990" y="2027899"/>
            <a:ext cx="2089565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2" name="Picture 17" descr="C:\Documents and Settings\tdz\桌面\music_3834x2551_zcool.com.cn.jpg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141633" y="3585755"/>
            <a:ext cx="2151562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3" name="矩形 32"/>
          <p:cNvSpPr/>
          <p:nvPr/>
        </p:nvSpPr>
        <p:spPr>
          <a:xfrm>
            <a:off x="8835479" y="2276872"/>
            <a:ext cx="2556040" cy="4031816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Picture 14" descr="C:\Documents and Settings\tdz\桌面\dancing1.jpg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9036917" y="5143611"/>
            <a:ext cx="2136000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5" name="Picture 16" descr="C:\Documents and Settings\tdz\桌面\xpic4236.jpg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9051503" y="2027899"/>
            <a:ext cx="2126548" cy="1350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6" name="Picture 17" descr="C:\Documents and Settings\tdz\桌面\music_3834x2551_zcool.com.cn.jpg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9025846" y="3587272"/>
            <a:ext cx="2160000" cy="1346966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grpSp>
        <p:nvGrpSpPr>
          <p:cNvPr id="47" name="组合 130"/>
          <p:cNvGrpSpPr/>
          <p:nvPr/>
        </p:nvGrpSpPr>
        <p:grpSpPr>
          <a:xfrm>
            <a:off x="986607" y="1340768"/>
            <a:ext cx="2556000" cy="505237"/>
            <a:chOff x="-381545" y="329117"/>
            <a:chExt cx="3456385" cy="505237"/>
          </a:xfrm>
        </p:grpSpPr>
        <p:sp>
          <p:nvSpPr>
            <p:cNvPr id="48" name="矩形标注 21"/>
            <p:cNvSpPr/>
            <p:nvPr/>
          </p:nvSpPr>
          <p:spPr>
            <a:xfrm>
              <a:off x="-381545" y="329117"/>
              <a:ext cx="3456385" cy="504056"/>
            </a:xfrm>
            <a:prstGeom prst="rect">
              <a:avLst/>
            </a:prstGeom>
            <a:solidFill>
              <a:srgbClr val="FFA52D"/>
            </a:solidFill>
            <a:ln w="25400" cap="flat" cmpd="sng" algn="ctr">
              <a:solidFill>
                <a:srgbClr val="FFA52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TextBox 14"/>
            <p:cNvSpPr txBox="1"/>
            <p:nvPr/>
          </p:nvSpPr>
          <p:spPr>
            <a:xfrm>
              <a:off x="1" y="332656"/>
              <a:ext cx="2801814" cy="501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学术报告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0" name="组合 130"/>
          <p:cNvGrpSpPr/>
          <p:nvPr/>
        </p:nvGrpSpPr>
        <p:grpSpPr>
          <a:xfrm>
            <a:off x="4947047" y="1340768"/>
            <a:ext cx="2556000" cy="504056"/>
            <a:chOff x="-381545" y="329117"/>
            <a:chExt cx="3456385" cy="504056"/>
          </a:xfrm>
        </p:grpSpPr>
        <p:sp>
          <p:nvSpPr>
            <p:cNvPr id="51" name="矩形标注 21"/>
            <p:cNvSpPr/>
            <p:nvPr/>
          </p:nvSpPr>
          <p:spPr>
            <a:xfrm>
              <a:off x="-381545" y="329117"/>
              <a:ext cx="3456385" cy="504056"/>
            </a:xfrm>
            <a:prstGeom prst="rect">
              <a:avLst/>
            </a:prstGeom>
            <a:solidFill>
              <a:srgbClr val="FFA52D"/>
            </a:solidFill>
            <a:ln w="25400" cap="flat" cmpd="sng" algn="ctr">
              <a:solidFill>
                <a:srgbClr val="FFA52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TextBox 14"/>
            <p:cNvSpPr txBox="1"/>
            <p:nvPr/>
          </p:nvSpPr>
          <p:spPr>
            <a:xfrm>
              <a:off x="1" y="332656"/>
              <a:ext cx="2801814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生活风尚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130"/>
          <p:cNvGrpSpPr/>
          <p:nvPr/>
        </p:nvGrpSpPr>
        <p:grpSpPr>
          <a:xfrm>
            <a:off x="8871767" y="1340768"/>
            <a:ext cx="2556000" cy="504056"/>
            <a:chOff x="-381545" y="329117"/>
            <a:chExt cx="3456385" cy="504056"/>
          </a:xfrm>
        </p:grpSpPr>
        <p:sp>
          <p:nvSpPr>
            <p:cNvPr id="54" name="矩形标注 21"/>
            <p:cNvSpPr/>
            <p:nvPr/>
          </p:nvSpPr>
          <p:spPr>
            <a:xfrm>
              <a:off x="-381545" y="329117"/>
              <a:ext cx="3456385" cy="504056"/>
            </a:xfrm>
            <a:prstGeom prst="rect">
              <a:avLst/>
            </a:prstGeom>
            <a:solidFill>
              <a:srgbClr val="FFA52D"/>
            </a:solidFill>
            <a:ln w="25400" cap="flat" cmpd="sng" algn="ctr">
              <a:solidFill>
                <a:srgbClr val="FFA52D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5" name="TextBox 14"/>
            <p:cNvSpPr txBox="1"/>
            <p:nvPr/>
          </p:nvSpPr>
          <p:spPr>
            <a:xfrm>
              <a:off x="1" y="332656"/>
              <a:ext cx="2801814" cy="453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实践风范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331339" y="2060848"/>
            <a:ext cx="1615708" cy="3465676"/>
            <a:chOff x="3331339" y="2060848"/>
            <a:chExt cx="1615708" cy="3465676"/>
          </a:xfrm>
        </p:grpSpPr>
        <p:grpSp>
          <p:nvGrpSpPr>
            <p:cNvPr id="59" name="组合 58"/>
            <p:cNvGrpSpPr/>
            <p:nvPr/>
          </p:nvGrpSpPr>
          <p:grpSpPr>
            <a:xfrm>
              <a:off x="3506888" y="2060848"/>
              <a:ext cx="1440159" cy="646331"/>
              <a:chOff x="3506888" y="2350621"/>
              <a:chExt cx="1440159" cy="646331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58" name="矩形 57"/>
              <p:cNvSpPr/>
              <p:nvPr/>
            </p:nvSpPr>
            <p:spPr>
              <a:xfrm>
                <a:off x="3506888" y="2350621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dirty="0" err="1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K.Aggarwal</a:t>
                </a:r>
                <a:r>
                  <a:rPr lang="zh-CN" altLang="zh-CN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教授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3434879" y="3491716"/>
              <a:ext cx="1440159" cy="369332"/>
              <a:chOff x="3434880" y="2629361"/>
              <a:chExt cx="1440159" cy="369332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3" name="矩形 62"/>
              <p:cNvSpPr/>
              <p:nvPr/>
            </p:nvSpPr>
            <p:spPr>
              <a:xfrm>
                <a:off x="3434880" y="2629361"/>
                <a:ext cx="144015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邱惠和教授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3331339" y="5157192"/>
              <a:ext cx="1440159" cy="369332"/>
              <a:chOff x="3331340" y="2629361"/>
              <a:chExt cx="1440159" cy="369332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6" name="矩形 65"/>
              <p:cNvSpPr/>
              <p:nvPr/>
            </p:nvSpPr>
            <p:spPr>
              <a:xfrm>
                <a:off x="3331340" y="2629361"/>
                <a:ext cx="144015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何巍教授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3619371" y="1988840"/>
            <a:ext cx="5216107" cy="3391927"/>
            <a:chOff x="3619371" y="1988840"/>
            <a:chExt cx="5216107" cy="3391927"/>
          </a:xfrm>
        </p:grpSpPr>
        <p:grpSp>
          <p:nvGrpSpPr>
            <p:cNvPr id="67" name="组合 66"/>
            <p:cNvGrpSpPr/>
            <p:nvPr/>
          </p:nvGrpSpPr>
          <p:grpSpPr>
            <a:xfrm flipH="1">
              <a:off x="3619371" y="4077072"/>
              <a:ext cx="1440159" cy="655623"/>
              <a:chOff x="3434880" y="2341329"/>
              <a:chExt cx="1440159" cy="655623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矩形 68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四院新生篮球联赛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7395319" y="1988840"/>
              <a:ext cx="1440159" cy="655623"/>
              <a:chOff x="3434880" y="2341329"/>
              <a:chExt cx="1440159" cy="655623"/>
            </a:xfrm>
          </p:grpSpPr>
          <p:cxnSp>
            <p:nvCxnSpPr>
              <p:cNvPr id="71" name="直接连接符 70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72" name="矩形 71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暑期安全教育恳谈会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7395319" y="4725144"/>
              <a:ext cx="1440159" cy="655623"/>
              <a:chOff x="3434880" y="2341329"/>
              <a:chExt cx="1440159" cy="655623"/>
            </a:xfrm>
          </p:grpSpPr>
          <p:cxnSp>
            <p:nvCxnSpPr>
              <p:cNvPr id="78" name="直接连接符 77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1" name="矩形 80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研究生毕业篮球告别赛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483093" y="2780928"/>
            <a:ext cx="1455925" cy="3430281"/>
            <a:chOff x="7483093" y="2780928"/>
            <a:chExt cx="1455925" cy="3430281"/>
          </a:xfrm>
        </p:grpSpPr>
        <p:grpSp>
          <p:nvGrpSpPr>
            <p:cNvPr id="85" name="组合 84"/>
            <p:cNvGrpSpPr/>
            <p:nvPr/>
          </p:nvGrpSpPr>
          <p:grpSpPr>
            <a:xfrm flipH="1">
              <a:off x="7483093" y="3645024"/>
              <a:ext cx="1440159" cy="655623"/>
              <a:chOff x="3434880" y="2341329"/>
              <a:chExt cx="1440159" cy="655623"/>
            </a:xfrm>
          </p:grpSpPr>
          <p:cxnSp>
            <p:nvCxnSpPr>
              <p:cNvPr id="86" name="直接连接符 85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7" name="矩形 86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求职面试</a:t>
                </a:r>
                <a:endParaRPr lang="en-US" altLang="zh-CN" dirty="0" smtClean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与签约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 flipH="1">
              <a:off x="7483093" y="5555586"/>
              <a:ext cx="1440159" cy="655623"/>
              <a:chOff x="3434880" y="2341329"/>
              <a:chExt cx="1440159" cy="655623"/>
            </a:xfrm>
          </p:grpSpPr>
          <p:cxnSp>
            <p:nvCxnSpPr>
              <p:cNvPr id="89" name="直接连接符 88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90" name="矩形 89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研究生挂职锻炼基地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 flipH="1">
              <a:off x="7498859" y="2780928"/>
              <a:ext cx="1440159" cy="655623"/>
              <a:chOff x="3434880" y="2341329"/>
              <a:chExt cx="1440159" cy="655623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3538419" y="2996952"/>
                <a:ext cx="936104" cy="0"/>
              </a:xfrm>
              <a:prstGeom prst="line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  <a:head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84" name="矩形 83"/>
              <p:cNvSpPr/>
              <p:nvPr/>
            </p:nvSpPr>
            <p:spPr>
              <a:xfrm>
                <a:off x="3434880" y="2341329"/>
                <a:ext cx="1440159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就业形势</a:t>
                </a:r>
                <a:endParaRPr lang="en-US" altLang="zh-CN" dirty="0" smtClean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  <a:p>
                <a:pPr algn="ctr"/>
                <a:r>
                  <a:rPr lang="zh-CN" altLang="en-US" dirty="0" smtClean="0">
                    <a:solidFill>
                      <a:srgbClr val="777777"/>
                    </a:solidFill>
                    <a:latin typeface="黑体" pitchFamily="2" charset="-122"/>
                    <a:ea typeface="黑体" pitchFamily="2" charset="-122"/>
                  </a:rPr>
                  <a:t>讲座</a:t>
                </a:r>
                <a:endParaRPr lang="zh-CN" altLang="en-US" dirty="0">
                  <a:solidFill>
                    <a:srgbClr val="777777"/>
                  </a:solidFill>
                  <a:latin typeface="黑体" pitchFamily="2" charset="-122"/>
                  <a:ea typeface="黑体" pitchFamily="2" charset="-122"/>
                </a:endParaRPr>
              </a:p>
            </p:txBody>
          </p:sp>
        </p:grpSp>
      </p:grpSp>
      <p:sp>
        <p:nvSpPr>
          <p:cNvPr id="94" name="矩形标注 21"/>
          <p:cNvSpPr/>
          <p:nvPr/>
        </p:nvSpPr>
        <p:spPr>
          <a:xfrm>
            <a:off x="4442991" y="692696"/>
            <a:ext cx="8280920" cy="504056"/>
          </a:xfrm>
          <a:prstGeom prst="flowChartAlternateProcess">
            <a:avLst/>
          </a:prstGeom>
          <a:noFill/>
          <a:ln w="25400" cap="flat" cmpd="sng" algn="ctr">
            <a:solidFill>
              <a:srgbClr val="FFA52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300"/>
                            </p:stCondLst>
                            <p:childTnLst>
                              <p:par>
                                <p:cTn id="6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800"/>
                            </p:stCondLst>
                            <p:childTnLst>
                              <p:par>
                                <p:cTn id="7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3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800"/>
                            </p:stCondLst>
                            <p:childTnLst>
                              <p:par>
                                <p:cTn id="8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3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9" grpId="0" animBg="1"/>
      <p:bldP spid="33" grpId="0" animBg="1"/>
      <p:bldP spid="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标注 21"/>
          <p:cNvSpPr/>
          <p:nvPr/>
        </p:nvSpPr>
        <p:spPr>
          <a:xfrm>
            <a:off x="-237529" y="692696"/>
            <a:ext cx="3456385" cy="504056"/>
          </a:xfrm>
          <a:prstGeom prst="flowChartAlternateProcess">
            <a:avLst/>
          </a:prstGeom>
          <a:noFill/>
          <a:ln w="25400" cap="flat" cmpd="sng" algn="ctr">
            <a:solidFill>
              <a:srgbClr val="FFA52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194519" y="696235"/>
            <a:ext cx="2801814" cy="544830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kern="0" noProof="0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特色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活动</a:t>
            </a:r>
            <a:r>
              <a:rPr lang="zh-CN" altLang="en-US" sz="2000" b="1" kern="0" noProof="0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1" name="Picture 7" descr="C:\Documents and Settings\tdz\桌面\2531170_130620586000_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143212" y="1524887"/>
            <a:ext cx="2736000" cy="410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C:\Documents and Settings\tdz\桌面\5985054_163133283126_2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382905" y="1527920"/>
            <a:ext cx="2736000" cy="410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9" descr="C:\Documents and Settings\tdz\桌面\200811119718312_2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25687" y="1523193"/>
            <a:ext cx="2729821" cy="411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0" descr="C:\Documents and Settings\tdz\桌面\20081225172345387_2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8903574" y="1523193"/>
            <a:ext cx="2735887" cy="411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矩形 72"/>
          <p:cNvSpPr/>
          <p:nvPr/>
        </p:nvSpPr>
        <p:spPr>
          <a:xfrm>
            <a:off x="3382905" y="1556792"/>
            <a:ext cx="2736000" cy="1080000"/>
          </a:xfrm>
          <a:prstGeom prst="rect">
            <a:avLst/>
          </a:prstGeom>
          <a:solidFill>
            <a:srgbClr val="7BC143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“学业教授大讲坛”</a:t>
            </a:r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之如何进行科研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22598" y="4365104"/>
            <a:ext cx="2736000" cy="1080000"/>
          </a:xfrm>
          <a:prstGeom prst="rect">
            <a:avLst/>
          </a:prstGeom>
          <a:solidFill>
            <a:srgbClr val="FF9E1D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“学术论坛”</a:t>
            </a:r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之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年研究生学术论坛暨中期汇报大会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143212" y="3069080"/>
            <a:ext cx="2736000" cy="1080000"/>
          </a:xfrm>
          <a:prstGeom prst="rect">
            <a:avLst/>
          </a:prstGeom>
          <a:solidFill>
            <a:srgbClr val="F05425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“研带本系列”</a:t>
            </a:r>
            <a:endParaRPr lang="en-US" altLang="zh-CN" sz="24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之一考研经验交流会</a:t>
            </a:r>
            <a:endParaRPr lang="en-US" altLang="zh-CN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之二英语演讲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8903518" y="4376290"/>
            <a:ext cx="2736000" cy="1080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“能动杯”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之篮球赛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矩形标注 21"/>
          <p:cNvSpPr/>
          <p:nvPr/>
        </p:nvSpPr>
        <p:spPr>
          <a:xfrm>
            <a:off x="-165521" y="692696"/>
            <a:ext cx="12745416" cy="504056"/>
          </a:xfrm>
          <a:prstGeom prst="flowChartAlternateProcess">
            <a:avLst/>
          </a:prstGeom>
          <a:noFill/>
          <a:ln w="25400" cap="flat" cmpd="sng" algn="ctr">
            <a:solidFill>
              <a:srgbClr val="FFA52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3" grpId="0" animBg="1"/>
      <p:bldP spid="74" grpId="0" animBg="1"/>
      <p:bldP spid="75" grpId="0" animBg="1"/>
      <p:bldP spid="76" grpId="0" animBg="1"/>
      <p:bldP spid="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标注 21"/>
          <p:cNvSpPr/>
          <p:nvPr/>
        </p:nvSpPr>
        <p:spPr>
          <a:xfrm>
            <a:off x="-237529" y="692696"/>
            <a:ext cx="3456385" cy="504056"/>
          </a:xfrm>
          <a:prstGeom prst="flowChartAlternateProcess">
            <a:avLst/>
          </a:prstGeom>
          <a:noFill/>
          <a:ln w="25400" cap="flat" cmpd="sng" algn="ctr">
            <a:solidFill>
              <a:srgbClr val="FFA52D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194519" y="696235"/>
            <a:ext cx="2801814" cy="544830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参与活动</a:t>
            </a:r>
            <a:r>
              <a:rPr lang="zh-CN" altLang="en-US" sz="2000" b="1" kern="0" noProof="0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章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770583" y="1906413"/>
            <a:ext cx="3131993" cy="1536094"/>
            <a:chOff x="2426767" y="1906413"/>
            <a:chExt cx="3131993" cy="1536094"/>
          </a:xfrm>
        </p:grpSpPr>
        <p:grpSp>
          <p:nvGrpSpPr>
            <p:cNvPr id="20" name="组合 19"/>
            <p:cNvGrpSpPr/>
            <p:nvPr/>
          </p:nvGrpSpPr>
          <p:grpSpPr>
            <a:xfrm>
              <a:off x="3419674" y="1906413"/>
              <a:ext cx="2139086" cy="1536094"/>
              <a:chOff x="2513380" y="1568421"/>
              <a:chExt cx="2139086" cy="15360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任意多边形 20"/>
              <p:cNvSpPr/>
              <p:nvPr/>
            </p:nvSpPr>
            <p:spPr>
              <a:xfrm>
                <a:off x="2513380" y="2117292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zh-CN" sz="1400" dirty="0" smtClean="0"/>
                  <a:t>十四届研究生学术论文大赛</a:t>
                </a:r>
                <a:endParaRPr lang="zh-CN" altLang="en-US" sz="1400" dirty="0"/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3502761" y="1568421"/>
                <a:ext cx="1149705" cy="987223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3" cstate="print"/>
                <a:srcRect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86" name="任意多边形 85"/>
            <p:cNvSpPr/>
            <p:nvPr/>
          </p:nvSpPr>
          <p:spPr>
            <a:xfrm>
              <a:off x="2426767" y="1953487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一等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1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二等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1</a:t>
              </a:r>
              <a:endParaRPr lang="zh-CN" altLang="en-US" sz="1400" dirty="0">
                <a:solidFill>
                  <a:srgbClr val="777777"/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70583" y="3546699"/>
            <a:ext cx="3130774" cy="1532000"/>
            <a:chOff x="2426767" y="3546699"/>
            <a:chExt cx="3130774" cy="1532000"/>
          </a:xfrm>
        </p:grpSpPr>
        <p:grpSp>
          <p:nvGrpSpPr>
            <p:cNvPr id="41" name="组合 40"/>
            <p:cNvGrpSpPr/>
            <p:nvPr/>
          </p:nvGrpSpPr>
          <p:grpSpPr>
            <a:xfrm>
              <a:off x="3419674" y="3546699"/>
              <a:ext cx="2137867" cy="1532000"/>
              <a:chOff x="2513380" y="3208707"/>
              <a:chExt cx="2137867" cy="1532000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2513380" y="3208707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1400" dirty="0" smtClean="0"/>
                  <a:t>摄影大赛</a:t>
                </a:r>
                <a:endParaRPr lang="zh-CN" altLang="en-US" sz="1400" dirty="0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3501542" y="3753484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blipFill>
                <a:blip r:embed="rId4" cstate="print"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1400" dirty="0"/>
              </a:p>
            </p:txBody>
          </p:sp>
        </p:grpSp>
        <p:sp>
          <p:nvSpPr>
            <p:cNvPr id="87" name="任意多边形 86"/>
            <p:cNvSpPr/>
            <p:nvPr/>
          </p:nvSpPr>
          <p:spPr>
            <a:xfrm>
              <a:off x="2426767" y="4050663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二等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1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三等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2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优秀组织</a:t>
              </a:r>
              <a:endParaRPr lang="zh-CN" altLang="en-US" sz="1400" dirty="0">
                <a:solidFill>
                  <a:srgbClr val="777777"/>
                </a:solidFill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731023" y="1916832"/>
            <a:ext cx="3168352" cy="1537954"/>
            <a:chOff x="6387207" y="1916832"/>
            <a:chExt cx="3168352" cy="1537954"/>
          </a:xfrm>
        </p:grpSpPr>
        <p:grpSp>
          <p:nvGrpSpPr>
            <p:cNvPr id="28" name="组合 27"/>
            <p:cNvGrpSpPr/>
            <p:nvPr/>
          </p:nvGrpSpPr>
          <p:grpSpPr>
            <a:xfrm>
              <a:off x="6387207" y="1916832"/>
              <a:ext cx="2139086" cy="1537954"/>
              <a:chOff x="5480913" y="1578840"/>
              <a:chExt cx="2139086" cy="153795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任意多边形 28"/>
              <p:cNvSpPr/>
              <p:nvPr/>
            </p:nvSpPr>
            <p:spPr>
              <a:xfrm>
                <a:off x="5480913" y="1578840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zh-CN" sz="1400" dirty="0" smtClean="0"/>
                  <a:t>十二届研究生篮球联赛</a:t>
                </a:r>
                <a:endParaRPr lang="zh-CN" altLang="en-US" sz="1400" dirty="0"/>
              </a:p>
            </p:txBody>
          </p:sp>
          <p:sp>
            <p:nvSpPr>
              <p:cNvPr id="30" name="六边形 29"/>
              <p:cNvSpPr/>
              <p:nvPr/>
            </p:nvSpPr>
            <p:spPr>
              <a:xfrm>
                <a:off x="6470294" y="2129571"/>
                <a:ext cx="1149705" cy="987223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5" cstate="print"/>
                <a:srcRect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88" name="任意多边形 87"/>
            <p:cNvSpPr/>
            <p:nvPr/>
          </p:nvSpPr>
          <p:spPr>
            <a:xfrm>
              <a:off x="8405854" y="1973074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冠军</a:t>
              </a:r>
              <a:endParaRPr lang="zh-CN" altLang="en-US" sz="1400" dirty="0">
                <a:solidFill>
                  <a:srgbClr val="777777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752871" y="2997828"/>
            <a:ext cx="2138476" cy="2577345"/>
            <a:chOff x="4409055" y="2997828"/>
            <a:chExt cx="2138476" cy="2577345"/>
          </a:xfrm>
        </p:grpSpPr>
        <p:grpSp>
          <p:nvGrpSpPr>
            <p:cNvPr id="17" name="组合 16"/>
            <p:cNvGrpSpPr/>
            <p:nvPr/>
          </p:nvGrpSpPr>
          <p:grpSpPr>
            <a:xfrm>
              <a:off x="4409055" y="2997828"/>
              <a:ext cx="2138476" cy="1533861"/>
              <a:chOff x="3502761" y="2659836"/>
              <a:chExt cx="2138476" cy="153386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任意多边形 17"/>
              <p:cNvSpPr/>
              <p:nvPr/>
            </p:nvSpPr>
            <p:spPr>
              <a:xfrm>
                <a:off x="3502761" y="2659836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zh-CN" sz="1400" dirty="0" smtClean="0"/>
                  <a:t>三届中外研究生论坛</a:t>
                </a:r>
                <a:endParaRPr lang="zh-CN" altLang="en-US" sz="1400" dirty="0"/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4491532" y="3206474"/>
                <a:ext cx="1149705" cy="987223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6" cstate="print"/>
                <a:srcRect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89" name="任意多边形 88"/>
            <p:cNvSpPr/>
            <p:nvPr/>
          </p:nvSpPr>
          <p:spPr>
            <a:xfrm>
              <a:off x="5379095" y="4587950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最佳口头汇报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1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优秀墙报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3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722911" y="1412776"/>
            <a:ext cx="2157817" cy="2582695"/>
            <a:chOff x="5379095" y="1412776"/>
            <a:chExt cx="2157817" cy="2582695"/>
          </a:xfrm>
        </p:grpSpPr>
        <p:grpSp>
          <p:nvGrpSpPr>
            <p:cNvPr id="25" name="组合 24"/>
            <p:cNvGrpSpPr/>
            <p:nvPr/>
          </p:nvGrpSpPr>
          <p:grpSpPr>
            <a:xfrm>
              <a:off x="5397826" y="2453051"/>
              <a:ext cx="2139086" cy="1542420"/>
              <a:chOff x="4491532" y="2115059"/>
              <a:chExt cx="2139086" cy="15424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任意多边形 25"/>
              <p:cNvSpPr/>
              <p:nvPr/>
            </p:nvSpPr>
            <p:spPr>
              <a:xfrm>
                <a:off x="4491532" y="2115059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zh-CN" sz="1400" dirty="0" smtClean="0"/>
                  <a:t>八届研究生“江大好声音之十佳歌手”</a:t>
                </a:r>
                <a:endParaRPr lang="zh-CN" altLang="en-US" sz="1400" dirty="0"/>
              </a:p>
            </p:txBody>
          </p:sp>
          <p:sp>
            <p:nvSpPr>
              <p:cNvPr id="27" name="六边形 26"/>
              <p:cNvSpPr/>
              <p:nvPr/>
            </p:nvSpPr>
            <p:spPr>
              <a:xfrm>
                <a:off x="5480913" y="2670256"/>
                <a:ext cx="1149705" cy="987223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7" cstate="print"/>
                <a:srcRect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90" name="任意多边形 89"/>
            <p:cNvSpPr/>
            <p:nvPr/>
          </p:nvSpPr>
          <p:spPr>
            <a:xfrm>
              <a:off x="5379095" y="1412776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入围复赛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2</a:t>
              </a:r>
              <a:endParaRPr lang="zh-CN" altLang="en-US" sz="1400" dirty="0">
                <a:solidFill>
                  <a:srgbClr val="777777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731023" y="3557118"/>
            <a:ext cx="3152586" cy="1527907"/>
            <a:chOff x="6387207" y="3557118"/>
            <a:chExt cx="3152586" cy="1527907"/>
          </a:xfrm>
        </p:grpSpPr>
        <p:grpSp>
          <p:nvGrpSpPr>
            <p:cNvPr id="31" name="组合 30"/>
            <p:cNvGrpSpPr/>
            <p:nvPr/>
          </p:nvGrpSpPr>
          <p:grpSpPr>
            <a:xfrm>
              <a:off x="6387207" y="3557118"/>
              <a:ext cx="2139086" cy="1527907"/>
              <a:chOff x="5480913" y="3219126"/>
              <a:chExt cx="2139086" cy="152790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2" name="任意多边形 31"/>
              <p:cNvSpPr/>
              <p:nvPr/>
            </p:nvSpPr>
            <p:spPr>
              <a:xfrm>
                <a:off x="6470294" y="3219126"/>
                <a:ext cx="1149705" cy="987223"/>
              </a:xfrm>
              <a:custGeom>
                <a:avLst/>
                <a:gdLst>
                  <a:gd name="connsiteX0" fmla="*/ 0 w 1149705"/>
                  <a:gd name="connsiteY0" fmla="*/ 493612 h 987223"/>
                  <a:gd name="connsiteX1" fmla="*/ 246806 w 1149705"/>
                  <a:gd name="connsiteY1" fmla="*/ 0 h 987223"/>
                  <a:gd name="connsiteX2" fmla="*/ 902899 w 1149705"/>
                  <a:gd name="connsiteY2" fmla="*/ 0 h 987223"/>
                  <a:gd name="connsiteX3" fmla="*/ 1149705 w 1149705"/>
                  <a:gd name="connsiteY3" fmla="*/ 493612 h 987223"/>
                  <a:gd name="connsiteX4" fmla="*/ 902899 w 1149705"/>
                  <a:gd name="connsiteY4" fmla="*/ 987223 h 987223"/>
                  <a:gd name="connsiteX5" fmla="*/ 246806 w 1149705"/>
                  <a:gd name="connsiteY5" fmla="*/ 987223 h 987223"/>
                  <a:gd name="connsiteX6" fmla="*/ 0 w 1149705"/>
                  <a:gd name="connsiteY6" fmla="*/ 493612 h 987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9705" h="987223">
                    <a:moveTo>
                      <a:pt x="0" y="493612"/>
                    </a:moveTo>
                    <a:lnTo>
                      <a:pt x="246806" y="0"/>
                    </a:lnTo>
                    <a:lnTo>
                      <a:pt x="902899" y="0"/>
                    </a:lnTo>
                    <a:lnTo>
                      <a:pt x="1149705" y="493612"/>
                    </a:lnTo>
                    <a:lnTo>
                      <a:pt x="902899" y="987223"/>
                    </a:lnTo>
                    <a:lnTo>
                      <a:pt x="246806" y="987223"/>
                    </a:lnTo>
                    <a:lnTo>
                      <a:pt x="0" y="493612"/>
                    </a:lnTo>
                    <a:close/>
                  </a:path>
                </a:pathLst>
              </a:custGeom>
              <a:solidFill>
                <a:srgbClr val="FFA52D"/>
              </a:solid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lIns="178077" tIns="170691" rIns="178077" bIns="170691" spcCol="1270" anchor="ctr"/>
              <a:lstStyle/>
              <a:p>
                <a:pPr algn="ctr" defTabSz="6223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zh-CN" sz="1400" dirty="0" smtClean="0"/>
                  <a:t>八届研究生趣味健身节</a:t>
                </a:r>
                <a:endParaRPr lang="zh-CN" altLang="en-US" sz="1400" dirty="0"/>
              </a:p>
            </p:txBody>
          </p:sp>
          <p:sp>
            <p:nvSpPr>
              <p:cNvPr id="33" name="六边形 32"/>
              <p:cNvSpPr/>
              <p:nvPr/>
            </p:nvSpPr>
            <p:spPr>
              <a:xfrm>
                <a:off x="5480913" y="3759810"/>
                <a:ext cx="1149705" cy="987223"/>
              </a:xfrm>
              <a:prstGeom prst="hexagon">
                <a:avLst>
                  <a:gd name="adj" fmla="val 25000"/>
                  <a:gd name="vf" fmla="val 115470"/>
                </a:avLst>
              </a:prstGeom>
              <a:blipFill>
                <a:blip r:embed="rId8" cstate="print"/>
                <a:srcRect/>
                <a:stretch>
                  <a:fillRect/>
                </a:stretch>
              </a:blipFill>
              <a:ln>
                <a:solidFill>
                  <a:srgbClr val="FF9E1D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91" name="任意多边形 90"/>
            <p:cNvSpPr/>
            <p:nvPr/>
          </p:nvSpPr>
          <p:spPr>
            <a:xfrm>
              <a:off x="8390088" y="4092838"/>
              <a:ext cx="1149705" cy="987223"/>
            </a:xfrm>
            <a:custGeom>
              <a:avLst/>
              <a:gdLst>
                <a:gd name="connsiteX0" fmla="*/ 0 w 1149705"/>
                <a:gd name="connsiteY0" fmla="*/ 493612 h 987223"/>
                <a:gd name="connsiteX1" fmla="*/ 246806 w 1149705"/>
                <a:gd name="connsiteY1" fmla="*/ 0 h 987223"/>
                <a:gd name="connsiteX2" fmla="*/ 902899 w 1149705"/>
                <a:gd name="connsiteY2" fmla="*/ 0 h 987223"/>
                <a:gd name="connsiteX3" fmla="*/ 1149705 w 1149705"/>
                <a:gd name="connsiteY3" fmla="*/ 493612 h 987223"/>
                <a:gd name="connsiteX4" fmla="*/ 902899 w 1149705"/>
                <a:gd name="connsiteY4" fmla="*/ 987223 h 987223"/>
                <a:gd name="connsiteX5" fmla="*/ 246806 w 1149705"/>
                <a:gd name="connsiteY5" fmla="*/ 987223 h 987223"/>
                <a:gd name="connsiteX6" fmla="*/ 0 w 1149705"/>
                <a:gd name="connsiteY6" fmla="*/ 493612 h 987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705" h="987223">
                  <a:moveTo>
                    <a:pt x="0" y="493612"/>
                  </a:moveTo>
                  <a:lnTo>
                    <a:pt x="246806" y="0"/>
                  </a:lnTo>
                  <a:lnTo>
                    <a:pt x="902899" y="0"/>
                  </a:lnTo>
                  <a:lnTo>
                    <a:pt x="1149705" y="493612"/>
                  </a:lnTo>
                  <a:lnTo>
                    <a:pt x="902899" y="987223"/>
                  </a:lnTo>
                  <a:lnTo>
                    <a:pt x="246806" y="987223"/>
                  </a:lnTo>
                  <a:lnTo>
                    <a:pt x="0" y="493612"/>
                  </a:lnTo>
                  <a:close/>
                </a:path>
              </a:pathLst>
            </a:custGeom>
            <a:noFill/>
            <a:ln>
              <a:solidFill>
                <a:srgbClr val="FF9E1D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8077" tIns="170691" rIns="178077" bIns="170691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项目奖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20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400" dirty="0" smtClean="0">
                  <a:solidFill>
                    <a:srgbClr val="777777"/>
                  </a:solidFill>
                </a:rPr>
                <a:t>团队总分第</a:t>
              </a:r>
              <a:r>
                <a:rPr lang="en-US" altLang="zh-CN" sz="1400" dirty="0" smtClean="0">
                  <a:solidFill>
                    <a:srgbClr val="777777"/>
                  </a:solidFill>
                </a:rPr>
                <a:t>5</a:t>
              </a: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8043391" y="1412776"/>
            <a:ext cx="3960440" cy="4278094"/>
          </a:xfrm>
          <a:prstGeom prst="rect">
            <a:avLst/>
          </a:prstGeom>
          <a:noFill/>
          <a:ln>
            <a:solidFill>
              <a:srgbClr val="777777"/>
            </a:solidFill>
            <a:prstDash val="lgDash"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江苏大学第五届节能减排社会实践与科技竞赛：特等奖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项，优秀奖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“力诺瑞特杯”第六届全国大学生节能减排大赛：全国奖三等奖一项；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江苏大学第七届星光杯创业计划竞赛：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项入围决赛前十名，获银奖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项，铜奖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江苏省第三届创新创意创业大赛：优秀奖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“挑战梦想，赢在京口”大学生创业项目竞赛：一等奖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项，二等奖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项；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r>
              <a:rPr lang="zh-CN" altLang="zh-CN" sz="1600" dirty="0" smtClean="0">
                <a:latin typeface="微软雅黑" pitchFamily="34" charset="-122"/>
                <a:ea typeface="微软雅黑" pitchFamily="34" charset="-122"/>
              </a:rPr>
              <a:t>参与第十九期菁英学校，获优秀学员荣誉称号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任意多边形 99"/>
          <p:cNvSpPr/>
          <p:nvPr/>
        </p:nvSpPr>
        <p:spPr>
          <a:xfrm>
            <a:off x="6747247" y="3044250"/>
            <a:ext cx="1149705" cy="987223"/>
          </a:xfrm>
          <a:custGeom>
            <a:avLst/>
            <a:gdLst>
              <a:gd name="connsiteX0" fmla="*/ 0 w 1149705"/>
              <a:gd name="connsiteY0" fmla="*/ 493612 h 987223"/>
              <a:gd name="connsiteX1" fmla="*/ 246806 w 1149705"/>
              <a:gd name="connsiteY1" fmla="*/ 0 h 987223"/>
              <a:gd name="connsiteX2" fmla="*/ 902899 w 1149705"/>
              <a:gd name="connsiteY2" fmla="*/ 0 h 987223"/>
              <a:gd name="connsiteX3" fmla="*/ 1149705 w 1149705"/>
              <a:gd name="connsiteY3" fmla="*/ 493612 h 987223"/>
              <a:gd name="connsiteX4" fmla="*/ 902899 w 1149705"/>
              <a:gd name="connsiteY4" fmla="*/ 987223 h 987223"/>
              <a:gd name="connsiteX5" fmla="*/ 246806 w 1149705"/>
              <a:gd name="connsiteY5" fmla="*/ 987223 h 987223"/>
              <a:gd name="connsiteX6" fmla="*/ 0 w 1149705"/>
              <a:gd name="connsiteY6" fmla="*/ 493612 h 987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9705" h="987223">
                <a:moveTo>
                  <a:pt x="0" y="493612"/>
                </a:moveTo>
                <a:lnTo>
                  <a:pt x="246806" y="0"/>
                </a:lnTo>
                <a:lnTo>
                  <a:pt x="902899" y="0"/>
                </a:lnTo>
                <a:lnTo>
                  <a:pt x="1149705" y="493612"/>
                </a:lnTo>
                <a:lnTo>
                  <a:pt x="902899" y="987223"/>
                </a:lnTo>
                <a:lnTo>
                  <a:pt x="246806" y="987223"/>
                </a:lnTo>
                <a:lnTo>
                  <a:pt x="0" y="493612"/>
                </a:lnTo>
                <a:close/>
              </a:path>
            </a:pathLst>
          </a:custGeom>
          <a:solidFill>
            <a:srgbClr val="777777"/>
          </a:solidFill>
          <a:ln>
            <a:solidFill>
              <a:srgbClr val="777777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78077" tIns="170691" rIns="178077" bIns="170691" spcCol="1270" anchor="ctr"/>
          <a:lstStyle/>
          <a:p>
            <a:pPr algn="ctr" defTabSz="6223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1400" dirty="0" smtClean="0"/>
              <a:t>其他奖项</a:t>
            </a:r>
            <a:endParaRPr lang="zh-CN" altLang="en-US" sz="1400" dirty="0"/>
          </a:p>
        </p:txBody>
      </p:sp>
      <p:sp>
        <p:nvSpPr>
          <p:cNvPr id="38" name="矩形 37"/>
          <p:cNvSpPr/>
          <p:nvPr/>
        </p:nvSpPr>
        <p:spPr>
          <a:xfrm>
            <a:off x="783153" y="5746030"/>
            <a:ext cx="10200229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zh-CN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个人奖</a:t>
            </a:r>
            <a:r>
              <a:rPr lang="zh-CN" altLang="en-US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近</a:t>
            </a:r>
            <a:r>
              <a:rPr lang="en-US" altLang="zh-CN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zh-CN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余次，集体奖</a:t>
            </a:r>
            <a:r>
              <a:rPr lang="en-US" altLang="zh-CN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5400" b="1" dirty="0" smtClean="0">
                <a:solidFill>
                  <a:srgbClr val="FF9504"/>
                </a:solidFill>
                <a:latin typeface="微软雅黑" pitchFamily="34" charset="-122"/>
                <a:ea typeface="微软雅黑" pitchFamily="34" charset="-122"/>
              </a:rPr>
              <a:t>余次</a:t>
            </a:r>
            <a:endParaRPr lang="zh-CN" altLang="en-US" sz="5400" b="1" dirty="0">
              <a:solidFill>
                <a:srgbClr val="FF9504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6 -0.00509 L 0.02966 -2.2222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0" grpId="0" animBg="1"/>
      <p:bldP spid="100" grpId="1" animBg="1"/>
      <p:bldP spid="38" grpId="1"/>
      <p:bldP spid="38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835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9" name="组合 38"/>
          <p:cNvGrpSpPr/>
          <p:nvPr/>
        </p:nvGrpSpPr>
        <p:grpSpPr>
          <a:xfrm>
            <a:off x="2571736" y="1714494"/>
            <a:ext cx="3929090" cy="1357322"/>
            <a:chOff x="4572000" y="3143254"/>
            <a:chExt cx="1571636" cy="1000132"/>
          </a:xfrm>
          <a:solidFill>
            <a:schemeClr val="bg1"/>
          </a:solidFill>
        </p:grpSpPr>
        <p:sp>
          <p:nvSpPr>
            <p:cNvPr id="40" name="矩形 39"/>
            <p:cNvSpPr/>
            <p:nvPr/>
          </p:nvSpPr>
          <p:spPr>
            <a:xfrm>
              <a:off x="4572000" y="3357568"/>
              <a:ext cx="1571636" cy="428628"/>
            </a:xfrm>
            <a:prstGeom prst="rect">
              <a:avLst/>
            </a:prstGeom>
            <a:grpFill/>
            <a:ln w="28575">
              <a:solidFill>
                <a:srgbClr val="FFA32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3BCCFF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4643438" y="3143254"/>
              <a:ext cx="1428760" cy="10001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3BCCFF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000375" y="1901825"/>
            <a:ext cx="3154363" cy="83185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800" b="1" dirty="0">
                <a:solidFill>
                  <a:srgbClr val="FFA52D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THE  END</a:t>
            </a:r>
            <a:endParaRPr lang="zh-CN" altLang="en-US" sz="4800" b="1" dirty="0">
              <a:solidFill>
                <a:srgbClr val="FFA52D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227763" y="5516563"/>
            <a:ext cx="3615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b="1" dirty="0" smtClean="0">
                <a:solidFill>
                  <a:srgbClr val="777777"/>
                </a:solidFill>
                <a:latin typeface="微软雅黑" pitchFamily="34" charset="-122"/>
                <a:ea typeface="微软雅黑" pitchFamily="34" charset="-122"/>
              </a:rPr>
              <a:t>江苏大学能源与动力工程学院</a:t>
            </a:r>
            <a:endParaRPr lang="zh-CN" altLang="en-US" b="1" dirty="0">
              <a:solidFill>
                <a:srgbClr val="777777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379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3.7|2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9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6|0.7|1.6|34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7|1|0.6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5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7|0.7|4.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noFill/>
        <a:ln w="57150">
          <a:solidFill>
            <a:srgbClr val="FF9300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5433</TotalTime>
  <Words>835</Words>
  <Application>Microsoft Office PowerPoint</Application>
  <PresentationFormat>自定义</PresentationFormat>
  <Paragraphs>142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834</cp:revision>
  <dcterms:modified xsi:type="dcterms:W3CDTF">2015-11-13T00:52:13Z</dcterms:modified>
</cp:coreProperties>
</file>